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FA3A4A78-992B-4183-91F5-735F9238A841}">
          <p14:sldIdLst>
            <p14:sldId id="257"/>
            <p14:sldId id="258"/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50" d="100"/>
          <a:sy n="50" d="100"/>
        </p:scale>
        <p:origin x="36" y="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013BB-223A-4A7A-A9B6-504A14290792}" type="datetimeFigureOut">
              <a:rPr lang="nb-NO" smtClean="0"/>
              <a:pPr/>
              <a:t>19.05.2014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BF349-27A5-44C1-8C69-2C3879FAD297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56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029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17090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96154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13982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521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or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531" y="2571889"/>
            <a:ext cx="2147040" cy="171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3"/>
          <a:stretch/>
        </p:blipFill>
        <p:spPr>
          <a:xfrm>
            <a:off x="4476749" y="2570986"/>
            <a:ext cx="3240793" cy="171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3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576000" y="1920873"/>
            <a:ext cx="7992000" cy="4127501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6846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NMBU\nmbu_ppt_sisteside_grafik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0874"/>
            <a:ext cx="9144000" cy="493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588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579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75512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5862" y="1592719"/>
            <a:ext cx="3807674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763687" y="1592719"/>
            <a:ext cx="3807939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Plassholder for innhold 2"/>
          <p:cNvSpPr>
            <a:spLocks noGrp="1"/>
          </p:cNvSpPr>
          <p:nvPr>
            <p:ph sz="half" idx="13"/>
          </p:nvPr>
        </p:nvSpPr>
        <p:spPr>
          <a:xfrm>
            <a:off x="579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182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2205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077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 animasjon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12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64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4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8607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1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575999" y="1922400"/>
            <a:ext cx="3870000" cy="4129200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256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7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4716016" y="1922400"/>
            <a:ext cx="3870000" cy="4129200"/>
          </a:xfrm>
          <a:noFill/>
        </p:spPr>
        <p:txBody>
          <a:bodyPr tIns="2160000" bIns="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6135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farge og bilde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6512"/>
            <a:ext cx="9144000" cy="2761488"/>
          </a:xfrm>
          <a:prstGeom prst="rect">
            <a:avLst/>
          </a:prstGeom>
        </p:spPr>
      </p:pic>
      <p:sp>
        <p:nvSpPr>
          <p:cNvPr id="6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82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tekst og bil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1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tIns="3600000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7970400" y="392400"/>
            <a:ext cx="676800" cy="540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10" name="Plassholder f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096800"/>
            <a:ext cx="9144000" cy="2761200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8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8135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76000" y="932071"/>
            <a:ext cx="6818518" cy="61555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6000" y="1825831"/>
            <a:ext cx="7992000" cy="3979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tekststiler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malen</a:t>
            </a:r>
            <a:endParaRPr lang="en-GB" noProof="0" dirty="0" smtClean="0"/>
          </a:p>
          <a:p>
            <a:pPr lvl="1"/>
            <a:r>
              <a:rPr lang="en-GB" noProof="0" dirty="0" smtClean="0"/>
              <a:t>Andre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353200" y="6372140"/>
            <a:ext cx="2891208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576000" y="6372140"/>
            <a:ext cx="4758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269624" y="6372140"/>
            <a:ext cx="298376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 b="0">
                <a:solidFill>
                  <a:srgbClr val="009D7F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13" name="Rett linje 12"/>
          <p:cNvCxnSpPr/>
          <p:nvPr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rgbClr val="009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Morten\Downloads\NMBU_symbol_1000prosent_av_18mm_RGB.wm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89642"/>
            <a:ext cx="676257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72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49" r:id="rId3"/>
    <p:sldLayoutId id="2147483660" r:id="rId4"/>
    <p:sldLayoutId id="2147483650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2" r:id="rId12"/>
    <p:sldLayoutId id="2147483653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rgbClr val="009D7F"/>
          </a:solidFill>
          <a:latin typeface="+mj-lt"/>
          <a:ea typeface="+mj-ea"/>
          <a:cs typeface="+mj-cs"/>
        </a:defRPr>
      </a:lvl1pPr>
    </p:titleStyle>
    <p:bodyStyle>
      <a:lvl1pPr marL="198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2.xlsx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Excel_Worksheet1.xlsx"/><Relationship Id="rId11" Type="http://schemas.openxmlformats.org/officeDocument/2006/relationships/image" Target="../media/image14.emf"/><Relationship Id="rId5" Type="http://schemas.openxmlformats.org/officeDocument/2006/relationships/image" Target="../media/image16.png"/><Relationship Id="rId10" Type="http://schemas.openxmlformats.org/officeDocument/2006/relationships/package" Target="../embeddings/Microsoft_Excel_Worksheet3.xlsx"/><Relationship Id="rId4" Type="http://schemas.openxmlformats.org/officeDocument/2006/relationships/image" Target="../media/image15.png"/><Relationship Id="rId9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rken.umb.no/~theg/Copenhagen201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 err="1" smtClean="0"/>
              <a:t>Repetition</a:t>
            </a:r>
            <a:r>
              <a:rPr lang="nb-NO" dirty="0" smtClean="0"/>
              <a:t>: </a:t>
            </a:r>
            <a:r>
              <a:rPr lang="nb-NO" dirty="0" err="1" smtClean="0"/>
              <a:t>Mixtures</a:t>
            </a:r>
            <a:endParaRPr lang="nb-NO" dirty="0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76000" y="2740311"/>
            <a:ext cx="7992000" cy="615553"/>
          </a:xfrm>
        </p:spPr>
        <p:txBody>
          <a:bodyPr/>
          <a:lstStyle/>
          <a:p>
            <a:r>
              <a:rPr lang="nb-NO" sz="4000" dirty="0" smtClean="0">
                <a:latin typeface="Tahoma" charset="0"/>
              </a:rPr>
              <a:t>Day 1: </a:t>
            </a:r>
            <a:r>
              <a:rPr lang="nb-NO" sz="4000" dirty="0" err="1" smtClean="0">
                <a:latin typeface="Tahoma" charset="0"/>
              </a:rPr>
              <a:t>Exercises</a:t>
            </a:r>
            <a:endParaRPr lang="nb-NO" sz="4000" dirty="0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sz="2000" dirty="0" smtClean="0"/>
              <a:t>Thore Egeland</a:t>
            </a:r>
            <a:endParaRPr lang="nb-NO" sz="2000" dirty="0"/>
          </a:p>
        </p:txBody>
      </p:sp>
      <p:sp>
        <p:nvSpPr>
          <p:cNvPr id="10" name="Plassholder for tekst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sz="2000" dirty="0" err="1" smtClean="0"/>
              <a:t>Copenhagen</a:t>
            </a:r>
            <a:r>
              <a:rPr lang="nb-NO" sz="2000" dirty="0" smtClean="0"/>
              <a:t> May 20-23 2014</a:t>
            </a:r>
            <a:endParaRPr lang="nb-NO" sz="2000" dirty="0"/>
          </a:p>
        </p:txBody>
      </p:sp>
      <p:pic>
        <p:nvPicPr>
          <p:cNvPr id="11" name="Picture 10" descr="euroforgen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" y="404664"/>
            <a:ext cx="1296328" cy="63403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39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531404" y="787980"/>
            <a:ext cx="6818518" cy="615553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ahoma" charset="0"/>
              </a:rPr>
              <a:t>EXERCISE TE1</a:t>
            </a:r>
            <a:endParaRPr lang="en-US" dirty="0">
              <a:latin typeface="Tahoma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3140968"/>
            <a:ext cx="7089775" cy="3263702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endParaRPr lang="en-US" dirty="0" smtClean="0"/>
          </a:p>
          <a:p>
            <a:pPr marL="457200" indent="-457200" eaLnBrk="1" hangingPunct="1">
              <a:buFont typeface="+mj-lt"/>
              <a:buAutoNum type="alphaLcParenR"/>
              <a:defRPr/>
            </a:pPr>
            <a:r>
              <a:rPr lang="en-US" dirty="0" smtClean="0"/>
              <a:t>Allele frequencies p</a:t>
            </a:r>
            <a:r>
              <a:rPr lang="en-US" baseline="-25000" dirty="0" smtClean="0"/>
              <a:t>1</a:t>
            </a:r>
            <a:r>
              <a:rPr lang="en-US" dirty="0" smtClean="0"/>
              <a:t>=0.2, p</a:t>
            </a:r>
            <a:r>
              <a:rPr lang="en-US" baseline="-25000" dirty="0" smtClean="0"/>
              <a:t>2</a:t>
            </a:r>
            <a:r>
              <a:rPr lang="en-US" dirty="0" smtClean="0"/>
              <a:t>=0.1, p</a:t>
            </a:r>
            <a:r>
              <a:rPr lang="en-US" baseline="-25000" dirty="0" smtClean="0"/>
              <a:t>3</a:t>
            </a:r>
            <a:r>
              <a:rPr lang="en-US" dirty="0" smtClean="0"/>
              <a:t>=0.05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en-US" dirty="0"/>
              <a:t>Allele frequencies </a:t>
            </a:r>
            <a:r>
              <a:rPr lang="en-US" dirty="0" smtClean="0"/>
              <a:t>p</a:t>
            </a:r>
            <a:r>
              <a:rPr lang="en-US" baseline="-25000" dirty="0" smtClean="0"/>
              <a:t>1</a:t>
            </a:r>
            <a:r>
              <a:rPr lang="en-US" dirty="0"/>
              <a:t>=</a:t>
            </a:r>
            <a:r>
              <a:rPr lang="en-US" dirty="0" smtClean="0"/>
              <a:t>0.05, </a:t>
            </a:r>
            <a:r>
              <a:rPr lang="en-US" dirty="0"/>
              <a:t>p</a:t>
            </a:r>
            <a:r>
              <a:rPr lang="en-US" baseline="-25000" dirty="0"/>
              <a:t>2</a:t>
            </a:r>
            <a:r>
              <a:rPr lang="en-US" dirty="0"/>
              <a:t>=0.1, p</a:t>
            </a:r>
            <a:r>
              <a:rPr lang="en-US" baseline="-25000" dirty="0"/>
              <a:t>3</a:t>
            </a:r>
            <a:r>
              <a:rPr lang="en-US" dirty="0"/>
              <a:t>=</a:t>
            </a:r>
            <a:r>
              <a:rPr lang="en-US" dirty="0" smtClean="0"/>
              <a:t>0.2</a:t>
            </a:r>
          </a:p>
          <a:p>
            <a:pPr marL="0" indent="0" eaLnBrk="1" hangingPunct="1">
              <a:buFont typeface="Webdings" charset="0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Calculate LR by hand and using </a:t>
            </a:r>
            <a:r>
              <a:rPr lang="en-US" dirty="0" err="1" smtClean="0"/>
              <a:t>LRmixTK</a:t>
            </a:r>
            <a:r>
              <a:rPr lang="en-US" dirty="0" smtClean="0"/>
              <a:t>() for</a:t>
            </a:r>
            <a:br>
              <a:rPr lang="en-US" dirty="0" smtClean="0"/>
            </a:br>
            <a:r>
              <a:rPr lang="en-US" dirty="0" err="1" smtClean="0"/>
              <a:t>H</a:t>
            </a:r>
            <a:r>
              <a:rPr lang="en-US" baseline="-25000" dirty="0" err="1" smtClean="0"/>
              <a:t>p</a:t>
            </a:r>
            <a:r>
              <a:rPr lang="en-US" dirty="0" smtClean="0"/>
              <a:t>: Victim + suspect vs. </a:t>
            </a:r>
            <a:r>
              <a:rPr lang="en-US" dirty="0" err="1" smtClean="0"/>
              <a:t>H</a:t>
            </a:r>
            <a:r>
              <a:rPr lang="en-US" baseline="-25000" dirty="0" err="1" smtClean="0"/>
              <a:t>d</a:t>
            </a:r>
            <a:r>
              <a:rPr lang="en-US" dirty="0" smtClean="0"/>
              <a:t>: Victim + Unknown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nb-NO" sz="1200" smtClean="0">
                <a:latin typeface="Tahoma" charset="0"/>
              </a:rPr>
              <a:t>Repetition: Mixtures</a:t>
            </a:r>
            <a:endParaRPr lang="nb-NO" sz="1200">
              <a:latin typeface="Tahoma" charset="0"/>
            </a:endParaRPr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2699792" y="1484784"/>
            <a:ext cx="2808288" cy="1957015"/>
            <a:chOff x="1763688" y="1196752"/>
            <a:chExt cx="3096344" cy="1967497"/>
          </a:xfrm>
        </p:grpSpPr>
        <p:grpSp>
          <p:nvGrpSpPr>
            <p:cNvPr id="34822" name="Group 6"/>
            <p:cNvGrpSpPr>
              <a:grpSpLocks/>
            </p:cNvGrpSpPr>
            <p:nvPr/>
          </p:nvGrpSpPr>
          <p:grpSpPr bwMode="auto">
            <a:xfrm>
              <a:off x="1763688" y="1196752"/>
              <a:ext cx="1368152" cy="1967497"/>
              <a:chOff x="1763688" y="764704"/>
              <a:chExt cx="1728192" cy="2402639"/>
            </a:xfrm>
          </p:grpSpPr>
          <p:grpSp>
            <p:nvGrpSpPr>
              <p:cNvPr id="34826" name="Group 10"/>
              <p:cNvGrpSpPr>
                <a:grpSpLocks/>
              </p:cNvGrpSpPr>
              <p:nvPr/>
            </p:nvGrpSpPr>
            <p:grpSpPr bwMode="auto">
              <a:xfrm>
                <a:off x="1763688" y="764704"/>
                <a:ext cx="1584176" cy="794101"/>
                <a:chOff x="2267744" y="4149080"/>
                <a:chExt cx="3168352" cy="2423130"/>
              </a:xfrm>
            </p:grpSpPr>
            <p:grpSp>
              <p:nvGrpSpPr>
                <p:cNvPr id="34839" name="Group 23"/>
                <p:cNvGrpSpPr>
                  <a:grpSpLocks/>
                </p:cNvGrpSpPr>
                <p:nvPr/>
              </p:nvGrpSpPr>
              <p:grpSpPr bwMode="auto">
                <a:xfrm>
                  <a:off x="2267744" y="4149080"/>
                  <a:ext cx="3168352" cy="1296152"/>
                  <a:chOff x="3779912" y="3212976"/>
                  <a:chExt cx="3168352" cy="1296152"/>
                </a:xfrm>
              </p:grpSpPr>
              <p:grpSp>
                <p:nvGrpSpPr>
                  <p:cNvPr id="34843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779912" y="3212976"/>
                    <a:ext cx="3168352" cy="1296144"/>
                    <a:chOff x="3851920" y="2420888"/>
                    <a:chExt cx="3168352" cy="1296144"/>
                  </a:xfrm>
                </p:grpSpPr>
                <p:cxnSp>
                  <p:nvCxnSpPr>
                    <p:cNvPr id="34846" name="Straight Connector 30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3851920" y="3717032"/>
                      <a:ext cx="316835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</p:cxnSp>
                <p:sp>
                  <p:nvSpPr>
                    <p:cNvPr id="34847" name="Isosceles Triangle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211960" y="2420888"/>
                      <a:ext cx="432048" cy="1296144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accent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4844" name="Isosceles Tri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6228184" y="3212981"/>
                    <a:ext cx="432048" cy="1296147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4845" name="Isosceles Tri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5220072" y="3212976"/>
                    <a:ext cx="432048" cy="1296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484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2627784" y="5445226"/>
                  <a:ext cx="288032" cy="1126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r>
                    <a:rPr lang="en-US" sz="1800"/>
                    <a:t>1</a:t>
                  </a:r>
                </a:p>
              </p:txBody>
            </p:sp>
            <p:sp>
              <p:nvSpPr>
                <p:cNvPr id="34841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3707904" y="5445223"/>
                  <a:ext cx="360040" cy="1126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r>
                    <a:rPr lang="en-US" sz="1800" dirty="0"/>
                    <a:t>2</a:t>
                  </a:r>
                </a:p>
              </p:txBody>
            </p:sp>
            <p:sp>
              <p:nvSpPr>
                <p:cNvPr id="34842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4572000" y="5445223"/>
                  <a:ext cx="360040" cy="1126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r>
                    <a:rPr lang="en-US" sz="1800"/>
                    <a:t>3</a:t>
                  </a:r>
                </a:p>
              </p:txBody>
            </p:sp>
          </p:grpSp>
          <p:grpSp>
            <p:nvGrpSpPr>
              <p:cNvPr id="34827" name="Group 11"/>
              <p:cNvGrpSpPr>
                <a:grpSpLocks/>
              </p:cNvGrpSpPr>
              <p:nvPr/>
            </p:nvGrpSpPr>
            <p:grpSpPr bwMode="auto">
              <a:xfrm>
                <a:off x="1835696" y="1628800"/>
                <a:ext cx="1656184" cy="1538543"/>
                <a:chOff x="1979712" y="3284984"/>
                <a:chExt cx="3024336" cy="4173095"/>
              </a:xfrm>
            </p:grpSpPr>
            <p:grpSp>
              <p:nvGrpSpPr>
                <p:cNvPr id="34833" name="Group 17"/>
                <p:cNvGrpSpPr>
                  <a:grpSpLocks/>
                </p:cNvGrpSpPr>
                <p:nvPr/>
              </p:nvGrpSpPr>
              <p:grpSpPr bwMode="auto">
                <a:xfrm>
                  <a:off x="1979712" y="3284984"/>
                  <a:ext cx="3024336" cy="3155629"/>
                  <a:chOff x="3923928" y="836712"/>
                  <a:chExt cx="3024336" cy="3155629"/>
                </a:xfrm>
              </p:grpSpPr>
              <p:cxnSp>
                <p:nvCxnSpPr>
                  <p:cNvPr id="34836" name="Straight Connector 2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923928" y="2132856"/>
                    <a:ext cx="3024336" cy="2221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sp>
                <p:nvSpPr>
                  <p:cNvPr id="34837" name="Isosceles Tri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4211960" y="836712"/>
                    <a:ext cx="432048" cy="1296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4838" name="Isosceles Tri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5257502" y="2696199"/>
                    <a:ext cx="432048" cy="1296142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4834" name="TextBox 18"/>
                <p:cNvSpPr txBox="1">
                  <a:spLocks noChangeArrowheads="1"/>
                </p:cNvSpPr>
                <p:nvPr/>
              </p:nvSpPr>
              <p:spPr bwMode="auto">
                <a:xfrm>
                  <a:off x="2267744" y="4652169"/>
                  <a:ext cx="288032" cy="10017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r>
                    <a:rPr lang="en-US" sz="1800"/>
                    <a:t>1</a:t>
                  </a:r>
                </a:p>
              </p:txBody>
            </p:sp>
            <p:sp>
              <p:nvSpPr>
                <p:cNvPr id="34835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3313286" y="6456314"/>
                  <a:ext cx="360041" cy="10017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r>
                    <a:rPr lang="en-US" sz="1800" dirty="0"/>
                    <a:t>2</a:t>
                  </a:r>
                </a:p>
              </p:txBody>
            </p:sp>
          </p:grpSp>
          <p:grpSp>
            <p:nvGrpSpPr>
              <p:cNvPr id="34828" name="Group 12"/>
              <p:cNvGrpSpPr>
                <a:grpSpLocks/>
              </p:cNvGrpSpPr>
              <p:nvPr/>
            </p:nvGrpSpPr>
            <p:grpSpPr bwMode="auto">
              <a:xfrm>
                <a:off x="1835696" y="2355987"/>
                <a:ext cx="1584176" cy="759709"/>
                <a:chOff x="4594503" y="3378003"/>
                <a:chExt cx="3289866" cy="2245770"/>
              </a:xfrm>
            </p:grpSpPr>
            <p:grpSp>
              <p:nvGrpSpPr>
                <p:cNvPr id="34829" name="Group 13"/>
                <p:cNvGrpSpPr>
                  <a:grpSpLocks/>
                </p:cNvGrpSpPr>
                <p:nvPr/>
              </p:nvGrpSpPr>
              <p:grpSpPr bwMode="auto">
                <a:xfrm>
                  <a:off x="4594503" y="3378003"/>
                  <a:ext cx="3289866" cy="1297345"/>
                  <a:chOff x="3082335" y="857723"/>
                  <a:chExt cx="3289866" cy="1297345"/>
                </a:xfrm>
              </p:grpSpPr>
              <p:cxnSp>
                <p:nvCxnSpPr>
                  <p:cNvPr id="34831" name="Straight Connector 15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082335" y="2132856"/>
                    <a:ext cx="3289866" cy="2221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sp>
                <p:nvSpPr>
                  <p:cNvPr id="34832" name="Isosceles Tri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5432002" y="857723"/>
                    <a:ext cx="477052" cy="1296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4830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7017634" y="4622009"/>
                  <a:ext cx="360040" cy="10017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r>
                    <a:rPr lang="en-US" sz="1800" dirty="0"/>
                    <a:t>3</a:t>
                  </a:r>
                </a:p>
              </p:txBody>
            </p:sp>
          </p:grpSp>
        </p:grpSp>
        <p:sp>
          <p:nvSpPr>
            <p:cNvPr id="34823" name="TextBox 7"/>
            <p:cNvSpPr txBox="1">
              <a:spLocks noChangeArrowheads="1"/>
            </p:cNvSpPr>
            <p:nvPr/>
          </p:nvSpPr>
          <p:spPr bwMode="auto">
            <a:xfrm>
              <a:off x="3275856" y="1340768"/>
              <a:ext cx="1512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800"/>
                <a:t>Evidence</a:t>
              </a:r>
            </a:p>
          </p:txBody>
        </p:sp>
        <p:sp>
          <p:nvSpPr>
            <p:cNvPr id="34824" name="TextBox 8"/>
            <p:cNvSpPr txBox="1">
              <a:spLocks noChangeArrowheads="1"/>
            </p:cNvSpPr>
            <p:nvPr/>
          </p:nvSpPr>
          <p:spPr bwMode="auto">
            <a:xfrm>
              <a:off x="3347864" y="1988840"/>
              <a:ext cx="1512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800"/>
                <a:t>Victim</a:t>
              </a:r>
            </a:p>
          </p:txBody>
        </p:sp>
        <p:sp>
          <p:nvSpPr>
            <p:cNvPr id="34825" name="TextBox 9"/>
            <p:cNvSpPr txBox="1">
              <a:spLocks noChangeArrowheads="1"/>
            </p:cNvSpPr>
            <p:nvPr/>
          </p:nvSpPr>
          <p:spPr bwMode="auto">
            <a:xfrm>
              <a:off x="3347864" y="2636912"/>
              <a:ext cx="14401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800"/>
                <a:t>Suspect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2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3892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EXERCISE TE1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b-NO" smtClean="0"/>
              <a:t>Repetition: Mixtures</a:t>
            </a:r>
            <a:endParaRPr lang="nb-NO"/>
          </a:p>
        </p:txBody>
      </p:sp>
      <p:graphicFrame>
        <p:nvGraphicFramePr>
          <p:cNvPr id="8" name="Content Placeholder 7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3403600" y="1316038"/>
          <a:ext cx="3324225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4" imgW="114300" imgH="165100" progId="Equation.3">
                  <p:embed/>
                </p:oleObj>
              </mc:Choice>
              <mc:Fallback>
                <p:oleObj name="Equation" r:id="rId4" imgW="1143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3600" y="1316038"/>
                        <a:ext cx="3324225" cy="48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259632" y="2780928"/>
          <a:ext cx="4896545" cy="102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6" imgW="2057400" imgH="431800" progId="Equation.3">
                  <p:embed/>
                </p:oleObj>
              </mc:Choice>
              <mc:Fallback>
                <p:oleObj name="Equation" r:id="rId6" imgW="20574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9632" y="2780928"/>
                        <a:ext cx="4896545" cy="102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83568" y="1700808"/>
            <a:ext cx="6624736" cy="451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287338" indent="-287338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lr>
                <a:srgbClr val="D96C00"/>
              </a:buClr>
              <a:buSzPct val="90000"/>
              <a:buFont typeface="Webdings" charset="0"/>
              <a:buChar char="="/>
              <a:defRPr sz="210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1pPr>
            <a:lvl2pPr marL="592138" indent="-2540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–"/>
              <a:defRPr sz="2000">
                <a:solidFill>
                  <a:srgbClr val="404040"/>
                </a:solidFill>
                <a:latin typeface="+mn-lt"/>
                <a:ea typeface="Arial" charset="0"/>
                <a:cs typeface="+mn-cs"/>
              </a:defRPr>
            </a:lvl2pPr>
            <a:lvl3pPr marL="1011238" indent="-2286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•"/>
              <a:defRPr sz="2000">
                <a:solidFill>
                  <a:srgbClr val="404040"/>
                </a:solidFill>
                <a:latin typeface="+mn-lt"/>
                <a:ea typeface="Arial" charset="0"/>
                <a:cs typeface="+mn-cs"/>
              </a:defRPr>
            </a:lvl3pPr>
            <a:lvl4pPr marL="1430338" indent="-2286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–"/>
              <a:defRPr sz="2000">
                <a:solidFill>
                  <a:srgbClr val="404040"/>
                </a:solidFill>
                <a:latin typeface="+mn-lt"/>
                <a:ea typeface="Arial" charset="0"/>
                <a:cs typeface="+mn-cs"/>
              </a:defRPr>
            </a:lvl4pPr>
            <a:lvl5pPr marL="1849438" indent="-2286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ea typeface="Arial" charset="0"/>
                <a:cs typeface="+mn-cs"/>
              </a:defRPr>
            </a:lvl5pPr>
            <a:lvl6pPr marL="2306638" indent="-2286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6pPr>
            <a:lvl7pPr marL="2763838" indent="-2286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7pPr>
            <a:lvl8pPr marL="3221038" indent="-2286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8pPr>
            <a:lvl9pPr marL="3678238" indent="-228600" algn="l" rtl="0"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en-US" dirty="0"/>
          </a:p>
          <a:p>
            <a:pPr marL="457200" indent="-457200">
              <a:buFont typeface="+mj-lt"/>
              <a:buAutoNum type="alphaLcParenR"/>
              <a:defRPr/>
            </a:pPr>
            <a:r>
              <a:rPr lang="en-US" dirty="0"/>
              <a:t>Allele frequencies p</a:t>
            </a:r>
            <a:r>
              <a:rPr lang="en-US" baseline="-25000" dirty="0"/>
              <a:t>1</a:t>
            </a:r>
            <a:r>
              <a:rPr lang="en-US" dirty="0"/>
              <a:t>=0.2, p</a:t>
            </a:r>
            <a:r>
              <a:rPr lang="en-US" baseline="-25000" dirty="0"/>
              <a:t>2</a:t>
            </a:r>
            <a:r>
              <a:rPr lang="en-US" dirty="0"/>
              <a:t>=0.1, </a:t>
            </a:r>
            <a:r>
              <a:rPr lang="en-US" dirty="0" smtClean="0"/>
              <a:t>p</a:t>
            </a:r>
            <a:r>
              <a:rPr lang="en-US" baseline="-25000" dirty="0" smtClean="0"/>
              <a:t>3</a:t>
            </a:r>
            <a:r>
              <a:rPr lang="en-US" dirty="0" smtClean="0"/>
              <a:t>=0.05</a:t>
            </a:r>
          </a:p>
          <a:p>
            <a:pPr marL="457200" indent="-457200">
              <a:buFont typeface="+mj-lt"/>
              <a:buAutoNum type="alphaLcParenR"/>
              <a:defRPr/>
            </a:pPr>
            <a:endParaRPr lang="en-US" dirty="0"/>
          </a:p>
          <a:p>
            <a:pPr marL="457200" indent="-457200">
              <a:buFont typeface="+mj-lt"/>
              <a:buAutoNum type="alphaLcParenR"/>
              <a:defRPr/>
            </a:pPr>
            <a:endParaRPr lang="en-US" dirty="0" smtClean="0"/>
          </a:p>
          <a:p>
            <a:pPr marL="457200" indent="-457200">
              <a:buFont typeface="+mj-lt"/>
              <a:buAutoNum type="alphaLcParenR"/>
              <a:defRPr/>
            </a:pPr>
            <a:endParaRPr lang="en-US" dirty="0"/>
          </a:p>
          <a:p>
            <a:pPr marL="457200" indent="-457200">
              <a:buFont typeface="+mj-lt"/>
              <a:buAutoNum type="alphaLcParenR"/>
              <a:defRPr/>
            </a:pPr>
            <a:r>
              <a:rPr lang="en-US" dirty="0" smtClean="0"/>
              <a:t>Allele </a:t>
            </a:r>
            <a:r>
              <a:rPr lang="en-US" dirty="0"/>
              <a:t>frequencies p</a:t>
            </a:r>
            <a:r>
              <a:rPr lang="en-US" baseline="-25000" dirty="0"/>
              <a:t>1</a:t>
            </a:r>
            <a:r>
              <a:rPr lang="en-US" dirty="0"/>
              <a:t>=0.05, p</a:t>
            </a:r>
            <a:r>
              <a:rPr lang="en-US" baseline="-25000" dirty="0"/>
              <a:t>2</a:t>
            </a:r>
            <a:r>
              <a:rPr lang="en-US" dirty="0"/>
              <a:t>=0.1, </a:t>
            </a:r>
            <a:r>
              <a:rPr lang="en-US" dirty="0" smtClean="0"/>
              <a:t>p</a:t>
            </a:r>
            <a:r>
              <a:rPr lang="en-US" baseline="-25000" dirty="0" smtClean="0"/>
              <a:t>3</a:t>
            </a:r>
            <a:r>
              <a:rPr lang="en-US" dirty="0" smtClean="0"/>
              <a:t>=0.2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331640" y="4664529"/>
          <a:ext cx="4107601" cy="924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8" imgW="1917700" imgH="431800" progId="Equation.3">
                  <p:embed/>
                </p:oleObj>
              </mc:Choice>
              <mc:Fallback>
                <p:oleObj name="Equation" r:id="rId8" imgW="19177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31640" y="4664529"/>
                        <a:ext cx="4107601" cy="924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3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5578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LRmixTK</a:t>
            </a:r>
            <a:r>
              <a:rPr lang="nb-NO" dirty="0" smtClean="0"/>
              <a:t>()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4</a:t>
            </a:fld>
            <a:endParaRPr lang="en-GB" noProof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959" y="2254081"/>
            <a:ext cx="3711749" cy="2324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101" y="2163143"/>
            <a:ext cx="3495675" cy="55245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4283968" y="3080292"/>
          <a:ext cx="28479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Worksheet" r:id="rId6" imgW="2848012" imgH="390420" progId="Excel.Sheet.12">
                  <p:embed/>
                </p:oleObj>
              </mc:Choice>
              <mc:Fallback>
                <p:oleObj name="Worksheet" r:id="rId6" imgW="2848012" imgH="3904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83968" y="3080292"/>
                        <a:ext cx="28479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4292887" y="3943155"/>
          <a:ext cx="26955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Worksheet" r:id="rId8" imgW="2695657" imgH="390420" progId="Excel.Sheet.12">
                  <p:embed/>
                </p:oleObj>
              </mc:Choice>
              <mc:Fallback>
                <p:oleObj name="Worksheet" r:id="rId8" imgW="2695657" imgH="3904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92887" y="3943155"/>
                        <a:ext cx="26955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4292887" y="4994770"/>
          <a:ext cx="8572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Worksheet" r:id="rId10" imgW="857132" imgH="962010" progId="Excel.Sheet.12">
                  <p:embed/>
                </p:oleObj>
              </mc:Choice>
              <mc:Fallback>
                <p:oleObj name="Worksheet" r:id="rId10" imgW="857132" imgH="9620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92887" y="4994770"/>
                        <a:ext cx="8572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83968" y="1841419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evidence_exerciseT1.csv : (click Display…)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83101" y="2769008"/>
            <a:ext cx="219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suspect_exerciseT1.csv :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4236584" y="3594074"/>
            <a:ext cx="2036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victim_exerciseT1.csv :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4180178" y="4675330"/>
            <a:ext cx="3119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allele_frequencies_exerciseT1a.csv :</a:t>
            </a:r>
            <a:endParaRPr lang="en-US" sz="1400" dirty="0"/>
          </a:p>
        </p:txBody>
      </p:sp>
      <p:cxnSp>
        <p:nvCxnSpPr>
          <p:cNvPr id="20" name="Straight Arrow Connector 19"/>
          <p:cNvCxnSpPr>
            <a:stCxn id="12" idx="1"/>
          </p:cNvCxnSpPr>
          <p:nvPr/>
        </p:nvCxnSpPr>
        <p:spPr>
          <a:xfrm flipH="1">
            <a:off x="2955000" y="1995308"/>
            <a:ext cx="1328968" cy="1066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4" idx="1"/>
          </p:cNvCxnSpPr>
          <p:nvPr/>
        </p:nvCxnSpPr>
        <p:spPr>
          <a:xfrm flipH="1">
            <a:off x="2955001" y="2922897"/>
            <a:ext cx="1328100" cy="579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5" idx="1"/>
          </p:cNvCxnSpPr>
          <p:nvPr/>
        </p:nvCxnSpPr>
        <p:spPr>
          <a:xfrm flipH="1" flipV="1">
            <a:off x="2955000" y="3618069"/>
            <a:ext cx="1281584" cy="129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6" idx="1"/>
          </p:cNvCxnSpPr>
          <p:nvPr/>
        </p:nvCxnSpPr>
        <p:spPr>
          <a:xfrm flipH="1" flipV="1">
            <a:off x="2955000" y="4019415"/>
            <a:ext cx="1225178" cy="8098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18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Exercises</a:t>
            </a:r>
            <a:r>
              <a:rPr lang="nb-NO" dirty="0" smtClean="0"/>
              <a:t> Day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 smtClean="0"/>
              <a:t>Exercises</a:t>
            </a:r>
            <a:r>
              <a:rPr lang="nb-NO" dirty="0" smtClean="0"/>
              <a:t> 1 and 9 Familias 3. </a:t>
            </a:r>
            <a:r>
              <a:rPr lang="nb-NO" dirty="0" err="1" smtClean="0"/>
              <a:t>Documents</a:t>
            </a:r>
            <a:r>
              <a:rPr lang="nb-NO" dirty="0" smtClean="0"/>
              <a:t> and Familias files </a:t>
            </a:r>
            <a:r>
              <a:rPr lang="nb-NO" dirty="0" err="1" smtClean="0"/>
              <a:t>available</a:t>
            </a:r>
            <a:r>
              <a:rPr lang="nb-NO" dirty="0" smtClean="0"/>
              <a:t> from </a:t>
            </a:r>
            <a:endParaRPr lang="nb-NO" dirty="0" smtClean="0"/>
          </a:p>
          <a:p>
            <a:pPr lvl="1"/>
            <a:r>
              <a:rPr lang="nb-NO" dirty="0">
                <a:hlinkClick r:id="rId3"/>
              </a:rPr>
              <a:t>http://arken.umb.no/~</a:t>
            </a:r>
            <a:r>
              <a:rPr lang="nb-NO" dirty="0" smtClean="0">
                <a:hlinkClick r:id="rId3"/>
              </a:rPr>
              <a:t>theg/Copenhagen2014</a:t>
            </a:r>
            <a:endParaRPr lang="nb-NO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5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8632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MBU_PPT_Bokmål">
  <a:themeElements>
    <a:clrScheme name="NMBU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7F"/>
      </a:accent1>
      <a:accent2>
        <a:srgbClr val="FEC843"/>
      </a:accent2>
      <a:accent3>
        <a:srgbClr val="556680"/>
      </a:accent3>
      <a:accent4>
        <a:srgbClr val="00A1CD"/>
      </a:accent4>
      <a:accent5>
        <a:srgbClr val="000000"/>
      </a:accent5>
      <a:accent6>
        <a:srgbClr val="C8ACB7"/>
      </a:accent6>
      <a:hlink>
        <a:srgbClr val="009D7F"/>
      </a:hlink>
      <a:folHlink>
        <a:srgbClr val="77645A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NMBU_PPT_Engelsk</Template>
  <TotalTime>416</TotalTime>
  <Words>121</Words>
  <Application>Microsoft Office PowerPoint</Application>
  <PresentationFormat>On-screen Show (4:3)</PresentationFormat>
  <Paragraphs>48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ＭＳ Ｐゴシック</vt:lpstr>
      <vt:lpstr>Arial</vt:lpstr>
      <vt:lpstr>Calibri</vt:lpstr>
      <vt:lpstr>Tahoma</vt:lpstr>
      <vt:lpstr>Webdings</vt:lpstr>
      <vt:lpstr>NMBU_PPT_Bokmål</vt:lpstr>
      <vt:lpstr>Equation</vt:lpstr>
      <vt:lpstr>Worksheet</vt:lpstr>
      <vt:lpstr>Day 1: Exercises</vt:lpstr>
      <vt:lpstr>EXERCISE TE1</vt:lpstr>
      <vt:lpstr>SOLUTION EXERCISE TE1</vt:lpstr>
      <vt:lpstr>LRmixTK()</vt:lpstr>
      <vt:lpstr>Exercises Day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Thore Egeland</dc:creator>
  <dc:description>template by addpoint.no</dc:description>
  <cp:lastModifiedBy>Thore Egeland</cp:lastModifiedBy>
  <cp:revision>37</cp:revision>
  <dcterms:created xsi:type="dcterms:W3CDTF">2014-05-02T11:54:27Z</dcterms:created>
  <dcterms:modified xsi:type="dcterms:W3CDTF">2014-05-19T07:40:57Z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by">
    <vt:lpwstr>addpoint.no</vt:lpwstr>
  </property>
</Properties>
</file>