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FA3A4A78-992B-4183-91F5-735F9238A841}">
          <p14:sldIdLst>
            <p14:sldId id="257"/>
            <p14:sldId id="258"/>
            <p14:sldId id="259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D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6" d="100"/>
          <a:sy n="116" d="100"/>
        </p:scale>
        <p:origin x="144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B013BB-223A-4A7A-A9B6-504A14290792}" type="datetimeFigureOut">
              <a:rPr lang="nb-NO" smtClean="0"/>
              <a:pPr/>
              <a:t>19.05.2014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BF349-27A5-44C1-8C69-2C3879FAD297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8563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70297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sz="1600" dirty="0" smtClean="0"/>
              <a:t>Den ene kvinnen synes det er greit at barnet deles i like deler; den andre ikke.</a:t>
            </a:r>
          </a:p>
          <a:p>
            <a:endParaRPr lang="nb-NO" sz="1600" dirty="0"/>
          </a:p>
          <a:p>
            <a:r>
              <a:rPr lang="nb-NO" sz="1600" dirty="0" smtClean="0"/>
              <a:t>Dermed er barnets rette mor funnet.</a:t>
            </a:r>
          </a:p>
          <a:p>
            <a:endParaRPr lang="nb-NO" sz="1600" dirty="0"/>
          </a:p>
          <a:p>
            <a:r>
              <a:rPr lang="nb-NO" sz="1600" dirty="0" smtClean="0"/>
              <a:t>I våre dager er sverdet erstattet med DNA</a:t>
            </a:r>
          </a:p>
          <a:p>
            <a:endParaRPr lang="nb-NO" sz="1600" dirty="0"/>
          </a:p>
          <a:p>
            <a:r>
              <a:rPr lang="nb-NO" sz="1600" dirty="0" smtClean="0"/>
              <a:t>Farskap bruker generisk.</a:t>
            </a:r>
          </a:p>
          <a:p>
            <a:endParaRPr lang="nb-NO" sz="1600" dirty="0"/>
          </a:p>
          <a:p>
            <a:r>
              <a:rPr lang="nb-NO" sz="1600" dirty="0" smtClean="0"/>
              <a:t>Slekt.</a:t>
            </a:r>
          </a:p>
          <a:p>
            <a:endParaRPr lang="nb-NO" sz="1600" dirty="0"/>
          </a:p>
          <a:p>
            <a:r>
              <a:rPr lang="nb-NO" sz="1600" dirty="0" smtClean="0"/>
              <a:t>2000 saker i året.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54796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Fors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531" y="2571889"/>
            <a:ext cx="2147040" cy="171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Bilde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93"/>
          <a:stretch/>
        </p:blipFill>
        <p:spPr>
          <a:xfrm>
            <a:off x="4476749" y="2570986"/>
            <a:ext cx="3240793" cy="1716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032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9" name="Plassholder for bilde 7"/>
          <p:cNvSpPr>
            <a:spLocks noGrp="1"/>
          </p:cNvSpPr>
          <p:nvPr>
            <p:ph type="pic" sz="quarter" idx="13"/>
          </p:nvPr>
        </p:nvSpPr>
        <p:spPr>
          <a:xfrm>
            <a:off x="576000" y="1920873"/>
            <a:ext cx="7992000" cy="4127501"/>
          </a:xfrm>
          <a:noFill/>
        </p:spPr>
        <p:txBody>
          <a:bodyPr tIns="2160000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68463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stes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NMBU\nmbu_ppt_sisteside_grafikk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20874"/>
            <a:ext cx="9144000" cy="4937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588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579353" y="1844825"/>
            <a:ext cx="3794294" cy="3960440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770353" y="1844825"/>
            <a:ext cx="3794294" cy="3960440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75512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575862" y="1592719"/>
            <a:ext cx="3807674" cy="738664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763687" y="1592719"/>
            <a:ext cx="3807939" cy="738664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2" name="Plassholder for innhold 2"/>
          <p:cNvSpPr>
            <a:spLocks noGrp="1"/>
          </p:cNvSpPr>
          <p:nvPr>
            <p:ph sz="half" idx="13"/>
          </p:nvPr>
        </p:nvSpPr>
        <p:spPr>
          <a:xfrm>
            <a:off x="579353" y="2348880"/>
            <a:ext cx="3794294" cy="3456384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3" name="Plassholder for innhold 3"/>
          <p:cNvSpPr>
            <a:spLocks noGrp="1"/>
          </p:cNvSpPr>
          <p:nvPr>
            <p:ph sz="half" idx="2"/>
          </p:nvPr>
        </p:nvSpPr>
        <p:spPr>
          <a:xfrm>
            <a:off x="4770353" y="2348880"/>
            <a:ext cx="3794294" cy="3456384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1828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6322050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07763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ogo animasjon">
    <p:bg>
      <p:bgPr>
        <a:solidFill>
          <a:srgbClr val="009D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598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#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cxnSp>
        <p:nvCxnSpPr>
          <p:cNvPr id="7" name="Rett linje 6"/>
          <p:cNvCxnSpPr/>
          <p:nvPr userDrawn="1"/>
        </p:nvCxnSpPr>
        <p:spPr>
          <a:xfrm>
            <a:off x="576000" y="6282000"/>
            <a:ext cx="800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12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369332"/>
          </a:xfrm>
        </p:spPr>
        <p:txBody>
          <a:bodyPr>
            <a:no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  <p:sp>
        <p:nvSpPr>
          <p:cNvPr id="14" name="Plassholder for tekst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6000" y="3956400"/>
            <a:ext cx="7992000" cy="336550"/>
          </a:xfr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Dato</a:t>
            </a:r>
            <a:endParaRPr lang="en-GB" noProof="0" dirty="0"/>
          </a:p>
        </p:txBody>
      </p:sp>
      <p:pic>
        <p:nvPicPr>
          <p:cNvPr id="1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646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#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369332"/>
          </a:xfrm>
        </p:spPr>
        <p:txBody>
          <a:bodyPr>
            <a:no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cxnSp>
        <p:nvCxnSpPr>
          <p:cNvPr id="7" name="Rett linje 6"/>
          <p:cNvCxnSpPr/>
          <p:nvPr userDrawn="1"/>
        </p:nvCxnSpPr>
        <p:spPr>
          <a:xfrm>
            <a:off x="576000" y="6282000"/>
            <a:ext cx="800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lassholder for tekst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6000" y="3956400"/>
            <a:ext cx="7992000" cy="336550"/>
          </a:xfr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Dato</a:t>
            </a:r>
            <a:endParaRPr lang="en-GB" noProof="0" dirty="0"/>
          </a:p>
        </p:txBody>
      </p:sp>
      <p:pic>
        <p:nvPicPr>
          <p:cNvPr id="1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943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986075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 til ven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716000" y="1825831"/>
            <a:ext cx="3852000" cy="397943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0" name="Plassholder for bilde 9"/>
          <p:cNvSpPr>
            <a:spLocks noGrp="1"/>
          </p:cNvSpPr>
          <p:nvPr>
            <p:ph type="pic" sz="quarter" idx="13"/>
          </p:nvPr>
        </p:nvSpPr>
        <p:spPr>
          <a:xfrm>
            <a:off x="575999" y="1922400"/>
            <a:ext cx="3870000" cy="4129200"/>
          </a:xfrm>
          <a:noFill/>
        </p:spPr>
        <p:txBody>
          <a:bodyPr tIns="2160000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2565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 til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76000" y="1825831"/>
            <a:ext cx="3852000" cy="397943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0" name="Plassholder for bilde 9"/>
          <p:cNvSpPr>
            <a:spLocks noGrp="1"/>
          </p:cNvSpPr>
          <p:nvPr>
            <p:ph type="pic" sz="quarter" idx="13"/>
          </p:nvPr>
        </p:nvSpPr>
        <p:spPr>
          <a:xfrm>
            <a:off x="4716016" y="1922400"/>
            <a:ext cx="3870000" cy="4129200"/>
          </a:xfrm>
          <a:noFill/>
        </p:spPr>
        <p:txBody>
          <a:bodyPr tIns="2160000" bIns="0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61358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vileslide med farge og bilde">
    <p:bg>
      <p:bgPr>
        <a:solidFill>
          <a:srgbClr val="009D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6512"/>
            <a:ext cx="9144000" cy="2761488"/>
          </a:xfrm>
          <a:prstGeom prst="rect">
            <a:avLst/>
          </a:prstGeom>
        </p:spPr>
      </p:pic>
      <p:sp>
        <p:nvSpPr>
          <p:cNvPr id="6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246221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  <p:pic>
        <p:nvPicPr>
          <p:cNvPr id="1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4682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vileslide med tekst og bil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ssholder for bilde 11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</p:spPr>
        <p:txBody>
          <a:bodyPr tIns="3600000"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7" name="Plassholder for tekst 6"/>
          <p:cNvSpPr>
            <a:spLocks noGrp="1"/>
          </p:cNvSpPr>
          <p:nvPr>
            <p:ph type="body" sz="quarter" idx="10" hasCustomPrompt="1"/>
          </p:nvPr>
        </p:nvSpPr>
        <p:spPr>
          <a:xfrm>
            <a:off x="7970400" y="392400"/>
            <a:ext cx="676800" cy="540000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smtClean="0"/>
              <a:t>.</a:t>
            </a:r>
            <a:endParaRPr lang="en-GB" noProof="0" dirty="0"/>
          </a:p>
        </p:txBody>
      </p:sp>
      <p:sp>
        <p:nvSpPr>
          <p:cNvPr id="10" name="Plassholder for tekst 6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096800"/>
            <a:ext cx="9144000" cy="2761200"/>
          </a:xfrm>
          <a:blipFill>
            <a:blip r:embed="rId3" cstate="print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smtClean="0"/>
              <a:t>.</a:t>
            </a:r>
            <a:endParaRPr lang="en-GB" noProof="0" dirty="0"/>
          </a:p>
        </p:txBody>
      </p:sp>
      <p:sp>
        <p:nvSpPr>
          <p:cNvPr id="8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9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246221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281357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w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576000" y="932071"/>
            <a:ext cx="6818518" cy="615553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en-GB" noProof="0" dirty="0" err="1" smtClean="0"/>
              <a:t>Klikk</a:t>
            </a:r>
            <a:r>
              <a:rPr lang="en-GB" noProof="0" dirty="0" smtClean="0"/>
              <a:t> for å </a:t>
            </a:r>
            <a:r>
              <a:rPr lang="en-GB" noProof="0" dirty="0" err="1" smtClean="0"/>
              <a:t>redigere</a:t>
            </a:r>
            <a:r>
              <a:rPr lang="en-GB" noProof="0" dirty="0" smtClean="0"/>
              <a:t> </a:t>
            </a:r>
            <a:r>
              <a:rPr lang="en-GB" noProof="0" dirty="0" err="1" smtClean="0"/>
              <a:t>tittelstil</a:t>
            </a:r>
            <a:endParaRPr lang="en-GB" noProof="0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576000" y="1825831"/>
            <a:ext cx="7992000" cy="397943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lvl="0"/>
            <a:r>
              <a:rPr lang="en-GB" noProof="0" dirty="0" err="1" smtClean="0"/>
              <a:t>Klikk</a:t>
            </a:r>
            <a:r>
              <a:rPr lang="en-GB" noProof="0" dirty="0" smtClean="0"/>
              <a:t> for å </a:t>
            </a:r>
            <a:r>
              <a:rPr lang="en-GB" noProof="0" dirty="0" err="1" smtClean="0"/>
              <a:t>redigere</a:t>
            </a:r>
            <a:r>
              <a:rPr lang="en-GB" noProof="0" dirty="0" smtClean="0"/>
              <a:t> </a:t>
            </a:r>
            <a:r>
              <a:rPr lang="en-GB" noProof="0" dirty="0" err="1" smtClean="0"/>
              <a:t>tekststiler</a:t>
            </a:r>
            <a:r>
              <a:rPr lang="en-GB" noProof="0" dirty="0" smtClean="0"/>
              <a:t> </a:t>
            </a:r>
            <a:r>
              <a:rPr lang="en-GB" noProof="0" dirty="0" err="1" smtClean="0"/>
              <a:t>i</a:t>
            </a:r>
            <a:r>
              <a:rPr lang="en-GB" noProof="0" dirty="0" smtClean="0"/>
              <a:t> </a:t>
            </a:r>
            <a:r>
              <a:rPr lang="en-GB" noProof="0" dirty="0" err="1" smtClean="0"/>
              <a:t>malen</a:t>
            </a:r>
            <a:endParaRPr lang="en-GB" noProof="0" dirty="0" smtClean="0"/>
          </a:p>
          <a:p>
            <a:pPr lvl="1"/>
            <a:r>
              <a:rPr lang="en-GB" noProof="0" dirty="0" smtClean="0"/>
              <a:t>Andre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Tredje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Fjerde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Femte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5353200" y="6372140"/>
            <a:ext cx="2891208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 b="0">
                <a:solidFill>
                  <a:srgbClr val="009D7F"/>
                </a:solidFill>
              </a:defRPr>
            </a:lvl1pPr>
          </a:lstStyle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576000" y="6372140"/>
            <a:ext cx="4758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 b="0">
                <a:solidFill>
                  <a:srgbClr val="009D7F"/>
                </a:solidFill>
              </a:defRPr>
            </a:lvl1pPr>
          </a:lstStyle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269624" y="6372140"/>
            <a:ext cx="298376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000" b="0">
                <a:solidFill>
                  <a:srgbClr val="009D7F"/>
                </a:solidFill>
              </a:defRPr>
            </a:lvl1pPr>
          </a:lstStyle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cxnSp>
        <p:nvCxnSpPr>
          <p:cNvPr id="13" name="Rett linje 12"/>
          <p:cNvCxnSpPr/>
          <p:nvPr/>
        </p:nvCxnSpPr>
        <p:spPr>
          <a:xfrm>
            <a:off x="576000" y="6282000"/>
            <a:ext cx="8002800" cy="0"/>
          </a:xfrm>
          <a:prstGeom prst="line">
            <a:avLst/>
          </a:prstGeom>
          <a:ln w="12700">
            <a:solidFill>
              <a:srgbClr val="009D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Morten\Downloads\NMBU_symbol_1000prosent_av_18mm_RGB.wmf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89642"/>
            <a:ext cx="676257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724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49" r:id="rId3"/>
    <p:sldLayoutId id="2147483660" r:id="rId4"/>
    <p:sldLayoutId id="2147483650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52" r:id="rId12"/>
    <p:sldLayoutId id="2147483653" r:id="rId13"/>
    <p:sldLayoutId id="2147483654" r:id="rId14"/>
    <p:sldLayoutId id="2147483655" r:id="rId15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rgbClr val="009D7F"/>
          </a:solidFill>
          <a:latin typeface="+mj-lt"/>
          <a:ea typeface="+mj-ea"/>
          <a:cs typeface="+mj-cs"/>
        </a:defRPr>
      </a:lvl1pPr>
    </p:titleStyle>
    <p:bodyStyle>
      <a:lvl1pPr marL="198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4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2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arken.umb.no/~theg/Copenhagen2014/disclap-material-export.zip" TargetMode="External"/><Relationship Id="rId3" Type="http://schemas.openxmlformats.org/officeDocument/2006/relationships/hyperlink" Target="http://arken.umb.no/~theg/Copenhagen2014/RelationshipsRepetitionThore2014.pdf" TargetMode="External"/><Relationship Id="rId7" Type="http://schemas.openxmlformats.org/officeDocument/2006/relationships/hyperlink" Target="http://arken.umb.no/~theg/Copenhagen2014/LinkedMarkersDaniel_Copenhagen2014.pdf" TargetMode="External"/><Relationship Id="rId2" Type="http://schemas.openxmlformats.org/officeDocument/2006/relationships/hyperlink" Target="http://arken.umb.no/~theg/Copenhagen2014/MixturesRepetitionThore2014.pdf" TargetMode="Externa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arken.umb.no/~theg/Copenhagen2014/BBekaertComplexmixtureinterpretationLeuvenstyle.pdf" TargetMode="External"/><Relationship Id="rId5" Type="http://schemas.openxmlformats.org/officeDocument/2006/relationships/hyperlink" Target="http://arken.umb.no/~theg/Copenhagen2014/ExperienceMadridCourse.pdf" TargetMode="External"/><Relationship Id="rId4" Type="http://schemas.openxmlformats.org/officeDocument/2006/relationships/hyperlink" Target="http://arken.umb.no/~theg/Copenhagen2014/Day1Exercises.pdf" TargetMode="External"/><Relationship Id="rId9" Type="http://schemas.openxmlformats.org/officeDocument/2006/relationships/hyperlink" Target="http://arken.umb.no/~theg/Copenhagen2014/FamiliasDaniel_Copenhagen2014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arken.umb.no/~theg/Copenhagen2014/Evaluating_Drop-out_probabilities_in_LRmix.pdf" TargetMode="External"/><Relationship Id="rId7" Type="http://schemas.openxmlformats.org/officeDocument/2006/relationships/hyperlink" Target="http://arken.umb.no/~theg/Copenhagen2014/STRvalidator_guided_exercise.pdf" TargetMode="External"/><Relationship Id="rId2" Type="http://schemas.openxmlformats.org/officeDocument/2006/relationships/hyperlink" Target="http://arken.umb.no/~theg/Copenhagen2014/LRmix_update.pdf" TargetMode="Externa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arken.umb.no/~theg/Copenhagen2014/Some_R_tips.pdf" TargetMode="External"/><Relationship Id="rId5" Type="http://schemas.openxmlformats.org/officeDocument/2006/relationships/hyperlink" Target="http://arken.umb.no/~theg/Copenhagen2014/ContinuousmodelsThore2014.pdf" TargetMode="External"/><Relationship Id="rId4" Type="http://schemas.openxmlformats.org/officeDocument/2006/relationships/hyperlink" Target="http://arken.umb.no/~theg/Copenhagen2014/Exercise_Euroforgen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dirty="0" err="1" smtClean="0"/>
              <a:t>Repetition</a:t>
            </a:r>
            <a:r>
              <a:rPr lang="nb-NO" dirty="0" smtClean="0"/>
              <a:t>: </a:t>
            </a:r>
            <a:r>
              <a:rPr lang="nb-NO" dirty="0" err="1" smtClean="0"/>
              <a:t>Mixtures</a:t>
            </a:r>
            <a:endParaRPr lang="nb-NO" dirty="0"/>
          </a:p>
        </p:txBody>
      </p:sp>
      <p:sp>
        <p:nvSpPr>
          <p:cNvPr id="8" name="Tittel 7"/>
          <p:cNvSpPr>
            <a:spLocks noGrp="1"/>
          </p:cNvSpPr>
          <p:nvPr>
            <p:ph type="ctrTitle"/>
          </p:nvPr>
        </p:nvSpPr>
        <p:spPr>
          <a:xfrm>
            <a:off x="576000" y="2740311"/>
            <a:ext cx="7992000" cy="615553"/>
          </a:xfrm>
        </p:spPr>
        <p:txBody>
          <a:bodyPr/>
          <a:lstStyle/>
          <a:p>
            <a:r>
              <a:rPr lang="nb-NO" sz="4000" dirty="0" err="1">
                <a:latin typeface="Tahoma" charset="0"/>
              </a:rPr>
              <a:t>Practicalities</a:t>
            </a:r>
            <a:r>
              <a:rPr lang="nb-NO" sz="4000" dirty="0">
                <a:latin typeface="Tahoma" charset="0"/>
              </a:rPr>
              <a:t>. </a:t>
            </a:r>
            <a:r>
              <a:rPr lang="nb-NO" sz="4000" dirty="0" err="1">
                <a:latin typeface="Tahoma" charset="0"/>
              </a:rPr>
              <a:t>Outline</a:t>
            </a:r>
            <a:r>
              <a:rPr lang="nb-NO" sz="4000" dirty="0">
                <a:latin typeface="Tahoma" charset="0"/>
              </a:rPr>
              <a:t> </a:t>
            </a:r>
            <a:r>
              <a:rPr lang="nb-NO" sz="4000" dirty="0" err="1">
                <a:latin typeface="Tahoma" charset="0"/>
              </a:rPr>
              <a:t>of</a:t>
            </a:r>
            <a:r>
              <a:rPr lang="nb-NO" sz="4000" dirty="0">
                <a:latin typeface="Tahoma" charset="0"/>
              </a:rPr>
              <a:t> </a:t>
            </a:r>
            <a:r>
              <a:rPr lang="nb-NO" sz="4000" dirty="0" err="1">
                <a:latin typeface="Tahoma" charset="0"/>
              </a:rPr>
              <a:t>course</a:t>
            </a:r>
            <a:endParaRPr lang="nb-NO" sz="4000" dirty="0"/>
          </a:p>
        </p:txBody>
      </p:sp>
      <p:sp>
        <p:nvSpPr>
          <p:cNvPr id="9" name="Undertittel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sz="2000" dirty="0" smtClean="0"/>
              <a:t>Thore Egeland</a:t>
            </a:r>
            <a:endParaRPr lang="nb-NO" sz="2000" dirty="0"/>
          </a:p>
        </p:txBody>
      </p:sp>
      <p:sp>
        <p:nvSpPr>
          <p:cNvPr id="10" name="Plassholder for tekst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sz="2000" dirty="0" err="1" smtClean="0"/>
              <a:t>Copenhagen</a:t>
            </a:r>
            <a:r>
              <a:rPr lang="nb-NO" sz="2000" dirty="0" smtClean="0"/>
              <a:t> May 20-23 2014</a:t>
            </a:r>
            <a:endParaRPr lang="nb-NO" sz="2000" dirty="0"/>
          </a:p>
        </p:txBody>
      </p:sp>
      <p:pic>
        <p:nvPicPr>
          <p:cNvPr id="11" name="Picture 10" descr="euroforgen_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00" y="404664"/>
            <a:ext cx="1296328" cy="63403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1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3987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2</a:t>
            </a:fld>
            <a:endParaRPr lang="en-GB" noProof="0" dirty="0"/>
          </a:p>
        </p:txBody>
      </p:sp>
      <p:pic>
        <p:nvPicPr>
          <p:cNvPr id="3" name="Picture 2" descr="salom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620688"/>
            <a:ext cx="6708891" cy="504001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71600" y="5805264"/>
            <a:ext cx="7122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err="1" smtClean="0"/>
              <a:t>Judgment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Solomon. 1 Kings 3:16-28 </a:t>
            </a:r>
            <a:r>
              <a:rPr lang="nb-NO" dirty="0" err="1" smtClean="0"/>
              <a:t>illustrated</a:t>
            </a:r>
            <a:r>
              <a:rPr lang="nb-NO" dirty="0" smtClean="0"/>
              <a:t> by </a:t>
            </a:r>
            <a:r>
              <a:rPr lang="nb-NO" dirty="0" err="1"/>
              <a:t>u</a:t>
            </a:r>
            <a:r>
              <a:rPr lang="nb-NO" dirty="0" err="1" smtClean="0"/>
              <a:t>nknown</a:t>
            </a:r>
            <a:r>
              <a:rPr lang="nb-NO" dirty="0" smtClean="0"/>
              <a:t> artist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30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3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1691680" y="116632"/>
            <a:ext cx="4572000" cy="61745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1000" b="1" dirty="0">
                <a:solidFill>
                  <a:srgbClr val="4F81BD"/>
                </a:solidFill>
                <a:latin typeface="Arial" panose="020B0604020202020204" pitchFamily="34" charset="0"/>
              </a:rPr>
              <a:t>Day 1:  Tuesday May 20, 2014 </a:t>
            </a:r>
            <a:endParaRPr lang="en-US" sz="1000" b="1" dirty="0">
              <a:solidFill>
                <a:srgbClr val="4F81BD"/>
              </a:solidFill>
              <a:latin typeface="Cambria" panose="02040503050406030204" pitchFamily="18" charset="0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1000" b="1" dirty="0">
                <a:solidFill>
                  <a:srgbClr val="4F81BD"/>
                </a:solidFill>
                <a:latin typeface="Arial" panose="020B0604020202020204" pitchFamily="34" charset="0"/>
              </a:rPr>
              <a:t>Until 14:00h: arrival of participants</a:t>
            </a:r>
            <a:endParaRPr lang="en-US" sz="600" b="1" dirty="0">
              <a:solidFill>
                <a:srgbClr val="4F81BD"/>
              </a:solidFill>
              <a:latin typeface="Cambria" panose="02040503050406030204" pitchFamily="18" charset="0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1000" b="1" dirty="0">
                <a:solidFill>
                  <a:srgbClr val="4F81BD"/>
                </a:solidFill>
                <a:latin typeface="Arial" panose="020B0604020202020204" pitchFamily="34" charset="0"/>
              </a:rPr>
              <a:t>14:00-15:30 Repetition (Thore Egeland)</a:t>
            </a:r>
            <a:endParaRPr lang="en-US" sz="600" b="1" dirty="0">
              <a:solidFill>
                <a:srgbClr val="4F81BD"/>
              </a:solidFill>
              <a:latin typeface="Cambria" panose="020405030504060302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Practicalities. Outline of course. (</a:t>
            </a:r>
            <a:r>
              <a:rPr lang="en-US" sz="800" b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Niels</a:t>
            </a:r>
            <a:r>
              <a:rPr lang="en-US" sz="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/Thore)</a:t>
            </a:r>
            <a:endParaRPr lang="en-US" sz="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800" b="1" u="sng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"/>
              </a:rPr>
              <a:t>MixturesRepetitionThore2014.pdf</a:t>
            </a:r>
            <a:endParaRPr lang="en-US" sz="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800" b="1" u="sng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RelationshipsRepetitionThore2014.pdf</a:t>
            </a:r>
            <a:endParaRPr lang="en-US" sz="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800" b="1" u="sng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Day1Exercises.pdf</a:t>
            </a:r>
            <a:r>
              <a:rPr lang="en-US" sz="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15:45-17:00 Participant presentations. Discussion </a:t>
            </a:r>
            <a:endParaRPr lang="en-US" sz="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800" b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Federicia</a:t>
            </a:r>
            <a:r>
              <a:rPr lang="en-US" sz="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" b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Alessandrini</a:t>
            </a:r>
            <a:r>
              <a:rPr lang="en-US" sz="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800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Experience from </a:t>
            </a:r>
            <a:r>
              <a:rPr lang="en-US" sz="800" i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Ancona</a:t>
            </a:r>
            <a:r>
              <a:rPr lang="en-US" sz="800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course</a:t>
            </a:r>
            <a:endParaRPr lang="en-US" sz="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da-DK" sz="800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Carlos Baeza Richer. </a:t>
            </a:r>
            <a:r>
              <a:rPr lang="en-US" sz="800" b="1" i="1" u="sng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5"/>
              </a:rPr>
              <a:t>Experience from Madrid Course</a:t>
            </a:r>
            <a:endParaRPr lang="en-US" sz="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Bram Bekaert. </a:t>
            </a:r>
            <a:r>
              <a:rPr lang="en-US" sz="800" b="1" i="1" u="sng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6"/>
              </a:rPr>
              <a:t>Complex mixture interpretation</a:t>
            </a:r>
            <a:r>
              <a:rPr lang="en-US" sz="800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800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1000" b="1" dirty="0">
                <a:solidFill>
                  <a:srgbClr val="4F81BD"/>
                </a:solidFill>
                <a:latin typeface="Arial" panose="020B0604020202020204" pitchFamily="34" charset="0"/>
              </a:rPr>
              <a:t>Day 2:  Wednesday May 21, 2014 </a:t>
            </a:r>
            <a:endParaRPr lang="en-US" sz="1000" b="1" dirty="0">
              <a:solidFill>
                <a:srgbClr val="4F81BD"/>
              </a:solidFill>
              <a:latin typeface="Cambria" panose="02040503050406030204" pitchFamily="18" charset="0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800" b="1" dirty="0">
                <a:solidFill>
                  <a:srgbClr val="4F81BD"/>
                </a:solidFill>
                <a:latin typeface="Arial" panose="020B0604020202020204" pitchFamily="34" charset="0"/>
              </a:rPr>
              <a:t>09:00-10:30 (Daniel Kling, Thore Egeland, participants)</a:t>
            </a:r>
            <a:endParaRPr lang="en-US" sz="1000" b="1" dirty="0">
              <a:solidFill>
                <a:srgbClr val="4F81BD"/>
              </a:solidFill>
              <a:latin typeface="Cambria" panose="020405030504060302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1000" b="1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X-chromosome markers. </a:t>
            </a:r>
            <a:r>
              <a:rPr lang="en-US" sz="1000" b="1" u="sng" dirty="0" err="1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FamLinkX</a:t>
            </a:r>
            <a:r>
              <a:rPr lang="en-US" sz="1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10:45-12:30 </a:t>
            </a:r>
            <a:r>
              <a:rPr lang="nb-NO" sz="1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(Mikkel Meyer Andersen)</a:t>
            </a:r>
            <a:endParaRPr lang="en-US" sz="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nb-NO" sz="10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Haplotype</a:t>
            </a:r>
            <a:r>
              <a:rPr lang="nb-NO" sz="1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b-NO" sz="10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evidence</a:t>
            </a:r>
            <a:endParaRPr lang="en-US" sz="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1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Demo of R-packages </a:t>
            </a:r>
            <a:r>
              <a:rPr lang="en-US" sz="10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disclap</a:t>
            </a:r>
            <a:r>
              <a:rPr lang="en-US" sz="1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10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disclapmix</a:t>
            </a:r>
            <a:r>
              <a:rPr lang="en-US" sz="1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000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R-code and data</a:t>
            </a:r>
            <a:endParaRPr lang="en-US" sz="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13:30-17:00 (Daniel Kling, Thore Egeland, participants)</a:t>
            </a:r>
            <a:endParaRPr lang="en-US" sz="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1000" b="1" u="sng" dirty="0" err="1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Familias</a:t>
            </a:r>
            <a:r>
              <a:rPr lang="en-US" sz="1000" b="1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 3. New developments</a:t>
            </a:r>
            <a:endParaRPr lang="en-US" sz="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1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Exercises</a:t>
            </a:r>
            <a:endParaRPr lang="en-US" sz="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40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4</a:t>
            </a:fld>
            <a:endParaRPr lang="en-GB" noProof="0" dirty="0"/>
          </a:p>
        </p:txBody>
      </p:sp>
      <p:sp>
        <p:nvSpPr>
          <p:cNvPr id="4" name="Rectangle 3"/>
          <p:cNvSpPr/>
          <p:nvPr/>
        </p:nvSpPr>
        <p:spPr>
          <a:xfrm>
            <a:off x="1907704" y="260648"/>
            <a:ext cx="4572000" cy="58073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4F81BD"/>
                </a:solidFill>
                <a:latin typeface="Arial" panose="020B0604020202020204" pitchFamily="34" charset="0"/>
              </a:rPr>
              <a:t>Day 3:  Thursday May 22, 2014</a:t>
            </a:r>
            <a:endParaRPr lang="en-US" sz="900" b="1" dirty="0">
              <a:solidFill>
                <a:srgbClr val="4F81BD"/>
              </a:solidFill>
              <a:latin typeface="Cambria" panose="02040503050406030204" pitchFamily="18" charset="0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500" b="1" dirty="0">
                <a:solidFill>
                  <a:srgbClr val="4F81BD"/>
                </a:solidFill>
                <a:latin typeface="Arial" panose="020B0604020202020204" pitchFamily="34" charset="0"/>
              </a:rPr>
              <a:t>09:00-12:30 </a:t>
            </a:r>
            <a:r>
              <a:rPr lang="en-US" sz="500" b="1" dirty="0" err="1">
                <a:solidFill>
                  <a:srgbClr val="4F81BD"/>
                </a:solidFill>
                <a:latin typeface="Arial" panose="020B0604020202020204" pitchFamily="34" charset="0"/>
              </a:rPr>
              <a:t>LRmix</a:t>
            </a:r>
            <a:r>
              <a:rPr lang="en-US" sz="500" b="1" dirty="0">
                <a:solidFill>
                  <a:srgbClr val="4F81BD"/>
                </a:solidFill>
                <a:latin typeface="Arial" panose="020B0604020202020204" pitchFamily="34" charset="0"/>
              </a:rPr>
              <a:t> (Oskar Hansson)</a:t>
            </a:r>
            <a:br>
              <a:rPr lang="en-US" sz="500" b="1" dirty="0">
                <a:solidFill>
                  <a:srgbClr val="4F81BD"/>
                </a:solidFill>
                <a:latin typeface="Arial" panose="020B0604020202020204" pitchFamily="34" charset="0"/>
              </a:rPr>
            </a:br>
            <a:endParaRPr lang="en-US" sz="500" b="1" dirty="0">
              <a:solidFill>
                <a:srgbClr val="4F81BD"/>
              </a:solidFill>
              <a:latin typeface="Cambria" panose="020405030504060302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900" b="1" u="sng" dirty="0" err="1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LRmix</a:t>
            </a:r>
            <a:r>
              <a:rPr lang="en-US" sz="900" b="1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update</a:t>
            </a:r>
            <a:endParaRPr lang="en-US" sz="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900" b="1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Details on estimating drop-out probabilities</a:t>
            </a:r>
            <a:endParaRPr lang="en-US" sz="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9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Practical cases including </a:t>
            </a:r>
            <a:r>
              <a:rPr lang="en-US" sz="900" b="1" u="sng" dirty="0" err="1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Colloborative</a:t>
            </a:r>
            <a:r>
              <a:rPr lang="en-US" sz="900" b="1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 exercise</a:t>
            </a:r>
            <a:r>
              <a:rPr lang="en-US" sz="9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(Prieto et al, FSI: Genetics, 2014)</a:t>
            </a:r>
            <a:endParaRPr lang="en-US" sz="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9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Further cases, preferably from participants, alternatively more exercises</a:t>
            </a:r>
            <a:endParaRPr lang="en-US" sz="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700" b="1" dirty="0">
                <a:solidFill>
                  <a:srgbClr val="4F81BD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700" b="1" dirty="0">
                <a:solidFill>
                  <a:srgbClr val="4F81BD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13:30-15:30  (Thore Egeland, Oskar Hansson)</a:t>
            </a:r>
            <a:br>
              <a:rPr lang="en-US" sz="700" b="1" dirty="0">
                <a:solidFill>
                  <a:srgbClr val="4F81BD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700" u="sng" dirty="0">
                <a:solidFill>
                  <a:srgbClr val="4F81BD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5"/>
              </a:rPr>
              <a:t>Continuous models</a:t>
            </a:r>
            <a:r>
              <a:rPr lang="en-US" sz="700" dirty="0">
                <a:solidFill>
                  <a:srgbClr val="4F81BD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(Thore)</a:t>
            </a:r>
            <a:endParaRPr lang="en-US" sz="700" dirty="0">
              <a:solidFill>
                <a:srgbClr val="4F81BD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700" u="sng" dirty="0">
                <a:solidFill>
                  <a:srgbClr val="4F81BD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6"/>
              </a:rPr>
              <a:t>Some R tips</a:t>
            </a:r>
            <a:r>
              <a:rPr lang="en-US" sz="700" b="1" dirty="0">
                <a:solidFill>
                  <a:srgbClr val="4F81BD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700" dirty="0">
                <a:solidFill>
                  <a:srgbClr val="4F81BD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Other R software (Oskar)</a:t>
            </a:r>
            <a:endParaRPr lang="en-US" sz="700" dirty="0">
              <a:solidFill>
                <a:srgbClr val="4F81BD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nb-NO" sz="700" b="1" dirty="0">
                <a:solidFill>
                  <a:srgbClr val="4F81BD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nb-NO" sz="700" b="1" dirty="0">
                <a:solidFill>
                  <a:srgbClr val="4F81BD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nb-NO" sz="700" b="1" dirty="0">
                <a:solidFill>
                  <a:srgbClr val="4F81BD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15:45-17:00 </a:t>
            </a:r>
            <a:r>
              <a:rPr lang="nb-NO" sz="700" b="1" u="sng" dirty="0">
                <a:solidFill>
                  <a:srgbClr val="4F81BD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7"/>
              </a:rPr>
              <a:t>STR </a:t>
            </a:r>
            <a:r>
              <a:rPr lang="nb-NO" sz="700" b="1" u="sng" dirty="0" err="1">
                <a:solidFill>
                  <a:srgbClr val="4F81BD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7"/>
              </a:rPr>
              <a:t>validator</a:t>
            </a:r>
            <a:r>
              <a:rPr lang="nb-NO" sz="700" b="1" u="sng" dirty="0">
                <a:solidFill>
                  <a:srgbClr val="4F81BD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7"/>
              </a:rPr>
              <a:t> </a:t>
            </a:r>
            <a:r>
              <a:rPr lang="nb-NO" sz="700" b="1" u="sng" dirty="0" err="1">
                <a:solidFill>
                  <a:srgbClr val="4F81BD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7"/>
              </a:rPr>
              <a:t>update</a:t>
            </a:r>
            <a:r>
              <a:rPr lang="nb-NO" sz="700" b="1" dirty="0">
                <a:solidFill>
                  <a:srgbClr val="4F81BD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(Oskar Hansson)</a:t>
            </a:r>
            <a:r>
              <a:rPr lang="nb-NO" sz="7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nb-NO" sz="7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4F81BD"/>
                </a:solidFill>
                <a:latin typeface="Arial" panose="020B0604020202020204" pitchFamily="34" charset="0"/>
              </a:rPr>
              <a:t>Day 4:  Friday, May 23, 2014</a:t>
            </a:r>
            <a:endParaRPr lang="en-US" sz="900" b="1" dirty="0">
              <a:solidFill>
                <a:srgbClr val="4F81BD"/>
              </a:solidFill>
              <a:latin typeface="Cambria" panose="02040503050406030204" pitchFamily="18" charset="0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700" b="1" dirty="0">
                <a:solidFill>
                  <a:srgbClr val="4F81BD"/>
                </a:solidFill>
                <a:latin typeface="Arial" panose="020B0604020202020204" pitchFamily="34" charset="0"/>
              </a:rPr>
              <a:t>09:00-12:00 Participant presentations.</a:t>
            </a:r>
            <a:br>
              <a:rPr lang="en-US" sz="700" b="1" dirty="0">
                <a:solidFill>
                  <a:srgbClr val="4F81BD"/>
                </a:solidFill>
                <a:latin typeface="Arial" panose="020B0604020202020204" pitchFamily="34" charset="0"/>
              </a:rPr>
            </a:br>
            <a:r>
              <a:rPr lang="en-US" sz="700" b="1" dirty="0">
                <a:solidFill>
                  <a:srgbClr val="4F81BD"/>
                </a:solidFill>
                <a:latin typeface="Arial" panose="020B0604020202020204" pitchFamily="34" charset="0"/>
              </a:rPr>
              <a:t> </a:t>
            </a:r>
            <a:endParaRPr lang="en-US" sz="900" b="1" dirty="0">
              <a:solidFill>
                <a:srgbClr val="4F81BD"/>
              </a:solidFill>
              <a:latin typeface="Cambria" panose="020405030504060302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7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Dorothy </a:t>
            </a:r>
            <a:r>
              <a:rPr lang="en-US" sz="700" b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Ramsbottom</a:t>
            </a:r>
            <a:r>
              <a:rPr lang="en-US" sz="7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700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LTDNA</a:t>
            </a:r>
            <a:endParaRPr lang="en-US" sz="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9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Demonstration of Java version of </a:t>
            </a:r>
            <a:r>
              <a:rPr lang="en-US" sz="9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LRmix</a:t>
            </a:r>
            <a:r>
              <a:rPr lang="en-US" sz="9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(Oskar)</a:t>
            </a:r>
            <a:endParaRPr lang="en-US" sz="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700" b="1" dirty="0">
                <a:solidFill>
                  <a:srgbClr val="4F81BD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Cases and exercises (participants)</a:t>
            </a:r>
            <a:endParaRPr lang="en-US" sz="700" dirty="0">
              <a:solidFill>
                <a:srgbClr val="4F81BD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7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Breaks</a:t>
            </a:r>
            <a:endParaRPr lang="en-US" sz="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7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Lunch:</a:t>
            </a:r>
            <a:r>
              <a:rPr lang="en-US" sz="7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12:30 – 13:30. </a:t>
            </a:r>
            <a:endParaRPr lang="en-US" sz="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700" b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Coffe</a:t>
            </a:r>
            <a:r>
              <a:rPr lang="en-US" sz="7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/tea breaks:</a:t>
            </a:r>
            <a:r>
              <a:rPr lang="en-US" sz="7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10:30-10:45 and 15:30-15:45.</a:t>
            </a:r>
            <a:endParaRPr lang="en-US" sz="7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2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MBU_PPT_Bokmål">
  <a:themeElements>
    <a:clrScheme name="NMBU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7F"/>
      </a:accent1>
      <a:accent2>
        <a:srgbClr val="FEC843"/>
      </a:accent2>
      <a:accent3>
        <a:srgbClr val="556680"/>
      </a:accent3>
      <a:accent4>
        <a:srgbClr val="00A1CD"/>
      </a:accent4>
      <a:accent5>
        <a:srgbClr val="000000"/>
      </a:accent5>
      <a:accent6>
        <a:srgbClr val="C8ACB7"/>
      </a:accent6>
      <a:hlink>
        <a:srgbClr val="009D7F"/>
      </a:hlink>
      <a:folHlink>
        <a:srgbClr val="77645A"/>
      </a:folHlink>
    </a:clrScheme>
    <a:fontScheme name="Office klassis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NMBU_PPT_Engelsk</Template>
  <TotalTime>428</TotalTime>
  <Words>153</Words>
  <Application>Microsoft Office PowerPoint</Application>
  <PresentationFormat>On-screen Show (4:3)</PresentationFormat>
  <Paragraphs>65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Cambria</vt:lpstr>
      <vt:lpstr>Symbol</vt:lpstr>
      <vt:lpstr>Tahoma</vt:lpstr>
      <vt:lpstr>Times New Roman</vt:lpstr>
      <vt:lpstr>NMBU_PPT_Bokmål</vt:lpstr>
      <vt:lpstr>Practicalities. Outline of course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Thore Egeland</dc:creator>
  <dc:description>template by addpoint.no</dc:description>
  <cp:lastModifiedBy>Thore Egeland</cp:lastModifiedBy>
  <cp:revision>39</cp:revision>
  <dcterms:created xsi:type="dcterms:W3CDTF">2014-05-02T11:54:27Z</dcterms:created>
  <dcterms:modified xsi:type="dcterms:W3CDTF">2014-05-19T08:40:20Z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 by">
    <vt:lpwstr>addpoint.no</vt:lpwstr>
  </property>
</Properties>
</file>