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7" r:id="rId2"/>
    <p:sldId id="263" r:id="rId3"/>
    <p:sldId id="258" r:id="rId4"/>
    <p:sldId id="259" r:id="rId5"/>
    <p:sldId id="260" r:id="rId6"/>
    <p:sldId id="261" r:id="rId7"/>
    <p:sldId id="264" r:id="rId8"/>
    <p:sldId id="265" r:id="rId9"/>
    <p:sldId id="262" r:id="rId10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FA3A4A78-992B-4183-91F5-735F9238A841}">
          <p14:sldIdLst>
            <p14:sldId id="257"/>
            <p14:sldId id="263"/>
            <p14:sldId id="258"/>
            <p14:sldId id="259"/>
            <p14:sldId id="260"/>
            <p14:sldId id="261"/>
            <p14:sldId id="264"/>
            <p14:sldId id="265"/>
            <p14:sldId id="2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D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6" d="100"/>
          <a:sy n="116" d="100"/>
        </p:scale>
        <p:origin x="144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013BB-223A-4A7A-A9B6-504A14290792}" type="datetimeFigureOut">
              <a:rPr lang="nb-NO" smtClean="0"/>
              <a:pPr/>
              <a:t>14.05.2014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BF349-27A5-44C1-8C69-2C3879FAD297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8563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0297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82400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3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904259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Probabilities 0-1 </a:t>
            </a:r>
            <a:r>
              <a:rPr lang="nb-NO" smtClean="0"/>
              <a:t>(or 0-100%, not used in calculation)</a:t>
            </a:r>
          </a:p>
          <a:p>
            <a:pPr>
              <a:buFontTx/>
              <a:buChar char="•"/>
            </a:pPr>
            <a:r>
              <a:rPr lang="nb-NO" smtClean="0"/>
              <a:t>Conditional probabilities</a:t>
            </a:r>
          </a:p>
          <a:p>
            <a:pPr>
              <a:buFontTx/>
              <a:buChar char="•"/>
            </a:pPr>
            <a:r>
              <a:rPr lang="nb-NO" b="1" smtClean="0"/>
              <a:t>Explain LR</a:t>
            </a:r>
          </a:p>
          <a:p>
            <a:pPr lvl="1">
              <a:buFontTx/>
              <a:buChar char="•"/>
            </a:pPr>
            <a:r>
              <a:rPr lang="nb-NO" b="1" smtClean="0"/>
              <a:t>pA close to 0</a:t>
            </a:r>
            <a:r>
              <a:rPr lang="nb-NO" smtClean="0"/>
              <a:t>:  Strong evidence</a:t>
            </a:r>
          </a:p>
          <a:p>
            <a:pPr lvl="1">
              <a:buFontTx/>
              <a:buChar char="•"/>
            </a:pPr>
            <a:r>
              <a:rPr lang="nb-NO" b="1" smtClean="0"/>
              <a:t>pA&gt;&gt;0: </a:t>
            </a:r>
            <a:r>
              <a:rPr lang="nb-NO" smtClean="0"/>
              <a:t>Weaker evidence</a:t>
            </a:r>
          </a:p>
          <a:p>
            <a:pPr>
              <a:buFontTx/>
              <a:buChar char="•"/>
            </a:pPr>
            <a:r>
              <a:rPr lang="nb-NO" smtClean="0"/>
              <a:t>0.05 : From where?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smtClean="0"/>
              <a:t>Interpretation: Numbers of verbal scale?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smtClean="0"/>
              <a:t>Observe that we have used principles 1,2, and 3.</a:t>
            </a:r>
          </a:p>
          <a:p>
            <a:pPr>
              <a:buFontTx/>
              <a:buChar char="•"/>
            </a:pPr>
            <a:r>
              <a:rPr lang="nb-NO" smtClean="0"/>
              <a:t>Before next slide: </a:t>
            </a:r>
          </a:p>
          <a:p>
            <a:pPr lvl="1">
              <a:buFontTx/>
              <a:buChar char="•"/>
            </a:pPr>
            <a:r>
              <a:rPr lang="nb-NO" b="1" smtClean="0"/>
              <a:t>Q: What is special , unique with DNA? </a:t>
            </a:r>
            <a:r>
              <a:rPr lang="nb-NO" smtClean="0"/>
              <a:t>Compared to say fingerprints</a:t>
            </a:r>
          </a:p>
          <a:p>
            <a:pPr lvl="1">
              <a:buFontTx/>
              <a:buChar char="•"/>
            </a:pPr>
            <a:r>
              <a:rPr lang="nb-NO" b="1" smtClean="0"/>
              <a:t>A: There is lot of independent data</a:t>
            </a: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159405-A0A5-4593-973D-00A3391162E3}" type="slidenum">
              <a:rPr lang="en-GB" smtClean="0"/>
              <a:pPr/>
              <a:t>4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834483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smtClean="0"/>
              <a:t>Only slightly more difficult</a:t>
            </a:r>
          </a:p>
          <a:p>
            <a:pPr>
              <a:buFontTx/>
              <a:buChar char="•"/>
            </a:pPr>
            <a:r>
              <a:rPr lang="nb-NO" smtClean="0"/>
              <a:t>Table, excel can cover all cases of genotype combinations.</a:t>
            </a: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979C020-D94C-493E-9739-86DFCF21AC0E}" type="slidenum">
              <a:rPr lang="en-GB" smtClean="0"/>
              <a:pPr/>
              <a:t>5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7594873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smtClean="0"/>
              <a:t>Assumptions</a:t>
            </a:r>
          </a:p>
          <a:p>
            <a:pPr lvl="1">
              <a:buFontTx/>
              <a:buChar char="•"/>
            </a:pPr>
            <a:r>
              <a:rPr lang="nb-NO" smtClean="0"/>
              <a:t>HW. Within marker. This is a bit hidden without more mathematics, but we have used that what is passed down from mother and father is independent and this inependence assumption is secured by HW</a:t>
            </a:r>
          </a:p>
          <a:p>
            <a:pPr lvl="1">
              <a:buFontTx/>
              <a:buChar char="•"/>
            </a:pPr>
            <a:r>
              <a:rPr lang="nb-NO" smtClean="0"/>
              <a:t>LE. Linkage equilibrium</a:t>
            </a:r>
          </a:p>
          <a:p>
            <a:pPr lvl="1">
              <a:buFontTx/>
              <a:buChar char="•"/>
            </a:pPr>
            <a:r>
              <a:rPr lang="nb-NO" smtClean="0"/>
              <a:t>No artefacts (mutation, silent alleles, genotyping errors)</a:t>
            </a: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DF45ECA-5517-4FA7-A914-9D87662E026D}" type="slidenum">
              <a:rPr lang="en-GB" smtClean="0"/>
              <a:pPr/>
              <a:t>6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754840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b-NO" smtClean="0"/>
              <a:t>Demo cap D3S1358 </a:t>
            </a:r>
          </a:p>
          <a:p>
            <a:r>
              <a:rPr lang="nb-NO" smtClean="0"/>
              <a:t>Let Familias add rest allele</a:t>
            </a: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4B0B70C-02CF-4287-8DBD-7ADA21AE3FE1}" type="slidenum">
              <a:rPr lang="en-GB" smtClean="0"/>
              <a:pPr/>
              <a:t>7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024360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b-NO" smtClean="0"/>
              <a:t>Motivating example 1, again</a:t>
            </a: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B17D62-BBB2-43F6-8A55-9C57CC5C8681}" type="slidenum">
              <a:rPr lang="en-GB" smtClean="0"/>
              <a:pPr/>
              <a:t>8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1612334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smtClean="0"/>
              <a:t>Explain 1-3</a:t>
            </a:r>
          </a:p>
          <a:p>
            <a:pPr>
              <a:buFontTx/>
              <a:buChar char="•"/>
            </a:pPr>
            <a:r>
              <a:rPr lang="nb-NO" smtClean="0"/>
              <a:t>Need software</a:t>
            </a:r>
          </a:p>
          <a:p>
            <a:pPr>
              <a:buFontTx/>
              <a:buChar char="•"/>
            </a:pPr>
            <a:r>
              <a:rPr lang="nb-NO" smtClean="0"/>
              <a:t>How to deal with three major complications in Familias</a:t>
            </a: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533F3EE-606B-4DF5-A2F7-043FFE2EAB53}" type="slidenum">
              <a:rPr lang="en-GB" smtClean="0"/>
              <a:pPr/>
              <a:t>9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874467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ors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531" y="2571889"/>
            <a:ext cx="2147040" cy="171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Bilde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93"/>
          <a:stretch/>
        </p:blipFill>
        <p:spPr>
          <a:xfrm>
            <a:off x="4476749" y="2570986"/>
            <a:ext cx="3240793" cy="171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032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9" name="Plassholder for bilde 7"/>
          <p:cNvSpPr>
            <a:spLocks noGrp="1"/>
          </p:cNvSpPr>
          <p:nvPr>
            <p:ph type="pic" sz="quarter" idx="13"/>
          </p:nvPr>
        </p:nvSpPr>
        <p:spPr>
          <a:xfrm>
            <a:off x="576000" y="1920873"/>
            <a:ext cx="7992000" cy="4127501"/>
          </a:xfrm>
          <a:noFill/>
        </p:spPr>
        <p:txBody>
          <a:bodyPr tIns="216000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68463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NMBU\nmbu_ppt_sisteside_grafikk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20874"/>
            <a:ext cx="9144000" cy="493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588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579353" y="1844825"/>
            <a:ext cx="3794294" cy="3960440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770353" y="1844825"/>
            <a:ext cx="3794294" cy="3960440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75512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75862" y="1592719"/>
            <a:ext cx="3807674" cy="738664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763687" y="1592719"/>
            <a:ext cx="3807939" cy="738664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2" name="Plassholder for innhold 2"/>
          <p:cNvSpPr>
            <a:spLocks noGrp="1"/>
          </p:cNvSpPr>
          <p:nvPr>
            <p:ph sz="half" idx="13"/>
          </p:nvPr>
        </p:nvSpPr>
        <p:spPr>
          <a:xfrm>
            <a:off x="579353" y="2348880"/>
            <a:ext cx="3794294" cy="3456384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3" name="Plassholder for innhold 3"/>
          <p:cNvSpPr>
            <a:spLocks noGrp="1"/>
          </p:cNvSpPr>
          <p:nvPr>
            <p:ph sz="half" idx="2"/>
          </p:nvPr>
        </p:nvSpPr>
        <p:spPr>
          <a:xfrm>
            <a:off x="4770353" y="2348880"/>
            <a:ext cx="3794294" cy="3456384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182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32205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0776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 animasjon">
    <p:bg>
      <p:bgPr>
        <a:solidFill>
          <a:srgbClr val="009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9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12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369332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6000" y="3956400"/>
            <a:ext cx="7992000" cy="336550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Dato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646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369332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6000" y="3956400"/>
            <a:ext cx="7992000" cy="336550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Dato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943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86075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til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716000" y="1825831"/>
            <a:ext cx="3852000" cy="397943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3"/>
          </p:nvPr>
        </p:nvSpPr>
        <p:spPr>
          <a:xfrm>
            <a:off x="575999" y="1922400"/>
            <a:ext cx="3870000" cy="4129200"/>
          </a:xfrm>
          <a:noFill/>
        </p:spPr>
        <p:txBody>
          <a:bodyPr tIns="216000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2565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76000" y="1825831"/>
            <a:ext cx="3852000" cy="397943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3"/>
          </p:nvPr>
        </p:nvSpPr>
        <p:spPr>
          <a:xfrm>
            <a:off x="4716016" y="1922400"/>
            <a:ext cx="3870000" cy="4129200"/>
          </a:xfrm>
          <a:noFill/>
        </p:spPr>
        <p:txBody>
          <a:bodyPr tIns="2160000" bIns="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61358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vileslide med farge og bilde">
    <p:bg>
      <p:bgPr>
        <a:solidFill>
          <a:srgbClr val="009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6512"/>
            <a:ext cx="9144000" cy="2761488"/>
          </a:xfrm>
          <a:prstGeom prst="rect">
            <a:avLst/>
          </a:prstGeom>
        </p:spPr>
      </p:pic>
      <p:sp>
        <p:nvSpPr>
          <p:cNvPr id="6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246221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682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vileslide med tekst og bil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bilde 11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</p:spPr>
        <p:txBody>
          <a:bodyPr tIns="3600000"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7" name="Plassholder for tekst 6"/>
          <p:cNvSpPr>
            <a:spLocks noGrp="1"/>
          </p:cNvSpPr>
          <p:nvPr>
            <p:ph type="body" sz="quarter" idx="10" hasCustomPrompt="1"/>
          </p:nvPr>
        </p:nvSpPr>
        <p:spPr>
          <a:xfrm>
            <a:off x="7970400" y="392400"/>
            <a:ext cx="676800" cy="54000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.</a:t>
            </a:r>
            <a:endParaRPr lang="en-GB" noProof="0" dirty="0"/>
          </a:p>
        </p:txBody>
      </p:sp>
      <p:sp>
        <p:nvSpPr>
          <p:cNvPr id="10" name="Plassholder for tekst 6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096800"/>
            <a:ext cx="9144000" cy="2761200"/>
          </a:xfrm>
          <a:blipFill>
            <a:blip r:embed="rId3" cstate="print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.</a:t>
            </a:r>
            <a:endParaRPr lang="en-GB" noProof="0" dirty="0"/>
          </a:p>
        </p:txBody>
      </p:sp>
      <p:sp>
        <p:nvSpPr>
          <p:cNvPr id="8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9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246221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81357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576000" y="932071"/>
            <a:ext cx="6818518" cy="615553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tittelstil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76000" y="1825831"/>
            <a:ext cx="7992000" cy="397943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tekststiler</a:t>
            </a:r>
            <a:r>
              <a:rPr lang="en-GB" noProof="0" dirty="0" smtClean="0"/>
              <a:t> </a:t>
            </a:r>
            <a:r>
              <a:rPr lang="en-GB" noProof="0" dirty="0" err="1" smtClean="0"/>
              <a:t>i</a:t>
            </a:r>
            <a:r>
              <a:rPr lang="en-GB" noProof="0" dirty="0" smtClean="0"/>
              <a:t> </a:t>
            </a:r>
            <a:r>
              <a:rPr lang="en-GB" noProof="0" dirty="0" err="1" smtClean="0"/>
              <a:t>malen</a:t>
            </a:r>
            <a:endParaRPr lang="en-GB" noProof="0" dirty="0" smtClean="0"/>
          </a:p>
          <a:p>
            <a:pPr lvl="1"/>
            <a:r>
              <a:rPr lang="en-GB" noProof="0" dirty="0" smtClean="0"/>
              <a:t>Andre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Tredje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Fjerde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Femte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5353200" y="6372140"/>
            <a:ext cx="2891208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0">
                <a:solidFill>
                  <a:srgbClr val="009D7F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576000" y="6372140"/>
            <a:ext cx="4758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0">
                <a:solidFill>
                  <a:srgbClr val="009D7F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269624" y="6372140"/>
            <a:ext cx="298376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 b="0">
                <a:solidFill>
                  <a:srgbClr val="009D7F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13" name="Rett linje 12"/>
          <p:cNvCxnSpPr/>
          <p:nvPr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rgbClr val="009D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Morten\Downloads\NMBU_symbol_1000prosent_av_18mm_RGB.wmf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89642"/>
            <a:ext cx="676257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724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49" r:id="rId3"/>
    <p:sldLayoutId id="2147483660" r:id="rId4"/>
    <p:sldLayoutId id="2147483650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52" r:id="rId12"/>
    <p:sldLayoutId id="2147483653" r:id="rId13"/>
    <p:sldLayoutId id="2147483654" r:id="rId14"/>
    <p:sldLayoutId id="2147483655" r:id="rId15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rgbClr val="009D7F"/>
          </a:solidFill>
          <a:latin typeface="+mj-lt"/>
          <a:ea typeface="+mj-ea"/>
          <a:cs typeface="+mj-cs"/>
        </a:defRPr>
      </a:lvl1pPr>
    </p:titleStyle>
    <p:bodyStyle>
      <a:lvl1pPr marL="198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emf"/><Relationship Id="rId5" Type="http://schemas.openxmlformats.org/officeDocument/2006/relationships/image" Target="../media/image12.w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png"/><Relationship Id="rId5" Type="http://schemas.openxmlformats.org/officeDocument/2006/relationships/image" Target="../media/image14.wmf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dirty="0" err="1" smtClean="0"/>
              <a:t>Repetition</a:t>
            </a:r>
            <a:r>
              <a:rPr lang="nb-NO" dirty="0" smtClean="0"/>
              <a:t>: </a:t>
            </a:r>
            <a:r>
              <a:rPr lang="nb-NO" dirty="0" err="1" smtClean="0"/>
              <a:t>Mixtures</a:t>
            </a:r>
            <a:endParaRPr lang="nb-NO" dirty="0"/>
          </a:p>
        </p:txBody>
      </p:sp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576000" y="2740311"/>
            <a:ext cx="7992000" cy="615553"/>
          </a:xfrm>
        </p:spPr>
        <p:txBody>
          <a:bodyPr/>
          <a:lstStyle/>
          <a:p>
            <a:r>
              <a:rPr lang="nb-NO" sz="4000" dirty="0" err="1" smtClean="0">
                <a:latin typeface="Tahoma" charset="0"/>
              </a:rPr>
              <a:t>Repetition</a:t>
            </a:r>
            <a:r>
              <a:rPr lang="nb-NO" sz="4000" dirty="0" smtClean="0">
                <a:latin typeface="Tahoma" charset="0"/>
              </a:rPr>
              <a:t>: </a:t>
            </a:r>
            <a:r>
              <a:rPr lang="nb-NO" sz="4000" dirty="0" err="1" smtClean="0">
                <a:latin typeface="Tahoma" charset="0"/>
              </a:rPr>
              <a:t>Relationship</a:t>
            </a:r>
            <a:r>
              <a:rPr lang="nb-NO" sz="4000" dirty="0" smtClean="0">
                <a:latin typeface="Tahoma" charset="0"/>
              </a:rPr>
              <a:t> </a:t>
            </a:r>
            <a:r>
              <a:rPr lang="nb-NO" sz="4000" dirty="0" err="1" smtClean="0">
                <a:latin typeface="Tahoma" charset="0"/>
              </a:rPr>
              <a:t>estimation</a:t>
            </a:r>
            <a:endParaRPr lang="nb-NO" sz="4000" dirty="0"/>
          </a:p>
        </p:txBody>
      </p:sp>
      <p:sp>
        <p:nvSpPr>
          <p:cNvPr id="9" name="Undertittel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sz="2000" dirty="0" smtClean="0"/>
              <a:t>Thore Egeland</a:t>
            </a:r>
            <a:endParaRPr lang="nb-NO" sz="2000" dirty="0"/>
          </a:p>
        </p:txBody>
      </p:sp>
      <p:sp>
        <p:nvSpPr>
          <p:cNvPr id="10" name="Plassholder for tekst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sz="2000" dirty="0" err="1" smtClean="0"/>
              <a:t>Copenhagen</a:t>
            </a:r>
            <a:r>
              <a:rPr lang="nb-NO" sz="2000" dirty="0" smtClean="0"/>
              <a:t> May 20-23 2014</a:t>
            </a:r>
            <a:endParaRPr lang="nb-NO" sz="2000" dirty="0"/>
          </a:p>
        </p:txBody>
      </p:sp>
      <p:pic>
        <p:nvPicPr>
          <p:cNvPr id="11" name="Picture 10" descr="euroforgen_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00" y="404664"/>
            <a:ext cx="1296328" cy="63403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1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3987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Contents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Standard </a:t>
            </a:r>
            <a:r>
              <a:rPr lang="nb-NO" dirty="0" err="1" smtClean="0"/>
              <a:t>paternity</a:t>
            </a:r>
            <a:r>
              <a:rPr lang="nb-NO" dirty="0" smtClean="0"/>
              <a:t> case</a:t>
            </a:r>
          </a:p>
          <a:p>
            <a:r>
              <a:rPr lang="nb-NO" dirty="0" err="1" smtClean="0"/>
              <a:t>Complications</a:t>
            </a:r>
            <a:r>
              <a:rPr lang="nb-NO" dirty="0" smtClean="0"/>
              <a:t> </a:t>
            </a:r>
          </a:p>
          <a:p>
            <a:r>
              <a:rPr lang="nb-NO" dirty="0" err="1" smtClean="0"/>
              <a:t>Exercises</a:t>
            </a:r>
            <a:r>
              <a:rPr lang="nb-NO" dirty="0" smtClean="0"/>
              <a:t>. Familias 3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2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6497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smtClean="0"/>
              <a:t>Exercise S1. Standard paternity case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3</a:t>
            </a:fld>
            <a:endParaRPr lang="nb-NO"/>
          </a:p>
        </p:txBody>
      </p:sp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1258888" y="1292225"/>
            <a:ext cx="6069012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bIns="0" anchor="ctr">
            <a:spAutoFit/>
          </a:bodyPr>
          <a:lstStyle/>
          <a:p>
            <a:pPr marL="523875" indent="-371475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lr>
                <a:srgbClr val="E1A200"/>
              </a:buClr>
              <a:buSzPct val="90000"/>
              <a:buFont typeface="Webdings" pitchFamily="18" charset="2"/>
              <a:buChar char="="/>
              <a:tabLst>
                <a:tab pos="504825" algn="l"/>
              </a:tabLst>
              <a:defRPr/>
            </a:pPr>
            <a:r>
              <a:rPr lang="en-US" sz="2100" i="1" dirty="0">
                <a:solidFill>
                  <a:srgbClr val="404040"/>
                </a:solidFill>
                <a:latin typeface="+mn-lt"/>
                <a:cs typeface="+mn-cs"/>
              </a:rPr>
              <a:t>H</a:t>
            </a:r>
            <a:r>
              <a:rPr lang="en-US" sz="2100" i="1" baseline="-25000" dirty="0">
                <a:solidFill>
                  <a:srgbClr val="404040"/>
                </a:solidFill>
                <a:latin typeface="+mn-lt"/>
                <a:cs typeface="+mn-cs"/>
              </a:rPr>
              <a:t>1</a:t>
            </a:r>
            <a:r>
              <a:rPr lang="en-US" sz="2100" dirty="0">
                <a:solidFill>
                  <a:srgbClr val="404040"/>
                </a:solidFill>
                <a:latin typeface="+mn-lt"/>
                <a:cs typeface="+mn-cs"/>
              </a:rPr>
              <a:t>: The alleged father (AF) is the real father</a:t>
            </a:r>
          </a:p>
          <a:p>
            <a:pPr marL="523875" indent="-371475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lr>
                <a:srgbClr val="E1A200"/>
              </a:buClr>
              <a:buSzPct val="90000"/>
              <a:buFont typeface="Webdings" pitchFamily="18" charset="2"/>
              <a:buChar char="="/>
              <a:tabLst>
                <a:tab pos="504825" algn="l"/>
              </a:tabLst>
              <a:defRPr/>
            </a:pPr>
            <a:r>
              <a:rPr lang="en-US" sz="2100" i="1" dirty="0">
                <a:solidFill>
                  <a:srgbClr val="404040"/>
                </a:solidFill>
                <a:latin typeface="+mn-lt"/>
                <a:cs typeface="+mn-cs"/>
              </a:rPr>
              <a:t>H</a:t>
            </a:r>
            <a:r>
              <a:rPr lang="en-US" sz="2100" i="1" baseline="-25000" dirty="0">
                <a:solidFill>
                  <a:srgbClr val="404040"/>
                </a:solidFill>
                <a:latin typeface="+mn-lt"/>
                <a:cs typeface="+mn-cs"/>
              </a:rPr>
              <a:t>2</a:t>
            </a:r>
            <a:r>
              <a:rPr lang="en-US" sz="2100" dirty="0">
                <a:solidFill>
                  <a:srgbClr val="404040"/>
                </a:solidFill>
                <a:latin typeface="+mn-lt"/>
                <a:cs typeface="+mn-cs"/>
              </a:rPr>
              <a:t>: AF and the child are unrelated.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rgbClr val="E1A200"/>
              </a:buClr>
              <a:buSzPct val="90000"/>
              <a:tabLst>
                <a:tab pos="504825" algn="l"/>
              </a:tabLst>
              <a:defRPr/>
            </a:pPr>
            <a:r>
              <a:rPr lang="en-US" sz="2100" dirty="0">
                <a:solidFill>
                  <a:srgbClr val="404040"/>
                </a:solidFill>
                <a:latin typeface="+mn-lt"/>
                <a:cs typeface="+mn-cs"/>
              </a:rPr>
              <a:t/>
            </a:r>
            <a:br>
              <a:rPr lang="en-US" sz="2100" dirty="0">
                <a:solidFill>
                  <a:srgbClr val="404040"/>
                </a:solidFill>
                <a:latin typeface="+mn-lt"/>
                <a:cs typeface="+mn-cs"/>
              </a:rPr>
            </a:br>
            <a:endParaRPr lang="en-US" sz="2100" dirty="0">
              <a:solidFill>
                <a:srgbClr val="404040"/>
              </a:solidFill>
              <a:latin typeface="+mn-lt"/>
              <a:cs typeface="+mn-cs"/>
            </a:endParaRPr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pic>
        <p:nvPicPr>
          <p:cNvPr id="29702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492896"/>
            <a:ext cx="3816350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E9DB67B-AB77-4A56-BF6B-953699767E80}" type="slidenum">
              <a:rPr lang="nb-NO" smtClean="0"/>
              <a:pPr>
                <a:defRPr/>
              </a:pPr>
              <a:t>4</a:t>
            </a:fld>
            <a:endParaRPr lang="nb-NO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205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b-NO"/>
          </a:p>
        </p:txBody>
      </p:sp>
      <p:graphicFrame>
        <p:nvGraphicFramePr>
          <p:cNvPr id="2050" name="Object 8"/>
          <p:cNvGraphicFramePr>
            <a:graphicFrameLocks noChangeAspect="1"/>
          </p:cNvGraphicFramePr>
          <p:nvPr/>
        </p:nvGraphicFramePr>
        <p:xfrm>
          <a:off x="2771775" y="3716338"/>
          <a:ext cx="4324350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4" imgW="2857320" imgH="863280" progId="Equation.DSMT4">
                  <p:embed/>
                </p:oleObj>
              </mc:Choice>
              <mc:Fallback>
                <p:oleObj name="Equation" r:id="rId4" imgW="2857320" imgH="863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3716338"/>
                        <a:ext cx="4324350" cy="1298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292225" y="5237120"/>
            <a:ext cx="7283450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dirty="0"/>
              <a:t> </a:t>
            </a:r>
            <a:r>
              <a:rPr lang="en-US" sz="2100" dirty="0">
                <a:solidFill>
                  <a:srgbClr val="404040"/>
                </a:solidFill>
                <a:latin typeface="+mn-lt"/>
                <a:cs typeface="+mn-cs"/>
              </a:rPr>
              <a:t>Interpretation: The data is 20 times more likely assuming </a:t>
            </a:r>
          </a:p>
          <a:p>
            <a:pPr>
              <a:defRPr/>
            </a:pPr>
            <a:r>
              <a:rPr lang="en-US" sz="2100" dirty="0">
                <a:solidFill>
                  <a:srgbClr val="404040"/>
                </a:solidFill>
                <a:latin typeface="+mn-lt"/>
                <a:cs typeface="+mn-cs"/>
              </a:rPr>
              <a:t>AF to be the father compared to the alternative  that some </a:t>
            </a:r>
          </a:p>
          <a:p>
            <a:pPr>
              <a:defRPr/>
            </a:pPr>
            <a:r>
              <a:rPr lang="en-US" sz="2100" dirty="0">
                <a:solidFill>
                  <a:srgbClr val="404040"/>
                </a:solidFill>
                <a:latin typeface="+mn-lt"/>
                <a:cs typeface="+mn-cs"/>
              </a:rPr>
              <a:t>unknown man is the father.</a:t>
            </a:r>
            <a:endParaRPr lang="en-US" dirty="0"/>
          </a:p>
        </p:txBody>
      </p:sp>
      <p:pic>
        <p:nvPicPr>
          <p:cNvPr id="205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875" y="333375"/>
            <a:ext cx="4538663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5502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D7FE0BD-8CB9-48F6-BA31-506DBB97747B}" type="slidenum">
              <a:rPr lang="nb-NO" smtClean="0"/>
              <a:pPr>
                <a:defRPr/>
              </a:pPr>
              <a:t>5</a:t>
            </a:fld>
            <a:endParaRPr lang="nb-NO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b-NO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484438" y="5157788"/>
          <a:ext cx="4881562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4" imgW="3225600" imgH="431640" progId="Equation.DSMT4">
                  <p:embed/>
                </p:oleObj>
              </mc:Choice>
              <mc:Fallback>
                <p:oleObj name="Equation" r:id="rId4" imgW="322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5157788"/>
                        <a:ext cx="4881562" cy="649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975" y="1196975"/>
            <a:ext cx="5033963" cy="355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6911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E92CF2D-0BB2-4FBF-B4CE-5BEB109CB78C}" type="slidenum">
              <a:rPr lang="nb-NO" smtClean="0"/>
              <a:pPr>
                <a:defRPr/>
              </a:pPr>
              <a:t>6</a:t>
            </a:fld>
            <a:endParaRPr lang="nb-NO"/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41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b-NO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348038" y="4492625"/>
          <a:ext cx="338455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4" imgW="1193760" imgH="177480" progId="Equation.DSMT4">
                  <p:embed/>
                </p:oleObj>
              </mc:Choice>
              <mc:Fallback>
                <p:oleObj name="Equation" r:id="rId4" imgW="119376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4492625"/>
                        <a:ext cx="3384550" cy="498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1547813" y="5084763"/>
            <a:ext cx="6985000" cy="13700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100" dirty="0">
                <a:latin typeface="+mn-lt"/>
              </a:rPr>
              <a:t> </a:t>
            </a:r>
            <a:r>
              <a:rPr lang="en-US" sz="2100" dirty="0">
                <a:solidFill>
                  <a:srgbClr val="404040"/>
                </a:solidFill>
                <a:latin typeface="+mn-lt"/>
              </a:rPr>
              <a:t>Interpretation: The data is 200 times more likely assuming AF to be the father compared to the alternative  that some </a:t>
            </a:r>
            <a:r>
              <a:rPr lang="en-US" sz="2100" dirty="0">
                <a:solidFill>
                  <a:srgbClr val="404040"/>
                </a:solidFill>
                <a:latin typeface="+mn-lt"/>
                <a:cs typeface="+mn-cs"/>
              </a:rPr>
              <a:t>unknown</a:t>
            </a:r>
            <a:r>
              <a:rPr lang="en-US" sz="2100" dirty="0">
                <a:solidFill>
                  <a:srgbClr val="404040"/>
                </a:solidFill>
                <a:latin typeface="+mn-lt"/>
              </a:rPr>
              <a:t> man is the father”.</a:t>
            </a:r>
          </a:p>
          <a:p>
            <a:pPr>
              <a:buFont typeface="Arial" pitchFamily="34" charset="0"/>
              <a:buChar char="•"/>
              <a:defRPr/>
            </a:pPr>
            <a:endParaRPr lang="en-US" sz="2000" dirty="0">
              <a:solidFill>
                <a:srgbClr val="404040"/>
              </a:solidFill>
              <a:latin typeface="+mn-lt"/>
            </a:endParaRPr>
          </a:p>
        </p:txBody>
      </p:sp>
      <p:pic>
        <p:nvPicPr>
          <p:cNvPr id="410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213" y="765175"/>
            <a:ext cx="3889375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8277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C8F554-E741-4F37-A0C7-289903246F98}" type="slidenum">
              <a:rPr lang="nb-NO" smtClean="0"/>
              <a:pPr>
                <a:defRPr/>
              </a:pPr>
              <a:t>7</a:t>
            </a:fld>
            <a:endParaRPr lang="nb-NO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476250"/>
            <a:ext cx="7521575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6593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 sibs </a:t>
            </a:r>
            <a:r>
              <a:rPr lang="en-US" dirty="0" smtClean="0"/>
              <a:t>                 Half sibs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41FEEA7-AE48-4721-83D4-83B10535635A}" type="slidenum">
              <a:rPr lang="nb-NO" smtClean="0"/>
              <a:pPr>
                <a:defRPr/>
              </a:pPr>
              <a:t>8</a:t>
            </a:fld>
            <a:endParaRPr lang="nb-NO"/>
          </a:p>
        </p:txBody>
      </p:sp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53810"/>
            <a:ext cx="3960440" cy="277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677019"/>
            <a:ext cx="391477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331640" y="4780311"/>
            <a:ext cx="62927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father AF is not typed but included in the</a:t>
            </a:r>
            <a:br>
              <a:rPr lang="en-US" dirty="0" smtClean="0"/>
            </a:br>
            <a:r>
              <a:rPr lang="en-US" dirty="0" smtClean="0"/>
              <a:t>full sibs alternative to the left to define </a:t>
            </a:r>
            <a:br>
              <a:rPr lang="en-US" dirty="0" smtClean="0"/>
            </a:br>
            <a:r>
              <a:rPr lang="en-US" dirty="0" smtClean="0"/>
              <a:t>Bone and AS to be full sisters. 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77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 Non-standard cases. </a:t>
            </a:r>
          </a:p>
          <a:p>
            <a:pPr lvl="1">
              <a:defRPr/>
            </a:pPr>
            <a:r>
              <a:rPr lang="en-US" dirty="0" smtClean="0"/>
              <a:t>Complications:</a:t>
            </a:r>
            <a:endParaRPr lang="nb-NO" dirty="0" smtClean="0"/>
          </a:p>
          <a:p>
            <a:pPr marL="1752600" lvl="3" indent="-457200">
              <a:buFont typeface="+mj-lt"/>
              <a:buAutoNum type="arabicPeriod"/>
              <a:defRPr/>
            </a:pPr>
            <a:r>
              <a:rPr lang="nb-NO" dirty="0" err="1" smtClean="0"/>
              <a:t>Complex</a:t>
            </a:r>
            <a:r>
              <a:rPr lang="nb-NO" dirty="0" smtClean="0"/>
              <a:t> </a:t>
            </a:r>
            <a:r>
              <a:rPr lang="nb-NO" dirty="0" err="1" smtClean="0"/>
              <a:t>pedigrees</a:t>
            </a:r>
            <a:endParaRPr lang="nb-NO" dirty="0" smtClean="0"/>
          </a:p>
          <a:p>
            <a:pPr marL="1752600" lvl="3" indent="-457200">
              <a:buFont typeface="+mj-lt"/>
              <a:buAutoNum type="arabicPeriod"/>
              <a:defRPr/>
            </a:pPr>
            <a:r>
              <a:rPr lang="nb-NO" dirty="0" smtClean="0"/>
              <a:t>Theta-</a:t>
            </a:r>
            <a:r>
              <a:rPr lang="nb-NO" dirty="0" err="1" smtClean="0"/>
              <a:t>correction</a:t>
            </a:r>
            <a:endParaRPr lang="nb-NO" dirty="0" smtClean="0"/>
          </a:p>
          <a:p>
            <a:pPr marL="1752600" lvl="3" indent="-457200">
              <a:buFont typeface="+mj-lt"/>
              <a:buAutoNum type="arabicPeriod"/>
              <a:defRPr/>
            </a:pPr>
            <a:r>
              <a:rPr lang="nb-NO" dirty="0" err="1" smtClean="0"/>
              <a:t>Mutations</a:t>
            </a:r>
            <a:endParaRPr lang="nb-NO" dirty="0" smtClean="0"/>
          </a:p>
          <a:p>
            <a:pPr marL="1752600" lvl="3" indent="-457200">
              <a:buFont typeface="+mj-lt"/>
              <a:buAutoNum type="arabicPeriod"/>
              <a:defRPr/>
            </a:pPr>
            <a:r>
              <a:rPr lang="nb-NO" dirty="0" smtClean="0"/>
              <a:t>Silent alleles</a:t>
            </a:r>
          </a:p>
          <a:p>
            <a:pPr marL="1752600" lvl="3" indent="-457200">
              <a:buFont typeface="+mj-lt"/>
              <a:buAutoNum type="arabicPeriod"/>
              <a:defRPr/>
            </a:pPr>
            <a:r>
              <a:rPr lang="nb-NO" dirty="0" err="1" smtClean="0">
                <a:solidFill>
                  <a:srgbClr val="0070C0"/>
                </a:solidFill>
              </a:rPr>
              <a:t>Drop-out</a:t>
            </a:r>
            <a:endParaRPr lang="nb-NO" dirty="0" smtClean="0">
              <a:solidFill>
                <a:srgbClr val="0070C0"/>
              </a:solidFill>
            </a:endParaRPr>
          </a:p>
          <a:p>
            <a:pPr marL="495300" indent="-495300">
              <a:buFont typeface="Webdings" pitchFamily="18" charset="2"/>
              <a:buNone/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6E45471-75F5-40DE-A9CB-769571CB41E3}" type="slidenum">
              <a:rPr lang="nb-NO" smtClean="0"/>
              <a:pPr>
                <a:defRPr/>
              </a:pPr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0831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MBU_PPT_Bokmål">
  <a:themeElements>
    <a:clrScheme name="NMBU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7F"/>
      </a:accent1>
      <a:accent2>
        <a:srgbClr val="FEC843"/>
      </a:accent2>
      <a:accent3>
        <a:srgbClr val="556680"/>
      </a:accent3>
      <a:accent4>
        <a:srgbClr val="00A1CD"/>
      </a:accent4>
      <a:accent5>
        <a:srgbClr val="000000"/>
      </a:accent5>
      <a:accent6>
        <a:srgbClr val="C8ACB7"/>
      </a:accent6>
      <a:hlink>
        <a:srgbClr val="009D7F"/>
      </a:hlink>
      <a:folHlink>
        <a:srgbClr val="77645A"/>
      </a:folHlink>
    </a:clrScheme>
    <a:fontScheme name="Office klassis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NMBU_PPT_Engelsk</Template>
  <TotalTime>397</TotalTime>
  <Words>358</Words>
  <Application>Microsoft Office PowerPoint</Application>
  <PresentationFormat>On-screen Show (4:3)</PresentationFormat>
  <Paragraphs>81</Paragraphs>
  <Slides>9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Tahoma</vt:lpstr>
      <vt:lpstr>Webdings</vt:lpstr>
      <vt:lpstr>NMBU_PPT_Bokmål</vt:lpstr>
      <vt:lpstr>Equation</vt:lpstr>
      <vt:lpstr>Repetition: Relationship estimation</vt:lpstr>
      <vt:lpstr>Contents</vt:lpstr>
      <vt:lpstr>Exercise S1. Standard paternity case</vt:lpstr>
      <vt:lpstr>PowerPoint Presentation</vt:lpstr>
      <vt:lpstr>PowerPoint Presentation</vt:lpstr>
      <vt:lpstr>PowerPoint Presentation</vt:lpstr>
      <vt:lpstr>PowerPoint Presentation</vt:lpstr>
      <vt:lpstr>Full sibs                  Half sibs</vt:lpstr>
      <vt:lpstr>Complications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Thore Egeland</dc:creator>
  <dc:description>template by addpoint.no</dc:description>
  <cp:lastModifiedBy>Thore Egeland</cp:lastModifiedBy>
  <cp:revision>33</cp:revision>
  <dcterms:created xsi:type="dcterms:W3CDTF">2014-05-02T11:54:27Z</dcterms:created>
  <dcterms:modified xsi:type="dcterms:W3CDTF">2014-05-14T06:14:14Z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 by">
    <vt:lpwstr>addpoint.no</vt:lpwstr>
  </property>
</Properties>
</file>