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3"/>
  </p:notesMasterIdLst>
  <p:sldIdLst>
    <p:sldId id="257" r:id="rId2"/>
    <p:sldId id="259" r:id="rId3"/>
    <p:sldId id="261" r:id="rId4"/>
    <p:sldId id="263" r:id="rId5"/>
    <p:sldId id="264" r:id="rId6"/>
    <p:sldId id="265" r:id="rId7"/>
    <p:sldId id="307" r:id="rId8"/>
    <p:sldId id="308" r:id="rId9"/>
    <p:sldId id="276" r:id="rId10"/>
    <p:sldId id="278" r:id="rId11"/>
    <p:sldId id="277" r:id="rId12"/>
    <p:sldId id="282" r:id="rId13"/>
    <p:sldId id="283" r:id="rId14"/>
    <p:sldId id="284" r:id="rId15"/>
    <p:sldId id="286" r:id="rId16"/>
    <p:sldId id="287" r:id="rId17"/>
    <p:sldId id="310" r:id="rId18"/>
    <p:sldId id="288" r:id="rId19"/>
    <p:sldId id="312" r:id="rId20"/>
    <p:sldId id="313" r:id="rId21"/>
    <p:sldId id="314" r:id="rId22"/>
  </p:sldIdLst>
  <p:sldSz cx="9144000" cy="6858000" type="screen4x3"/>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D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116" d="100"/>
          <a:sy n="116" d="100"/>
        </p:scale>
        <p:origin x="1446" y="108"/>
      </p:cViewPr>
      <p:guideLst>
        <p:guide orient="horz" pos="2160"/>
        <p:guide pos="2880"/>
      </p:guideLst>
    </p:cSldViewPr>
  </p:slideViewPr>
  <p:notesTextViewPr>
    <p:cViewPr>
      <p:scale>
        <a:sx n="1" d="1"/>
        <a:sy n="1" d="1"/>
      </p:scale>
      <p:origin x="0" y="0"/>
    </p:cViewPr>
  </p:notesTextViewPr>
  <p:sorterViewPr>
    <p:cViewPr>
      <p:scale>
        <a:sx n="100" d="100"/>
        <a:sy n="100" d="100"/>
      </p:scale>
      <p:origin x="0" y="1818"/>
    </p:cViewPr>
  </p:sorterViewPr>
  <p:notesViewPr>
    <p:cSldViewPr>
      <p:cViewPr varScale="1">
        <p:scale>
          <a:sx n="59" d="100"/>
          <a:sy n="59" d="100"/>
        </p:scale>
        <p:origin x="-250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B013BB-223A-4A7A-A9B6-504A14290792}" type="datetimeFigureOut">
              <a:rPr lang="nb-NO" smtClean="0"/>
              <a:pPr/>
              <a:t>19.05.2014</a:t>
            </a:fld>
            <a:endParaRPr lang="nb-NO"/>
          </a:p>
        </p:txBody>
      </p:sp>
      <p:sp>
        <p:nvSpPr>
          <p:cNvPr id="4" name="Plassholder for lysbil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Plassholder for bunn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BF349-27A5-44C1-8C69-2C3879FAD297}" type="slidenum">
              <a:rPr lang="nb-NO" smtClean="0"/>
              <a:pPr/>
              <a:t>‹#›</a:t>
            </a:fld>
            <a:endParaRPr lang="nb-NO"/>
          </a:p>
        </p:txBody>
      </p:sp>
    </p:spTree>
    <p:extLst>
      <p:ext uri="{BB962C8B-B14F-4D97-AF65-F5344CB8AC3E}">
        <p14:creationId xmlns:p14="http://schemas.microsoft.com/office/powerpoint/2010/main" val="158563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0BF349-27A5-44C1-8C69-2C3879FAD297}" type="slidenum">
              <a:rPr lang="nb-NO" smtClean="0"/>
              <a:pPr/>
              <a:t>1</a:t>
            </a:fld>
            <a:endParaRPr lang="nb-NO"/>
          </a:p>
        </p:txBody>
      </p:sp>
    </p:spTree>
    <p:extLst>
      <p:ext uri="{BB962C8B-B14F-4D97-AF65-F5344CB8AC3E}">
        <p14:creationId xmlns:p14="http://schemas.microsoft.com/office/powerpoint/2010/main" val="1770297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50BF349-27A5-44C1-8C69-2C3879FAD297}" type="slidenum">
              <a:rPr lang="nb-NO" smtClean="0"/>
              <a:pPr/>
              <a:t>13</a:t>
            </a:fld>
            <a:endParaRPr lang="nb-NO"/>
          </a:p>
        </p:txBody>
      </p:sp>
    </p:spTree>
    <p:extLst>
      <p:ext uri="{BB962C8B-B14F-4D97-AF65-F5344CB8AC3E}">
        <p14:creationId xmlns:p14="http://schemas.microsoft.com/office/powerpoint/2010/main" val="609139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the suspect to fit the evidence in this case, both the suspect’s alleles must have dropped out and the allele 2 in the evidence must have dropped in. However, with drop-in and drop-out accounted for, it is not an exclusion of the suspect! The probability for this event is small, but it is not a probability 0.</a:t>
            </a:r>
            <a:endParaRPr lang="en-US" dirty="0"/>
          </a:p>
        </p:txBody>
      </p:sp>
      <p:sp>
        <p:nvSpPr>
          <p:cNvPr id="4" name="Slide Number Placeholder 3"/>
          <p:cNvSpPr>
            <a:spLocks noGrp="1"/>
          </p:cNvSpPr>
          <p:nvPr>
            <p:ph type="sldNum" sz="quarter" idx="10"/>
          </p:nvPr>
        </p:nvSpPr>
        <p:spPr/>
        <p:txBody>
          <a:bodyPr/>
          <a:lstStyle/>
          <a:p>
            <a:pPr>
              <a:defRPr/>
            </a:pPr>
            <a:fld id="{B14068B5-D8A5-604F-9619-01DCC4FBD0B2}" type="slidenum">
              <a:rPr lang="nb-NO" smtClean="0"/>
              <a:pPr>
                <a:defRPr/>
              </a:pPr>
              <a:t>18</a:t>
            </a:fld>
            <a:endParaRPr lang="nb-NO"/>
          </a:p>
        </p:txBody>
      </p:sp>
    </p:spTree>
    <p:extLst>
      <p:ext uri="{BB962C8B-B14F-4D97-AF65-F5344CB8AC3E}">
        <p14:creationId xmlns:p14="http://schemas.microsoft.com/office/powerpoint/2010/main" val="1261661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2F9E6C4-5AB5-CD41-B444-931399E97EC3}" type="slidenum">
              <a:rPr lang="nb-NO" sz="1200"/>
              <a:pPr/>
              <a:t>2</a:t>
            </a:fld>
            <a:endParaRPr lang="nb-NO" sz="120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p>
        </p:txBody>
      </p:sp>
    </p:spTree>
    <p:extLst>
      <p:ext uri="{BB962C8B-B14F-4D97-AF65-F5344CB8AC3E}">
        <p14:creationId xmlns:p14="http://schemas.microsoft.com/office/powerpoint/2010/main" val="3496115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0BF349-27A5-44C1-8C69-2C3879FAD297}" type="slidenum">
              <a:rPr lang="nb-NO" smtClean="0"/>
              <a:pPr/>
              <a:t>3</a:t>
            </a:fld>
            <a:endParaRPr lang="nb-NO"/>
          </a:p>
        </p:txBody>
      </p:sp>
    </p:spTree>
    <p:extLst>
      <p:ext uri="{BB962C8B-B14F-4D97-AF65-F5344CB8AC3E}">
        <p14:creationId xmlns:p14="http://schemas.microsoft.com/office/powerpoint/2010/main" val="3426783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it is the probability of the evidence, conditioned on the proposed hypothesis, that we find, not the probability of the hypothesis!</a:t>
            </a:r>
            <a:endParaRPr lang="en-US" dirty="0"/>
          </a:p>
        </p:txBody>
      </p:sp>
      <p:sp>
        <p:nvSpPr>
          <p:cNvPr id="4" name="Slide Number Placeholder 3"/>
          <p:cNvSpPr>
            <a:spLocks noGrp="1"/>
          </p:cNvSpPr>
          <p:nvPr>
            <p:ph type="sldNum" sz="quarter" idx="10"/>
          </p:nvPr>
        </p:nvSpPr>
        <p:spPr/>
        <p:txBody>
          <a:bodyPr/>
          <a:lstStyle/>
          <a:p>
            <a:pPr>
              <a:defRPr/>
            </a:pPr>
            <a:fld id="{B14068B5-D8A5-604F-9619-01DCC4FBD0B2}" type="slidenum">
              <a:rPr lang="nb-NO" smtClean="0"/>
              <a:pPr>
                <a:defRPr/>
              </a:pPr>
              <a:t>4</a:t>
            </a:fld>
            <a:endParaRPr lang="nb-NO"/>
          </a:p>
        </p:txBody>
      </p:sp>
    </p:spTree>
    <p:extLst>
      <p:ext uri="{BB962C8B-B14F-4D97-AF65-F5344CB8AC3E}">
        <p14:creationId xmlns:p14="http://schemas.microsoft.com/office/powerpoint/2010/main" val="2802394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0BF349-27A5-44C1-8C69-2C3879FAD297}" type="slidenum">
              <a:rPr lang="nb-NO" smtClean="0"/>
              <a:pPr/>
              <a:t>5</a:t>
            </a:fld>
            <a:endParaRPr lang="nb-NO"/>
          </a:p>
        </p:txBody>
      </p:sp>
    </p:spTree>
    <p:extLst>
      <p:ext uri="{BB962C8B-B14F-4D97-AF65-F5344CB8AC3E}">
        <p14:creationId xmlns:p14="http://schemas.microsoft.com/office/powerpoint/2010/main" val="3006094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called to “transpose the conditional”.</a:t>
            </a:r>
            <a:endParaRPr lang="en-US" dirty="0"/>
          </a:p>
        </p:txBody>
      </p:sp>
      <p:sp>
        <p:nvSpPr>
          <p:cNvPr id="4" name="Slide Number Placeholder 3"/>
          <p:cNvSpPr>
            <a:spLocks noGrp="1"/>
          </p:cNvSpPr>
          <p:nvPr>
            <p:ph type="sldNum" sz="quarter" idx="10"/>
          </p:nvPr>
        </p:nvSpPr>
        <p:spPr/>
        <p:txBody>
          <a:bodyPr/>
          <a:lstStyle/>
          <a:p>
            <a:pPr>
              <a:defRPr/>
            </a:pPr>
            <a:fld id="{B14068B5-D8A5-604F-9619-01DCC4FBD0B2}" type="slidenum">
              <a:rPr lang="nb-NO" smtClean="0"/>
              <a:pPr>
                <a:defRPr/>
              </a:pPr>
              <a:t>6</a:t>
            </a:fld>
            <a:endParaRPr lang="nb-NO"/>
          </a:p>
        </p:txBody>
      </p:sp>
    </p:spTree>
    <p:extLst>
      <p:ext uri="{BB962C8B-B14F-4D97-AF65-F5344CB8AC3E}">
        <p14:creationId xmlns:p14="http://schemas.microsoft.com/office/powerpoint/2010/main" val="2990426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a:ln/>
        </p:spPr>
      </p:sp>
      <p:sp>
        <p:nvSpPr>
          <p:cNvPr id="5734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US" dirty="0" smtClean="0"/>
              <a:t>Allele drop-out is defined as a signal that falls below the detection level (LDT)</a:t>
            </a:r>
          </a:p>
          <a:p>
            <a:pPr marL="0" lvl="1"/>
            <a:r>
              <a:rPr lang="en-US" dirty="0" smtClean="0"/>
              <a:t>Contamination </a:t>
            </a:r>
            <a:r>
              <a:rPr lang="en-US" dirty="0"/>
              <a:t>vs. drop-in: Contamination – whole profile, e.g. background DNA. Can be dealt with by including an additional unknown contributor.</a:t>
            </a:r>
          </a:p>
          <a:p>
            <a:pPr marL="0" lvl="1"/>
            <a:r>
              <a:rPr lang="en-US" dirty="0"/>
              <a:t>Drop-in: independent  events</a:t>
            </a:r>
          </a:p>
          <a:p>
            <a:pPr marL="0" lvl="1"/>
            <a:r>
              <a:rPr lang="en-US" dirty="0"/>
              <a:t>Contamination: dependent events</a:t>
            </a:r>
          </a:p>
        </p:txBody>
      </p:sp>
      <p:sp>
        <p:nvSpPr>
          <p:cNvPr id="5734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C6DF1D8-903E-EF40-8671-948D65E2600F}" type="slidenum">
              <a:rPr lang="nb-NO" sz="1200"/>
              <a:pPr/>
              <a:t>9</a:t>
            </a:fld>
            <a:endParaRPr lang="nb-NO" sz="1200"/>
          </a:p>
        </p:txBody>
      </p:sp>
    </p:spTree>
    <p:extLst>
      <p:ext uri="{BB962C8B-B14F-4D97-AF65-F5344CB8AC3E}">
        <p14:creationId xmlns:p14="http://schemas.microsoft.com/office/powerpoint/2010/main" val="4060766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an extra allele is only observed at one or</a:t>
            </a:r>
            <a:r>
              <a:rPr lang="en-US" baseline="0" dirty="0" smtClean="0"/>
              <a:t> two markers, it could be a drop-in. If found at more than two markers -&gt; interpret as a mixture with additional unknown contributor.</a:t>
            </a:r>
            <a:endParaRPr lang="en-US" dirty="0"/>
          </a:p>
        </p:txBody>
      </p:sp>
      <p:sp>
        <p:nvSpPr>
          <p:cNvPr id="4" name="Slide Number Placeholder 3"/>
          <p:cNvSpPr>
            <a:spLocks noGrp="1"/>
          </p:cNvSpPr>
          <p:nvPr>
            <p:ph type="sldNum" sz="quarter" idx="10"/>
          </p:nvPr>
        </p:nvSpPr>
        <p:spPr/>
        <p:txBody>
          <a:bodyPr/>
          <a:lstStyle/>
          <a:p>
            <a:pPr>
              <a:defRPr/>
            </a:pPr>
            <a:fld id="{B14068B5-D8A5-604F-9619-01DCC4FBD0B2}" type="slidenum">
              <a:rPr lang="nb-NO" smtClean="0"/>
              <a:pPr>
                <a:defRPr/>
              </a:pPr>
              <a:t>10</a:t>
            </a:fld>
            <a:endParaRPr lang="nb-NO"/>
          </a:p>
        </p:txBody>
      </p:sp>
    </p:spTree>
    <p:extLst>
      <p:ext uri="{BB962C8B-B14F-4D97-AF65-F5344CB8AC3E}">
        <p14:creationId xmlns:p14="http://schemas.microsoft.com/office/powerpoint/2010/main" val="2157966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a:ln/>
        </p:spPr>
      </p:sp>
      <p:sp>
        <p:nvSpPr>
          <p:cNvPr id="5837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Usually d’ &lt; </a:t>
            </a:r>
            <a:r>
              <a:rPr lang="en-US" dirty="0" smtClean="0"/>
              <a:t>d</a:t>
            </a:r>
            <a:r>
              <a:rPr lang="en-US" baseline="30000" dirty="0"/>
              <a:t>2</a:t>
            </a:r>
            <a:r>
              <a:rPr lang="en-US" dirty="0" smtClean="0"/>
              <a:t> </a:t>
            </a:r>
            <a:r>
              <a:rPr lang="en-US" dirty="0"/>
              <a:t>because we think of each allele independently. If one allele drops out we still see the peak of the other, or if each of the two peaks is below the detection threshold, the total peak may still be above it</a:t>
            </a:r>
            <a:r>
              <a:rPr lang="en-US" dirty="0" smtClean="0"/>
              <a:t>.</a:t>
            </a:r>
          </a:p>
          <a:p>
            <a:r>
              <a:rPr lang="en-US" baseline="0" dirty="0" smtClean="0"/>
              <a:t>d’ is defined as the probability that both alleles drops out. Considering the alleles independently, either both alleles does not drop out with probability (1-D)</a:t>
            </a:r>
            <a:r>
              <a:rPr lang="en-US" baseline="30000" dirty="0" smtClean="0"/>
              <a:t>2</a:t>
            </a:r>
            <a:r>
              <a:rPr lang="en-US" baseline="0" dirty="0" smtClean="0"/>
              <a:t>, or one but not the other allele drops out with probability 2D(1-D). The total probability of homozygous non-dropout is thus (1-D)</a:t>
            </a:r>
            <a:r>
              <a:rPr lang="en-US" baseline="30000" dirty="0" smtClean="0"/>
              <a:t>2</a:t>
            </a:r>
            <a:r>
              <a:rPr lang="en-US" baseline="0" dirty="0" smtClean="0"/>
              <a:t>+2D(1-D) = (1-D) [ (1-D) +</a:t>
            </a:r>
            <a:r>
              <a:rPr lang="en-US" baseline="30000" dirty="0" smtClean="0"/>
              <a:t> </a:t>
            </a:r>
            <a:r>
              <a:rPr lang="en-US" baseline="0" dirty="0" smtClean="0"/>
              <a:t>2D]</a:t>
            </a:r>
            <a:r>
              <a:rPr lang="en-US" baseline="30000" dirty="0" smtClean="0"/>
              <a:t> </a:t>
            </a:r>
            <a:r>
              <a:rPr lang="en-US" baseline="0" dirty="0" smtClean="0"/>
              <a:t>= (1-D)(1+D) = (1-D</a:t>
            </a:r>
            <a:r>
              <a:rPr lang="en-US" baseline="30000" dirty="0" smtClean="0"/>
              <a:t>2</a:t>
            </a:r>
            <a:r>
              <a:rPr lang="en-US" baseline="0" dirty="0" smtClean="0"/>
              <a:t>)</a:t>
            </a:r>
            <a:endParaRPr lang="en-US" baseline="30000" dirty="0"/>
          </a:p>
        </p:txBody>
      </p:sp>
      <p:sp>
        <p:nvSpPr>
          <p:cNvPr id="5837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AD3008B-8A6E-3C4A-A03C-794148FB42D5}" type="slidenum">
              <a:rPr lang="nb-NO" sz="1200"/>
              <a:pPr/>
              <a:t>12</a:t>
            </a:fld>
            <a:endParaRPr lang="nb-NO" sz="1200"/>
          </a:p>
        </p:txBody>
      </p:sp>
    </p:spTree>
    <p:extLst>
      <p:ext uri="{BB962C8B-B14F-4D97-AF65-F5344CB8AC3E}">
        <p14:creationId xmlns:p14="http://schemas.microsoft.com/office/powerpoint/2010/main" val="12813880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Forside">
    <p:bg>
      <p:bgPr>
        <a:solidFill>
          <a:schemeClr val="accent1"/>
        </a:solidFill>
        <a:effectLst/>
      </p:bgPr>
    </p:bg>
    <p:spTree>
      <p:nvGrpSpPr>
        <p:cNvPr id="1" name=""/>
        <p:cNvGrpSpPr/>
        <p:nvPr/>
      </p:nvGrpSpPr>
      <p:grpSpPr>
        <a:xfrm>
          <a:off x="0" y="0"/>
          <a:ext cx="0" cy="0"/>
          <a:chOff x="0" y="0"/>
          <a:chExt cx="0" cy="0"/>
        </a:xfrm>
      </p:grpSpPr>
      <p:pic>
        <p:nvPicPr>
          <p:cNvPr id="2050" name="Picture 2" descr="Z:\NMBU\NMBU_symbol_1000prosent_av_18mm_RGB_hvit.wm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002531" y="2571889"/>
            <a:ext cx="2147040" cy="1713600"/>
          </a:xfrm>
          <a:prstGeom prst="rect">
            <a:avLst/>
          </a:prstGeom>
          <a:noFill/>
          <a:extLst>
            <a:ext uri="{909E8E84-426E-40DD-AFC4-6F175D3DCCD1}">
              <a14:hiddenFill xmlns:a14="http://schemas.microsoft.com/office/drawing/2010/main">
                <a:solidFill>
                  <a:srgbClr val="FFFFFF"/>
                </a:solidFill>
              </a14:hiddenFill>
            </a:ext>
          </a:extLst>
        </p:spPr>
      </p:pic>
      <p:pic>
        <p:nvPicPr>
          <p:cNvPr id="6" name="Bilde 5"/>
          <p:cNvPicPr>
            <a:picLocks noChangeAspect="1"/>
          </p:cNvPicPr>
          <p:nvPr userDrawn="1"/>
        </p:nvPicPr>
        <p:blipFill rotWithShape="1">
          <a:blip r:embed="rId3" cstate="print">
            <a:extLst>
              <a:ext uri="{28A0092B-C50C-407E-A947-70E740481C1C}">
                <a14:useLocalDpi xmlns:a14="http://schemas.microsoft.com/office/drawing/2010/main" val="0"/>
              </a:ext>
            </a:extLst>
          </a:blip>
          <a:srcRect l="43293"/>
          <a:stretch/>
        </p:blipFill>
        <p:spPr>
          <a:xfrm>
            <a:off x="4476749" y="2570986"/>
            <a:ext cx="3240793" cy="1716027"/>
          </a:xfrm>
          <a:prstGeom prst="rect">
            <a:avLst/>
          </a:prstGeom>
        </p:spPr>
      </p:pic>
    </p:spTree>
    <p:extLst>
      <p:ext uri="{BB962C8B-B14F-4D97-AF65-F5344CB8AC3E}">
        <p14:creationId xmlns:p14="http://schemas.microsoft.com/office/powerpoint/2010/main" val="1763032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tel og bilde">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noProof="0" smtClean="0"/>
              <a:t>Click to edit Master title style</a:t>
            </a:r>
            <a:endParaRPr lang="en-GB" noProof="0" dirty="0"/>
          </a:p>
        </p:txBody>
      </p:sp>
      <p:sp>
        <p:nvSpPr>
          <p:cNvPr id="4" name="Plassholder for dato 3"/>
          <p:cNvSpPr>
            <a:spLocks noGrp="1"/>
          </p:cNvSpPr>
          <p:nvPr>
            <p:ph type="dt" sz="half" idx="10"/>
          </p:nvPr>
        </p:nvSpPr>
        <p:spPr/>
        <p:txBody>
          <a:bodyPr/>
          <a:lstStyle/>
          <a:p>
            <a:r>
              <a:rPr lang="en-US" noProof="0" smtClean="0"/>
              <a:t>Norwegian University of Life Sciences</a:t>
            </a:r>
            <a:endParaRPr lang="en-GB" noProof="0" dirty="0"/>
          </a:p>
        </p:txBody>
      </p:sp>
      <p:sp>
        <p:nvSpPr>
          <p:cNvPr id="5" name="Plassholder for bunntekst 4"/>
          <p:cNvSpPr>
            <a:spLocks noGrp="1"/>
          </p:cNvSpPr>
          <p:nvPr>
            <p:ph type="ftr" sz="quarter" idx="11"/>
          </p:nvPr>
        </p:nvSpPr>
        <p:spPr/>
        <p:txBody>
          <a:bodyPr/>
          <a:lstStyle/>
          <a:p>
            <a:r>
              <a:rPr lang="en-GB" noProof="0" smtClean="0"/>
              <a:t>Repetition: Mixtures</a:t>
            </a:r>
            <a:endParaRPr lang="en-GB" noProof="0" dirty="0"/>
          </a:p>
        </p:txBody>
      </p:sp>
      <p:sp>
        <p:nvSpPr>
          <p:cNvPr id="6" name="Plassholder for lysbildenummer 5"/>
          <p:cNvSpPr>
            <a:spLocks noGrp="1"/>
          </p:cNvSpPr>
          <p:nvPr>
            <p:ph type="sldNum" sz="quarter" idx="12"/>
          </p:nvPr>
        </p:nvSpPr>
        <p:spPr/>
        <p:txBody>
          <a:bodyPr/>
          <a:lstStyle/>
          <a:p>
            <a:fld id="{76503D8D-F27D-49CA-A299-3589FD585F6D}" type="slidenum">
              <a:rPr lang="en-GB" noProof="0" smtClean="0"/>
              <a:pPr/>
              <a:t>‹#›</a:t>
            </a:fld>
            <a:endParaRPr lang="en-GB" noProof="0" dirty="0"/>
          </a:p>
        </p:txBody>
      </p:sp>
      <p:sp>
        <p:nvSpPr>
          <p:cNvPr id="9" name="Plassholder for bilde 7"/>
          <p:cNvSpPr>
            <a:spLocks noGrp="1"/>
          </p:cNvSpPr>
          <p:nvPr>
            <p:ph type="pic" sz="quarter" idx="13"/>
          </p:nvPr>
        </p:nvSpPr>
        <p:spPr>
          <a:xfrm>
            <a:off x="576000" y="1920873"/>
            <a:ext cx="7992000" cy="4127501"/>
          </a:xfrm>
          <a:noFill/>
        </p:spPr>
        <p:txBody>
          <a:bodyPr tIns="2160000"/>
          <a:lstStyle>
            <a:lvl1pPr marL="0" indent="0" algn="ctr">
              <a:buNone/>
              <a:defRPr sz="1400">
                <a:solidFill>
                  <a:schemeClr val="tx1"/>
                </a:solidFill>
              </a:defRPr>
            </a:lvl1pPr>
          </a:lstStyle>
          <a:p>
            <a:r>
              <a:rPr lang="en-US" noProof="0" smtClean="0"/>
              <a:t>Click icon to add picture</a:t>
            </a:r>
            <a:endParaRPr lang="en-GB" noProof="0" dirty="0"/>
          </a:p>
        </p:txBody>
      </p:sp>
    </p:spTree>
    <p:extLst>
      <p:ext uri="{BB962C8B-B14F-4D97-AF65-F5344CB8AC3E}">
        <p14:creationId xmlns:p14="http://schemas.microsoft.com/office/powerpoint/2010/main" val="1868463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isteside">
    <p:bg>
      <p:bgPr>
        <a:solidFill>
          <a:schemeClr val="accent3"/>
        </a:solidFill>
        <a:effectLst/>
      </p:bgPr>
    </p:bg>
    <p:spTree>
      <p:nvGrpSpPr>
        <p:cNvPr id="1" name=""/>
        <p:cNvGrpSpPr/>
        <p:nvPr/>
      </p:nvGrpSpPr>
      <p:grpSpPr>
        <a:xfrm>
          <a:off x="0" y="0"/>
          <a:ext cx="0" cy="0"/>
          <a:chOff x="0" y="0"/>
          <a:chExt cx="0" cy="0"/>
        </a:xfrm>
      </p:grpSpPr>
      <p:pic>
        <p:nvPicPr>
          <p:cNvPr id="1026" name="Picture 2" descr="Z:\NMBU\nmbu_ppt_sisteside_grafikk.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1920874"/>
            <a:ext cx="9144000" cy="493712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Z:\NMBU\NMBU_symbol_1000prosent_av_18mm_RGB_hvit.wmf"/>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70518" y="390436"/>
            <a:ext cx="676588"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5889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noProof="0" smtClean="0"/>
              <a:t>Click to edit Master title style</a:t>
            </a:r>
            <a:endParaRPr lang="en-GB" noProof="0" dirty="0"/>
          </a:p>
        </p:txBody>
      </p:sp>
      <p:sp>
        <p:nvSpPr>
          <p:cNvPr id="3" name="Plassholder for innhold 2"/>
          <p:cNvSpPr>
            <a:spLocks noGrp="1"/>
          </p:cNvSpPr>
          <p:nvPr>
            <p:ph sz="half" idx="1"/>
          </p:nvPr>
        </p:nvSpPr>
        <p:spPr>
          <a:xfrm>
            <a:off x="579353" y="1844825"/>
            <a:ext cx="3794294" cy="3960440"/>
          </a:xfrm>
        </p:spPr>
        <p:txBody>
          <a:bodyPr/>
          <a:lstStyle>
            <a:lvl1pPr marL="198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800"/>
            </a:lvl1pPr>
            <a:lvl2pPr marL="666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400"/>
            </a:lvl2pPr>
            <a:lvl3pPr marL="1134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000"/>
            </a:lvl3pPr>
            <a:lvl4pPr marL="16002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800"/>
            </a:lvl4pPr>
            <a:lvl5pPr marL="2052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800"/>
            </a:lvl5pPr>
            <a:lvl6pPr>
              <a:defRPr sz="1800"/>
            </a:lvl6pPr>
            <a:lvl7pPr>
              <a:defRPr sz="1800"/>
            </a:lvl7pPr>
            <a:lvl8pPr>
              <a:defRPr sz="1800"/>
            </a:lvl8pPr>
            <a:lvl9pPr>
              <a:defRPr sz="1800"/>
            </a:lvl9pPr>
          </a:lstStyle>
          <a:p>
            <a:pPr marL="198000" marR="0" lvl="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Click to edit Master text styles</a:t>
            </a:r>
          </a:p>
          <a:p>
            <a:pPr marL="198000" marR="0" lvl="1"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Second level</a:t>
            </a:r>
          </a:p>
          <a:p>
            <a:pPr marL="198000" marR="0" lvl="2"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Third level</a:t>
            </a:r>
          </a:p>
          <a:p>
            <a:pPr marL="198000" marR="0" lvl="3"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Fourth level</a:t>
            </a:r>
          </a:p>
          <a:p>
            <a:pPr marL="198000" marR="0" lvl="4"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Fifth level</a:t>
            </a:r>
            <a:endParaRPr kumimoji="0" lang="en-GB" sz="2400" b="0" i="0" u="none" strike="noStrike" kern="1200" cap="none" spc="0" normalizeH="0" baseline="0" noProof="0" dirty="0">
              <a:ln>
                <a:noFill/>
              </a:ln>
              <a:solidFill>
                <a:prstClr val="black"/>
              </a:solidFill>
              <a:effectLst/>
              <a:uLnTx/>
              <a:uFillTx/>
              <a:latin typeface="+mn-lt"/>
            </a:endParaRPr>
          </a:p>
        </p:txBody>
      </p:sp>
      <p:sp>
        <p:nvSpPr>
          <p:cNvPr id="4" name="Plassholder for innhold 3"/>
          <p:cNvSpPr>
            <a:spLocks noGrp="1"/>
          </p:cNvSpPr>
          <p:nvPr>
            <p:ph sz="half" idx="2"/>
          </p:nvPr>
        </p:nvSpPr>
        <p:spPr>
          <a:xfrm>
            <a:off x="4770353" y="1844825"/>
            <a:ext cx="3794294" cy="3960440"/>
          </a:xfrm>
        </p:spPr>
        <p:txBody>
          <a:bodyPr/>
          <a:lstStyle>
            <a:lvl1pPr marL="198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800"/>
            </a:lvl1pPr>
            <a:lvl2pPr marL="666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400"/>
            </a:lvl2pPr>
            <a:lvl3pPr marL="1134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000"/>
            </a:lvl3pPr>
            <a:lvl4pPr marL="16002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800"/>
            </a:lvl4pPr>
            <a:lvl5pPr marL="2052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800"/>
            </a:lvl5pPr>
            <a:lvl6pPr>
              <a:defRPr sz="1800"/>
            </a:lvl6pPr>
            <a:lvl7pPr>
              <a:defRPr sz="1800"/>
            </a:lvl7pPr>
            <a:lvl8pPr>
              <a:defRPr sz="1800"/>
            </a:lvl8pPr>
            <a:lvl9pPr>
              <a:defRPr sz="1800"/>
            </a:lvl9pPr>
          </a:lstStyle>
          <a:p>
            <a:pPr marL="198000" marR="0" lvl="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Click to edit Master text styles</a:t>
            </a:r>
          </a:p>
          <a:p>
            <a:pPr marL="198000" marR="0" lvl="1"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Second level</a:t>
            </a:r>
          </a:p>
          <a:p>
            <a:pPr marL="198000" marR="0" lvl="2"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Third level</a:t>
            </a:r>
          </a:p>
          <a:p>
            <a:pPr marL="198000" marR="0" lvl="3"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Fourth level</a:t>
            </a:r>
          </a:p>
          <a:p>
            <a:pPr marL="198000" marR="0" lvl="4"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Fifth level</a:t>
            </a:r>
            <a:endParaRPr kumimoji="0" lang="en-GB" sz="2400" b="0" i="0" u="none" strike="noStrike" kern="1200" cap="none" spc="0" normalizeH="0" baseline="0" noProof="0" dirty="0">
              <a:ln>
                <a:noFill/>
              </a:ln>
              <a:solidFill>
                <a:prstClr val="black"/>
              </a:solidFill>
              <a:effectLst/>
              <a:uLnTx/>
              <a:uFillTx/>
              <a:latin typeface="+mn-lt"/>
            </a:endParaRPr>
          </a:p>
        </p:txBody>
      </p:sp>
      <p:sp>
        <p:nvSpPr>
          <p:cNvPr id="5" name="Plassholder for dato 4"/>
          <p:cNvSpPr>
            <a:spLocks noGrp="1"/>
          </p:cNvSpPr>
          <p:nvPr>
            <p:ph type="dt" sz="half" idx="10"/>
          </p:nvPr>
        </p:nvSpPr>
        <p:spPr/>
        <p:txBody>
          <a:bodyPr/>
          <a:lstStyle/>
          <a:p>
            <a:r>
              <a:rPr lang="en-US" noProof="0" smtClean="0"/>
              <a:t>Norwegian University of Life Sciences</a:t>
            </a:r>
            <a:endParaRPr lang="en-GB" noProof="0" dirty="0"/>
          </a:p>
        </p:txBody>
      </p:sp>
      <p:sp>
        <p:nvSpPr>
          <p:cNvPr id="6" name="Plassholder for bunntekst 5"/>
          <p:cNvSpPr>
            <a:spLocks noGrp="1"/>
          </p:cNvSpPr>
          <p:nvPr>
            <p:ph type="ftr" sz="quarter" idx="11"/>
          </p:nvPr>
        </p:nvSpPr>
        <p:spPr/>
        <p:txBody>
          <a:bodyPr/>
          <a:lstStyle/>
          <a:p>
            <a:r>
              <a:rPr lang="en-GB" noProof="0" smtClean="0"/>
              <a:t>Repetition: Mixtures</a:t>
            </a:r>
            <a:endParaRPr lang="en-GB" noProof="0" dirty="0"/>
          </a:p>
        </p:txBody>
      </p:sp>
      <p:sp>
        <p:nvSpPr>
          <p:cNvPr id="7" name="Plassholder for lysbildenummer 6"/>
          <p:cNvSpPr>
            <a:spLocks noGrp="1"/>
          </p:cNvSpPr>
          <p:nvPr>
            <p:ph type="sldNum" sz="quarter" idx="12"/>
          </p:nvPr>
        </p:nvSpPr>
        <p:spPr/>
        <p:txBody>
          <a:bodyPr/>
          <a:lstStyle/>
          <a:p>
            <a:fld id="{76503D8D-F27D-49CA-A299-3589FD585F6D}" type="slidenum">
              <a:rPr lang="en-GB" noProof="0" smtClean="0"/>
              <a:pPr/>
              <a:t>‹#›</a:t>
            </a:fld>
            <a:endParaRPr lang="en-GB" noProof="0" dirty="0"/>
          </a:p>
        </p:txBody>
      </p:sp>
    </p:spTree>
    <p:extLst>
      <p:ext uri="{BB962C8B-B14F-4D97-AF65-F5344CB8AC3E}">
        <p14:creationId xmlns:p14="http://schemas.microsoft.com/office/powerpoint/2010/main" val="975512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lvl1pPr>
              <a:defRPr/>
            </a:lvl1pPr>
          </a:lstStyle>
          <a:p>
            <a:r>
              <a:rPr lang="en-US" noProof="0" smtClean="0"/>
              <a:t>Click to edit Master title style</a:t>
            </a:r>
            <a:endParaRPr lang="en-GB" noProof="0" dirty="0"/>
          </a:p>
        </p:txBody>
      </p:sp>
      <p:sp>
        <p:nvSpPr>
          <p:cNvPr id="3" name="Plassholder for tekst 2"/>
          <p:cNvSpPr>
            <a:spLocks noGrp="1"/>
          </p:cNvSpPr>
          <p:nvPr>
            <p:ph type="body" idx="1"/>
          </p:nvPr>
        </p:nvSpPr>
        <p:spPr>
          <a:xfrm>
            <a:off x="575862" y="1592719"/>
            <a:ext cx="3807674" cy="738664"/>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5" name="Plassholder for tekst 4"/>
          <p:cNvSpPr>
            <a:spLocks noGrp="1"/>
          </p:cNvSpPr>
          <p:nvPr>
            <p:ph type="body" sz="quarter" idx="3"/>
          </p:nvPr>
        </p:nvSpPr>
        <p:spPr>
          <a:xfrm>
            <a:off x="4763687" y="1592719"/>
            <a:ext cx="3807939" cy="738664"/>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7" name="Plassholder for dato 6"/>
          <p:cNvSpPr>
            <a:spLocks noGrp="1"/>
          </p:cNvSpPr>
          <p:nvPr>
            <p:ph type="dt" sz="half" idx="10"/>
          </p:nvPr>
        </p:nvSpPr>
        <p:spPr/>
        <p:txBody>
          <a:bodyPr/>
          <a:lstStyle/>
          <a:p>
            <a:r>
              <a:rPr lang="en-US" noProof="0" smtClean="0"/>
              <a:t>Norwegian University of Life Sciences</a:t>
            </a:r>
            <a:endParaRPr lang="en-GB" noProof="0" dirty="0"/>
          </a:p>
        </p:txBody>
      </p:sp>
      <p:sp>
        <p:nvSpPr>
          <p:cNvPr id="8" name="Plassholder for bunntekst 7"/>
          <p:cNvSpPr>
            <a:spLocks noGrp="1"/>
          </p:cNvSpPr>
          <p:nvPr>
            <p:ph type="ftr" sz="quarter" idx="11"/>
          </p:nvPr>
        </p:nvSpPr>
        <p:spPr/>
        <p:txBody>
          <a:bodyPr/>
          <a:lstStyle/>
          <a:p>
            <a:r>
              <a:rPr lang="en-GB" noProof="0" smtClean="0"/>
              <a:t>Repetition: Mixtures</a:t>
            </a:r>
            <a:endParaRPr lang="en-GB" noProof="0" dirty="0"/>
          </a:p>
        </p:txBody>
      </p:sp>
      <p:sp>
        <p:nvSpPr>
          <p:cNvPr id="9" name="Plassholder for lysbildenummer 8"/>
          <p:cNvSpPr>
            <a:spLocks noGrp="1"/>
          </p:cNvSpPr>
          <p:nvPr>
            <p:ph type="sldNum" sz="quarter" idx="12"/>
          </p:nvPr>
        </p:nvSpPr>
        <p:spPr/>
        <p:txBody>
          <a:bodyPr/>
          <a:lstStyle/>
          <a:p>
            <a:fld id="{76503D8D-F27D-49CA-A299-3589FD585F6D}" type="slidenum">
              <a:rPr lang="en-GB" noProof="0" smtClean="0"/>
              <a:pPr/>
              <a:t>‹#›</a:t>
            </a:fld>
            <a:endParaRPr lang="en-GB" noProof="0" dirty="0"/>
          </a:p>
        </p:txBody>
      </p:sp>
      <p:sp>
        <p:nvSpPr>
          <p:cNvPr id="12" name="Plassholder for innhold 2"/>
          <p:cNvSpPr>
            <a:spLocks noGrp="1"/>
          </p:cNvSpPr>
          <p:nvPr>
            <p:ph sz="half" idx="13"/>
          </p:nvPr>
        </p:nvSpPr>
        <p:spPr>
          <a:xfrm>
            <a:off x="579353" y="2348880"/>
            <a:ext cx="3794294" cy="3456384"/>
          </a:xfrm>
        </p:spPr>
        <p:txBody>
          <a:bodyPr/>
          <a:lstStyle>
            <a:lvl1pPr marL="198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800"/>
            </a:lvl1pPr>
            <a:lvl2pPr marL="666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400"/>
            </a:lvl2pPr>
            <a:lvl3pPr marL="1134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000"/>
            </a:lvl3pPr>
            <a:lvl4pPr marL="16002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800"/>
            </a:lvl4pPr>
            <a:lvl5pPr marL="2052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800"/>
            </a:lvl5pPr>
            <a:lvl6pPr>
              <a:defRPr sz="1800"/>
            </a:lvl6pPr>
            <a:lvl7pPr>
              <a:defRPr sz="1800"/>
            </a:lvl7pPr>
            <a:lvl8pPr>
              <a:defRPr sz="1800"/>
            </a:lvl8pPr>
            <a:lvl9pPr>
              <a:defRPr sz="1800"/>
            </a:lvl9pPr>
          </a:lstStyle>
          <a:p>
            <a:pPr marL="198000" marR="0" lvl="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Click to edit Master text styles</a:t>
            </a:r>
          </a:p>
          <a:p>
            <a:pPr marL="198000" marR="0" lvl="1"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Second level</a:t>
            </a:r>
          </a:p>
          <a:p>
            <a:pPr marL="198000" marR="0" lvl="2"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Third level</a:t>
            </a:r>
          </a:p>
          <a:p>
            <a:pPr marL="198000" marR="0" lvl="3"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Fourth level</a:t>
            </a:r>
          </a:p>
          <a:p>
            <a:pPr marL="198000" marR="0" lvl="4"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Fifth level</a:t>
            </a:r>
            <a:endParaRPr kumimoji="0" lang="en-GB" sz="2400" b="0" i="0" u="none" strike="noStrike" kern="1200" cap="none" spc="0" normalizeH="0" baseline="0" noProof="0" dirty="0">
              <a:ln>
                <a:noFill/>
              </a:ln>
              <a:solidFill>
                <a:prstClr val="black"/>
              </a:solidFill>
              <a:effectLst/>
              <a:uLnTx/>
              <a:uFillTx/>
              <a:latin typeface="+mn-lt"/>
            </a:endParaRPr>
          </a:p>
        </p:txBody>
      </p:sp>
      <p:sp>
        <p:nvSpPr>
          <p:cNvPr id="13" name="Plassholder for innhold 3"/>
          <p:cNvSpPr>
            <a:spLocks noGrp="1"/>
          </p:cNvSpPr>
          <p:nvPr>
            <p:ph sz="half" idx="2"/>
          </p:nvPr>
        </p:nvSpPr>
        <p:spPr>
          <a:xfrm>
            <a:off x="4770353" y="2348880"/>
            <a:ext cx="3794294" cy="3456384"/>
          </a:xfrm>
        </p:spPr>
        <p:txBody>
          <a:bodyPr/>
          <a:lstStyle>
            <a:lvl1pPr marL="198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800"/>
            </a:lvl1pPr>
            <a:lvl2pPr marL="666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400"/>
            </a:lvl2pPr>
            <a:lvl3pPr marL="1134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000"/>
            </a:lvl3pPr>
            <a:lvl4pPr marL="16002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800"/>
            </a:lvl4pPr>
            <a:lvl5pPr marL="2052000" marR="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800"/>
            </a:lvl5pPr>
            <a:lvl6pPr>
              <a:defRPr sz="1800"/>
            </a:lvl6pPr>
            <a:lvl7pPr>
              <a:defRPr sz="1800"/>
            </a:lvl7pPr>
            <a:lvl8pPr>
              <a:defRPr sz="1800"/>
            </a:lvl8pPr>
            <a:lvl9pPr>
              <a:defRPr sz="1800"/>
            </a:lvl9pPr>
          </a:lstStyle>
          <a:p>
            <a:pPr marL="198000" marR="0" lvl="0"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Click to edit Master text styles</a:t>
            </a:r>
          </a:p>
          <a:p>
            <a:pPr marL="198000" marR="0" lvl="1"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Second level</a:t>
            </a:r>
          </a:p>
          <a:p>
            <a:pPr marL="198000" marR="0" lvl="2"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Third level</a:t>
            </a:r>
          </a:p>
          <a:p>
            <a:pPr marL="198000" marR="0" lvl="3"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Fourth level</a:t>
            </a:r>
          </a:p>
          <a:p>
            <a:pPr marL="198000" marR="0" lvl="4" indent="-1980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prstClr val="black"/>
                </a:solidFill>
                <a:effectLst/>
                <a:uLnTx/>
                <a:uFillTx/>
                <a:latin typeface="+mn-lt"/>
              </a:rPr>
              <a:t>Fifth level</a:t>
            </a:r>
            <a:endParaRPr kumimoji="0" lang="en-GB" sz="2400" b="0" i="0" u="none"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3881828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noProof="0" smtClean="0"/>
              <a:t>Click to edit Master title style</a:t>
            </a:r>
            <a:endParaRPr lang="en-GB" noProof="0" dirty="0"/>
          </a:p>
        </p:txBody>
      </p:sp>
      <p:sp>
        <p:nvSpPr>
          <p:cNvPr id="3" name="Plassholder for dato 2"/>
          <p:cNvSpPr>
            <a:spLocks noGrp="1"/>
          </p:cNvSpPr>
          <p:nvPr>
            <p:ph type="dt" sz="half" idx="10"/>
          </p:nvPr>
        </p:nvSpPr>
        <p:spPr/>
        <p:txBody>
          <a:bodyPr/>
          <a:lstStyle/>
          <a:p>
            <a:r>
              <a:rPr lang="en-US" noProof="0" smtClean="0"/>
              <a:t>Norwegian University of Life Sciences</a:t>
            </a:r>
            <a:endParaRPr lang="en-GB" noProof="0" dirty="0"/>
          </a:p>
        </p:txBody>
      </p:sp>
      <p:sp>
        <p:nvSpPr>
          <p:cNvPr id="4" name="Plassholder for bunntekst 3"/>
          <p:cNvSpPr>
            <a:spLocks noGrp="1"/>
          </p:cNvSpPr>
          <p:nvPr>
            <p:ph type="ftr" sz="quarter" idx="11"/>
          </p:nvPr>
        </p:nvSpPr>
        <p:spPr/>
        <p:txBody>
          <a:bodyPr/>
          <a:lstStyle/>
          <a:p>
            <a:r>
              <a:rPr lang="en-GB" noProof="0" smtClean="0"/>
              <a:t>Repetition: Mixtures</a:t>
            </a:r>
            <a:endParaRPr lang="en-GB" noProof="0" dirty="0"/>
          </a:p>
        </p:txBody>
      </p:sp>
      <p:sp>
        <p:nvSpPr>
          <p:cNvPr id="5" name="Plassholder for lysbildenummer 4"/>
          <p:cNvSpPr>
            <a:spLocks noGrp="1"/>
          </p:cNvSpPr>
          <p:nvPr>
            <p:ph type="sldNum" sz="quarter" idx="12"/>
          </p:nvPr>
        </p:nvSpPr>
        <p:spPr/>
        <p:txBody>
          <a:bodyPr/>
          <a:lstStyle/>
          <a:p>
            <a:fld id="{76503D8D-F27D-49CA-A299-3589FD585F6D}" type="slidenum">
              <a:rPr lang="en-GB" noProof="0" smtClean="0"/>
              <a:pPr/>
              <a:t>‹#›</a:t>
            </a:fld>
            <a:endParaRPr lang="en-GB" noProof="0" dirty="0"/>
          </a:p>
        </p:txBody>
      </p:sp>
    </p:spTree>
    <p:extLst>
      <p:ext uri="{BB962C8B-B14F-4D97-AF65-F5344CB8AC3E}">
        <p14:creationId xmlns:p14="http://schemas.microsoft.com/office/powerpoint/2010/main" val="6322050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p>
            <a:r>
              <a:rPr lang="en-US" noProof="0" smtClean="0"/>
              <a:t>Norwegian University of Life Sciences</a:t>
            </a:r>
            <a:endParaRPr lang="en-GB" noProof="0" dirty="0"/>
          </a:p>
        </p:txBody>
      </p:sp>
      <p:sp>
        <p:nvSpPr>
          <p:cNvPr id="3" name="Plassholder for bunntekst 2"/>
          <p:cNvSpPr>
            <a:spLocks noGrp="1"/>
          </p:cNvSpPr>
          <p:nvPr>
            <p:ph type="ftr" sz="quarter" idx="11"/>
          </p:nvPr>
        </p:nvSpPr>
        <p:spPr/>
        <p:txBody>
          <a:bodyPr/>
          <a:lstStyle/>
          <a:p>
            <a:r>
              <a:rPr lang="en-GB" noProof="0" smtClean="0"/>
              <a:t>Repetition: Mixtures</a:t>
            </a:r>
            <a:endParaRPr lang="en-GB" noProof="0" dirty="0"/>
          </a:p>
        </p:txBody>
      </p:sp>
      <p:sp>
        <p:nvSpPr>
          <p:cNvPr id="4" name="Plassholder for lysbildenummer 3"/>
          <p:cNvSpPr>
            <a:spLocks noGrp="1"/>
          </p:cNvSpPr>
          <p:nvPr>
            <p:ph type="sldNum" sz="quarter" idx="12"/>
          </p:nvPr>
        </p:nvSpPr>
        <p:spPr/>
        <p:txBody>
          <a:bodyPr/>
          <a:lstStyle/>
          <a:p>
            <a:fld id="{76503D8D-F27D-49CA-A299-3589FD585F6D}" type="slidenum">
              <a:rPr lang="en-GB" noProof="0" smtClean="0"/>
              <a:pPr/>
              <a:t>‹#›</a:t>
            </a:fld>
            <a:endParaRPr lang="en-GB" noProof="0" dirty="0"/>
          </a:p>
        </p:txBody>
      </p:sp>
    </p:spTree>
    <p:extLst>
      <p:ext uri="{BB962C8B-B14F-4D97-AF65-F5344CB8AC3E}">
        <p14:creationId xmlns:p14="http://schemas.microsoft.com/office/powerpoint/2010/main" val="707763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Logo animasjon">
    <p:bg>
      <p:bgPr>
        <a:solidFill>
          <a:srgbClr val="009D7F"/>
        </a:solidFill>
        <a:effectLst/>
      </p:bgPr>
    </p:bg>
    <p:spTree>
      <p:nvGrpSpPr>
        <p:cNvPr id="1" name=""/>
        <p:cNvGrpSpPr/>
        <p:nvPr/>
      </p:nvGrpSpPr>
      <p:grpSpPr>
        <a:xfrm>
          <a:off x="0" y="0"/>
          <a:ext cx="0" cy="0"/>
          <a:chOff x="0" y="0"/>
          <a:chExt cx="0" cy="0"/>
        </a:xfrm>
      </p:grpSpPr>
      <p:pic>
        <p:nvPicPr>
          <p:cNvPr id="2" name="Bild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38598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tellysbilde #1">
    <p:bg>
      <p:bgPr>
        <a:solidFill>
          <a:schemeClr val="accent1"/>
        </a:solidFill>
        <a:effectLst/>
      </p:bgPr>
    </p:bg>
    <p:spTree>
      <p:nvGrpSpPr>
        <p:cNvPr id="1" name=""/>
        <p:cNvGrpSpPr/>
        <p:nvPr/>
      </p:nvGrpSpPr>
      <p:grpSpPr>
        <a:xfrm>
          <a:off x="0" y="0"/>
          <a:ext cx="0" cy="0"/>
          <a:chOff x="0" y="0"/>
          <a:chExt cx="0" cy="0"/>
        </a:xfrm>
      </p:grpSpPr>
      <p:sp>
        <p:nvSpPr>
          <p:cNvPr id="4" name="Plassholder for dato 3"/>
          <p:cNvSpPr>
            <a:spLocks noGrp="1"/>
          </p:cNvSpPr>
          <p:nvPr>
            <p:ph type="dt" sz="half" idx="10"/>
          </p:nvPr>
        </p:nvSpPr>
        <p:spPr/>
        <p:txBody>
          <a:bodyPr/>
          <a:lstStyle>
            <a:lvl1pPr>
              <a:defRPr>
                <a:solidFill>
                  <a:schemeClr val="bg1"/>
                </a:solidFill>
              </a:defRPr>
            </a:lvl1pPr>
          </a:lstStyle>
          <a:p>
            <a:r>
              <a:rPr lang="en-US" noProof="0" smtClean="0"/>
              <a:t>Norwegian University of Life Sciences</a:t>
            </a:r>
            <a:endParaRPr lang="en-GB" noProof="0" dirty="0"/>
          </a:p>
        </p:txBody>
      </p:sp>
      <p:sp>
        <p:nvSpPr>
          <p:cNvPr id="5" name="Plassholder for bunntekst 4"/>
          <p:cNvSpPr>
            <a:spLocks noGrp="1"/>
          </p:cNvSpPr>
          <p:nvPr>
            <p:ph type="ftr" sz="quarter" idx="11"/>
          </p:nvPr>
        </p:nvSpPr>
        <p:spPr/>
        <p:txBody>
          <a:bodyPr/>
          <a:lstStyle>
            <a:lvl1pPr>
              <a:defRPr>
                <a:solidFill>
                  <a:schemeClr val="bg1"/>
                </a:solidFill>
              </a:defRPr>
            </a:lvl1pPr>
          </a:lstStyle>
          <a:p>
            <a:r>
              <a:rPr lang="en-GB" noProof="0" smtClean="0"/>
              <a:t>Repetition: Mixtures</a:t>
            </a:r>
            <a:endParaRPr lang="en-GB" noProof="0" dirty="0"/>
          </a:p>
        </p:txBody>
      </p:sp>
      <p:sp>
        <p:nvSpPr>
          <p:cNvPr id="6" name="Plassholder for lysbildenummer 5"/>
          <p:cNvSpPr>
            <a:spLocks noGrp="1"/>
          </p:cNvSpPr>
          <p:nvPr>
            <p:ph type="sldNum" sz="quarter" idx="12"/>
          </p:nvPr>
        </p:nvSpPr>
        <p:spPr/>
        <p:txBody>
          <a:bodyPr/>
          <a:lstStyle>
            <a:lvl1pPr>
              <a:defRPr>
                <a:solidFill>
                  <a:schemeClr val="bg1"/>
                </a:solidFill>
              </a:defRPr>
            </a:lvl1pPr>
          </a:lstStyle>
          <a:p>
            <a:fld id="{76503D8D-F27D-49CA-A299-3589FD585F6D}" type="slidenum">
              <a:rPr lang="en-GB" noProof="0" smtClean="0"/>
              <a:pPr/>
              <a:t>‹#›</a:t>
            </a:fld>
            <a:endParaRPr lang="en-GB" noProof="0" dirty="0"/>
          </a:p>
        </p:txBody>
      </p:sp>
      <p:cxnSp>
        <p:nvCxnSpPr>
          <p:cNvPr id="7" name="Rett linje 6"/>
          <p:cNvCxnSpPr/>
          <p:nvPr userDrawn="1"/>
        </p:nvCxnSpPr>
        <p:spPr>
          <a:xfrm>
            <a:off x="576000" y="6282000"/>
            <a:ext cx="80028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ttel 1"/>
          <p:cNvSpPr>
            <a:spLocks noGrp="1"/>
          </p:cNvSpPr>
          <p:nvPr>
            <p:ph type="ctrTitle"/>
          </p:nvPr>
        </p:nvSpPr>
        <p:spPr>
          <a:xfrm>
            <a:off x="576000" y="2617200"/>
            <a:ext cx="7992000" cy="738664"/>
          </a:xfrm>
        </p:spPr>
        <p:txBody>
          <a:bodyPr anchor="b"/>
          <a:lstStyle>
            <a:lvl1pPr>
              <a:defRPr sz="4800">
                <a:solidFill>
                  <a:schemeClr val="bg1"/>
                </a:solidFill>
              </a:defRPr>
            </a:lvl1pPr>
          </a:lstStyle>
          <a:p>
            <a:r>
              <a:rPr lang="en-US" noProof="0" smtClean="0"/>
              <a:t>Click to edit Master title style</a:t>
            </a:r>
            <a:endParaRPr lang="en-GB" noProof="0" dirty="0"/>
          </a:p>
        </p:txBody>
      </p:sp>
      <p:sp>
        <p:nvSpPr>
          <p:cNvPr id="12" name="Undertittel 2"/>
          <p:cNvSpPr>
            <a:spLocks noGrp="1"/>
          </p:cNvSpPr>
          <p:nvPr>
            <p:ph type="subTitle" idx="1"/>
          </p:nvPr>
        </p:nvSpPr>
        <p:spPr>
          <a:xfrm>
            <a:off x="576000" y="3502800"/>
            <a:ext cx="7992000" cy="369332"/>
          </a:xfrm>
        </p:spPr>
        <p:txBody>
          <a:bodyPr>
            <a:noAutofit/>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GB" noProof="0" dirty="0"/>
          </a:p>
        </p:txBody>
      </p:sp>
      <p:sp>
        <p:nvSpPr>
          <p:cNvPr id="14" name="Plassholder for tekst 12"/>
          <p:cNvSpPr>
            <a:spLocks noGrp="1"/>
          </p:cNvSpPr>
          <p:nvPr>
            <p:ph type="body" sz="quarter" idx="13" hasCustomPrompt="1"/>
          </p:nvPr>
        </p:nvSpPr>
        <p:spPr>
          <a:xfrm>
            <a:off x="576000" y="3956400"/>
            <a:ext cx="7992000" cy="336550"/>
          </a:xfrm>
        </p:spPr>
        <p:txBody>
          <a:bodyPr>
            <a:noAutofit/>
          </a:bodyPr>
          <a:lstStyle>
            <a:lvl1pPr marL="0" indent="0">
              <a:buNone/>
              <a:defRPr>
                <a:solidFill>
                  <a:schemeClr val="bg1"/>
                </a:solidFill>
              </a:defRPr>
            </a:lvl1pPr>
          </a:lstStyle>
          <a:p>
            <a:pPr lvl="0"/>
            <a:r>
              <a:rPr lang="en-GB" noProof="0" dirty="0" err="1" smtClean="0"/>
              <a:t>Dato</a:t>
            </a:r>
            <a:endParaRPr lang="en-GB" noProof="0" dirty="0"/>
          </a:p>
        </p:txBody>
      </p:sp>
      <p:pic>
        <p:nvPicPr>
          <p:cNvPr id="10" name="Picture 2" descr="Z:\NMBU\NMBU_symbol_1000prosent_av_18mm_RGB_hvit.wm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70518" y="390436"/>
            <a:ext cx="676588"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8646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tellysbilde #2">
    <p:bg>
      <p:bgPr>
        <a:solidFill>
          <a:schemeClr val="accent3"/>
        </a:solidFill>
        <a:effectLst/>
      </p:bgPr>
    </p:bg>
    <p:spTree>
      <p:nvGrpSpPr>
        <p:cNvPr id="1" name=""/>
        <p:cNvGrpSpPr/>
        <p:nvPr/>
      </p:nvGrpSpPr>
      <p:grpSpPr>
        <a:xfrm>
          <a:off x="0" y="0"/>
          <a:ext cx="0" cy="0"/>
          <a:chOff x="0" y="0"/>
          <a:chExt cx="0" cy="0"/>
        </a:xfrm>
      </p:grpSpPr>
      <p:sp>
        <p:nvSpPr>
          <p:cNvPr id="2" name="Tittel 1"/>
          <p:cNvSpPr>
            <a:spLocks noGrp="1"/>
          </p:cNvSpPr>
          <p:nvPr>
            <p:ph type="ctrTitle"/>
          </p:nvPr>
        </p:nvSpPr>
        <p:spPr>
          <a:xfrm>
            <a:off x="576000" y="2617200"/>
            <a:ext cx="7992000" cy="738664"/>
          </a:xfrm>
        </p:spPr>
        <p:txBody>
          <a:bodyPr anchor="b"/>
          <a:lstStyle>
            <a:lvl1pPr>
              <a:defRPr sz="4800">
                <a:solidFill>
                  <a:schemeClr val="bg1"/>
                </a:solidFill>
              </a:defRPr>
            </a:lvl1pPr>
          </a:lstStyle>
          <a:p>
            <a:r>
              <a:rPr lang="en-US" noProof="0" smtClean="0"/>
              <a:t>Click to edit Master title style</a:t>
            </a:r>
            <a:endParaRPr lang="en-GB" noProof="0" dirty="0"/>
          </a:p>
        </p:txBody>
      </p:sp>
      <p:sp>
        <p:nvSpPr>
          <p:cNvPr id="3" name="Undertittel 2"/>
          <p:cNvSpPr>
            <a:spLocks noGrp="1"/>
          </p:cNvSpPr>
          <p:nvPr>
            <p:ph type="subTitle" idx="1"/>
          </p:nvPr>
        </p:nvSpPr>
        <p:spPr>
          <a:xfrm>
            <a:off x="576000" y="3502800"/>
            <a:ext cx="7992000" cy="369332"/>
          </a:xfrm>
        </p:spPr>
        <p:txBody>
          <a:bodyPr>
            <a:noAutofit/>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GB" noProof="0" dirty="0"/>
          </a:p>
        </p:txBody>
      </p:sp>
      <p:sp>
        <p:nvSpPr>
          <p:cNvPr id="4" name="Plassholder for dato 3"/>
          <p:cNvSpPr>
            <a:spLocks noGrp="1"/>
          </p:cNvSpPr>
          <p:nvPr>
            <p:ph type="dt" sz="half" idx="10"/>
          </p:nvPr>
        </p:nvSpPr>
        <p:spPr/>
        <p:txBody>
          <a:bodyPr/>
          <a:lstStyle>
            <a:lvl1pPr>
              <a:defRPr>
                <a:solidFill>
                  <a:schemeClr val="bg1"/>
                </a:solidFill>
              </a:defRPr>
            </a:lvl1pPr>
          </a:lstStyle>
          <a:p>
            <a:r>
              <a:rPr lang="en-US" noProof="0" smtClean="0"/>
              <a:t>Norwegian University of Life Sciences</a:t>
            </a:r>
            <a:endParaRPr lang="en-GB" noProof="0" dirty="0"/>
          </a:p>
        </p:txBody>
      </p:sp>
      <p:sp>
        <p:nvSpPr>
          <p:cNvPr id="5" name="Plassholder for bunntekst 4"/>
          <p:cNvSpPr>
            <a:spLocks noGrp="1"/>
          </p:cNvSpPr>
          <p:nvPr>
            <p:ph type="ftr" sz="quarter" idx="11"/>
          </p:nvPr>
        </p:nvSpPr>
        <p:spPr/>
        <p:txBody>
          <a:bodyPr/>
          <a:lstStyle>
            <a:lvl1pPr>
              <a:defRPr>
                <a:solidFill>
                  <a:schemeClr val="bg1"/>
                </a:solidFill>
              </a:defRPr>
            </a:lvl1pPr>
          </a:lstStyle>
          <a:p>
            <a:r>
              <a:rPr lang="en-GB" noProof="0" smtClean="0"/>
              <a:t>Repetition: Mixtures</a:t>
            </a:r>
            <a:endParaRPr lang="en-GB" noProof="0" dirty="0"/>
          </a:p>
        </p:txBody>
      </p:sp>
      <p:sp>
        <p:nvSpPr>
          <p:cNvPr id="6" name="Plassholder for lysbildenummer 5"/>
          <p:cNvSpPr>
            <a:spLocks noGrp="1"/>
          </p:cNvSpPr>
          <p:nvPr>
            <p:ph type="sldNum" sz="quarter" idx="12"/>
          </p:nvPr>
        </p:nvSpPr>
        <p:spPr/>
        <p:txBody>
          <a:bodyPr/>
          <a:lstStyle>
            <a:lvl1pPr>
              <a:defRPr>
                <a:solidFill>
                  <a:schemeClr val="bg1"/>
                </a:solidFill>
              </a:defRPr>
            </a:lvl1pPr>
          </a:lstStyle>
          <a:p>
            <a:fld id="{76503D8D-F27D-49CA-A299-3589FD585F6D}" type="slidenum">
              <a:rPr lang="en-GB" noProof="0" smtClean="0"/>
              <a:pPr/>
              <a:t>‹#›</a:t>
            </a:fld>
            <a:endParaRPr lang="en-GB" noProof="0" dirty="0"/>
          </a:p>
        </p:txBody>
      </p:sp>
      <p:cxnSp>
        <p:nvCxnSpPr>
          <p:cNvPr id="7" name="Rett linje 6"/>
          <p:cNvCxnSpPr/>
          <p:nvPr userDrawn="1"/>
        </p:nvCxnSpPr>
        <p:spPr>
          <a:xfrm>
            <a:off x="576000" y="6282000"/>
            <a:ext cx="80028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Plassholder for tekst 12"/>
          <p:cNvSpPr>
            <a:spLocks noGrp="1"/>
          </p:cNvSpPr>
          <p:nvPr>
            <p:ph type="body" sz="quarter" idx="13" hasCustomPrompt="1"/>
          </p:nvPr>
        </p:nvSpPr>
        <p:spPr>
          <a:xfrm>
            <a:off x="576000" y="3956400"/>
            <a:ext cx="7992000" cy="336550"/>
          </a:xfrm>
        </p:spPr>
        <p:txBody>
          <a:bodyPr>
            <a:noAutofit/>
          </a:bodyPr>
          <a:lstStyle>
            <a:lvl1pPr marL="0" indent="0">
              <a:buNone/>
              <a:defRPr>
                <a:solidFill>
                  <a:schemeClr val="bg1"/>
                </a:solidFill>
              </a:defRPr>
            </a:lvl1pPr>
          </a:lstStyle>
          <a:p>
            <a:pPr lvl="0"/>
            <a:r>
              <a:rPr lang="en-GB" noProof="0" dirty="0" err="1" smtClean="0"/>
              <a:t>Dato</a:t>
            </a:r>
            <a:endParaRPr lang="en-GB" noProof="0" dirty="0"/>
          </a:p>
        </p:txBody>
      </p:sp>
      <p:pic>
        <p:nvPicPr>
          <p:cNvPr id="10" name="Picture 2" descr="Z:\NMBU\NMBU_symbol_1000prosent_av_18mm_RGB_hvit.wm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970518" y="390436"/>
            <a:ext cx="676588"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943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noProof="0" smtClean="0"/>
              <a:t>Click to edit Master title style</a:t>
            </a:r>
            <a:endParaRPr lang="en-GB" noProof="0" dirty="0"/>
          </a:p>
        </p:txBody>
      </p:sp>
      <p:sp>
        <p:nvSpPr>
          <p:cNvPr id="3" name="Plassholder for innhold 2"/>
          <p:cNvSpPr>
            <a:spLocks noGrp="1"/>
          </p:cNvSpPr>
          <p:nvPr>
            <p:ph idx="1"/>
          </p:nvPr>
        </p:nvSpPr>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4" name="Plassholder for dato 3"/>
          <p:cNvSpPr>
            <a:spLocks noGrp="1"/>
          </p:cNvSpPr>
          <p:nvPr>
            <p:ph type="dt" sz="half" idx="10"/>
          </p:nvPr>
        </p:nvSpPr>
        <p:spPr/>
        <p:txBody>
          <a:bodyPr/>
          <a:lstStyle/>
          <a:p>
            <a:r>
              <a:rPr lang="en-US" noProof="0" smtClean="0"/>
              <a:t>Norwegian University of Life Sciences</a:t>
            </a:r>
            <a:endParaRPr lang="en-GB" noProof="0" dirty="0"/>
          </a:p>
        </p:txBody>
      </p:sp>
      <p:sp>
        <p:nvSpPr>
          <p:cNvPr id="5" name="Plassholder for bunntekst 4"/>
          <p:cNvSpPr>
            <a:spLocks noGrp="1"/>
          </p:cNvSpPr>
          <p:nvPr>
            <p:ph type="ftr" sz="quarter" idx="11"/>
          </p:nvPr>
        </p:nvSpPr>
        <p:spPr/>
        <p:txBody>
          <a:bodyPr/>
          <a:lstStyle/>
          <a:p>
            <a:r>
              <a:rPr lang="en-GB" noProof="0" smtClean="0"/>
              <a:t>Repetition: Mixtures</a:t>
            </a:r>
            <a:endParaRPr lang="en-GB" noProof="0" dirty="0"/>
          </a:p>
        </p:txBody>
      </p:sp>
      <p:sp>
        <p:nvSpPr>
          <p:cNvPr id="6" name="Plassholder for lysbildenummer 5"/>
          <p:cNvSpPr>
            <a:spLocks noGrp="1"/>
          </p:cNvSpPr>
          <p:nvPr>
            <p:ph type="sldNum" sz="quarter" idx="12"/>
          </p:nvPr>
        </p:nvSpPr>
        <p:spPr/>
        <p:txBody>
          <a:bodyPr/>
          <a:lstStyle/>
          <a:p>
            <a:fld id="{76503D8D-F27D-49CA-A299-3589FD585F6D}" type="slidenum">
              <a:rPr lang="en-GB" noProof="0" smtClean="0"/>
              <a:pPr/>
              <a:t>‹#›</a:t>
            </a:fld>
            <a:endParaRPr lang="en-GB" noProof="0" dirty="0"/>
          </a:p>
        </p:txBody>
      </p:sp>
    </p:spTree>
    <p:extLst>
      <p:ext uri="{BB962C8B-B14F-4D97-AF65-F5344CB8AC3E}">
        <p14:creationId xmlns:p14="http://schemas.microsoft.com/office/powerpoint/2010/main" val="3986075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tel, innhold og bilde til venstre">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noProof="0" smtClean="0"/>
              <a:t>Click to edit Master title style</a:t>
            </a:r>
            <a:endParaRPr lang="en-GB" noProof="0" dirty="0"/>
          </a:p>
        </p:txBody>
      </p:sp>
      <p:sp>
        <p:nvSpPr>
          <p:cNvPr id="3" name="Plassholder for innhold 2"/>
          <p:cNvSpPr>
            <a:spLocks noGrp="1"/>
          </p:cNvSpPr>
          <p:nvPr>
            <p:ph idx="1"/>
          </p:nvPr>
        </p:nvSpPr>
        <p:spPr>
          <a:xfrm>
            <a:off x="4716000" y="1825831"/>
            <a:ext cx="3852000" cy="3979433"/>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4" name="Plassholder for dato 3"/>
          <p:cNvSpPr>
            <a:spLocks noGrp="1"/>
          </p:cNvSpPr>
          <p:nvPr>
            <p:ph type="dt" sz="half" idx="10"/>
          </p:nvPr>
        </p:nvSpPr>
        <p:spPr/>
        <p:txBody>
          <a:bodyPr/>
          <a:lstStyle/>
          <a:p>
            <a:r>
              <a:rPr lang="en-US" noProof="0" smtClean="0"/>
              <a:t>Norwegian University of Life Sciences</a:t>
            </a:r>
            <a:endParaRPr lang="en-GB" noProof="0" dirty="0"/>
          </a:p>
        </p:txBody>
      </p:sp>
      <p:sp>
        <p:nvSpPr>
          <p:cNvPr id="5" name="Plassholder for bunntekst 4"/>
          <p:cNvSpPr>
            <a:spLocks noGrp="1"/>
          </p:cNvSpPr>
          <p:nvPr>
            <p:ph type="ftr" sz="quarter" idx="11"/>
          </p:nvPr>
        </p:nvSpPr>
        <p:spPr/>
        <p:txBody>
          <a:bodyPr/>
          <a:lstStyle/>
          <a:p>
            <a:r>
              <a:rPr lang="en-GB" noProof="0" smtClean="0"/>
              <a:t>Repetition: Mixtures</a:t>
            </a:r>
            <a:endParaRPr lang="en-GB" noProof="0" dirty="0"/>
          </a:p>
        </p:txBody>
      </p:sp>
      <p:sp>
        <p:nvSpPr>
          <p:cNvPr id="6" name="Plassholder for lysbildenummer 5"/>
          <p:cNvSpPr>
            <a:spLocks noGrp="1"/>
          </p:cNvSpPr>
          <p:nvPr>
            <p:ph type="sldNum" sz="quarter" idx="12"/>
          </p:nvPr>
        </p:nvSpPr>
        <p:spPr/>
        <p:txBody>
          <a:bodyPr/>
          <a:lstStyle/>
          <a:p>
            <a:fld id="{76503D8D-F27D-49CA-A299-3589FD585F6D}" type="slidenum">
              <a:rPr lang="en-GB" noProof="0" smtClean="0"/>
              <a:pPr/>
              <a:t>‹#›</a:t>
            </a:fld>
            <a:endParaRPr lang="en-GB" noProof="0" dirty="0"/>
          </a:p>
        </p:txBody>
      </p:sp>
      <p:sp>
        <p:nvSpPr>
          <p:cNvPr id="10" name="Plassholder for bilde 9"/>
          <p:cNvSpPr>
            <a:spLocks noGrp="1"/>
          </p:cNvSpPr>
          <p:nvPr>
            <p:ph type="pic" sz="quarter" idx="13"/>
          </p:nvPr>
        </p:nvSpPr>
        <p:spPr>
          <a:xfrm>
            <a:off x="575999" y="1922400"/>
            <a:ext cx="3870000" cy="4129200"/>
          </a:xfrm>
          <a:noFill/>
        </p:spPr>
        <p:txBody>
          <a:bodyPr tIns="2160000"/>
          <a:lstStyle>
            <a:lvl1pPr marL="0" indent="0" algn="ctr">
              <a:buNone/>
              <a:defRPr sz="1400">
                <a:solidFill>
                  <a:schemeClr val="tx1"/>
                </a:solidFill>
              </a:defRPr>
            </a:lvl1pPr>
          </a:lstStyle>
          <a:p>
            <a:r>
              <a:rPr lang="en-US" noProof="0" smtClean="0"/>
              <a:t>Click icon to add picture</a:t>
            </a:r>
            <a:endParaRPr lang="en-GB" noProof="0" dirty="0"/>
          </a:p>
        </p:txBody>
      </p:sp>
    </p:spTree>
    <p:extLst>
      <p:ext uri="{BB962C8B-B14F-4D97-AF65-F5344CB8AC3E}">
        <p14:creationId xmlns:p14="http://schemas.microsoft.com/office/powerpoint/2010/main" val="72565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tel, innhold og bilde til høyre">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noProof="0" smtClean="0"/>
              <a:t>Click to edit Master title style</a:t>
            </a:r>
            <a:endParaRPr lang="en-GB" noProof="0" dirty="0"/>
          </a:p>
        </p:txBody>
      </p:sp>
      <p:sp>
        <p:nvSpPr>
          <p:cNvPr id="3" name="Plassholder for innhold 2"/>
          <p:cNvSpPr>
            <a:spLocks noGrp="1"/>
          </p:cNvSpPr>
          <p:nvPr>
            <p:ph idx="1"/>
          </p:nvPr>
        </p:nvSpPr>
        <p:spPr>
          <a:xfrm>
            <a:off x="576000" y="1825831"/>
            <a:ext cx="3852000" cy="3979433"/>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4" name="Plassholder for dato 3"/>
          <p:cNvSpPr>
            <a:spLocks noGrp="1"/>
          </p:cNvSpPr>
          <p:nvPr>
            <p:ph type="dt" sz="half" idx="10"/>
          </p:nvPr>
        </p:nvSpPr>
        <p:spPr/>
        <p:txBody>
          <a:bodyPr/>
          <a:lstStyle/>
          <a:p>
            <a:r>
              <a:rPr lang="en-US" noProof="0" smtClean="0"/>
              <a:t>Norwegian University of Life Sciences</a:t>
            </a:r>
            <a:endParaRPr lang="en-GB" noProof="0" dirty="0"/>
          </a:p>
        </p:txBody>
      </p:sp>
      <p:sp>
        <p:nvSpPr>
          <p:cNvPr id="5" name="Plassholder for bunntekst 4"/>
          <p:cNvSpPr>
            <a:spLocks noGrp="1"/>
          </p:cNvSpPr>
          <p:nvPr>
            <p:ph type="ftr" sz="quarter" idx="11"/>
          </p:nvPr>
        </p:nvSpPr>
        <p:spPr/>
        <p:txBody>
          <a:bodyPr/>
          <a:lstStyle/>
          <a:p>
            <a:r>
              <a:rPr lang="en-GB" noProof="0" smtClean="0"/>
              <a:t>Repetition: Mixtures</a:t>
            </a:r>
            <a:endParaRPr lang="en-GB" noProof="0" dirty="0"/>
          </a:p>
        </p:txBody>
      </p:sp>
      <p:sp>
        <p:nvSpPr>
          <p:cNvPr id="6" name="Plassholder for lysbildenummer 5"/>
          <p:cNvSpPr>
            <a:spLocks noGrp="1"/>
          </p:cNvSpPr>
          <p:nvPr>
            <p:ph type="sldNum" sz="quarter" idx="12"/>
          </p:nvPr>
        </p:nvSpPr>
        <p:spPr/>
        <p:txBody>
          <a:bodyPr/>
          <a:lstStyle/>
          <a:p>
            <a:fld id="{76503D8D-F27D-49CA-A299-3589FD585F6D}" type="slidenum">
              <a:rPr lang="en-GB" noProof="0" smtClean="0"/>
              <a:pPr/>
              <a:t>‹#›</a:t>
            </a:fld>
            <a:endParaRPr lang="en-GB" noProof="0" dirty="0"/>
          </a:p>
        </p:txBody>
      </p:sp>
      <p:sp>
        <p:nvSpPr>
          <p:cNvPr id="10" name="Plassholder for bilde 9"/>
          <p:cNvSpPr>
            <a:spLocks noGrp="1"/>
          </p:cNvSpPr>
          <p:nvPr>
            <p:ph type="pic" sz="quarter" idx="13"/>
          </p:nvPr>
        </p:nvSpPr>
        <p:spPr>
          <a:xfrm>
            <a:off x="4716016" y="1922400"/>
            <a:ext cx="3870000" cy="4129200"/>
          </a:xfrm>
          <a:noFill/>
        </p:spPr>
        <p:txBody>
          <a:bodyPr tIns="2160000" bIns="0"/>
          <a:lstStyle>
            <a:lvl1pPr marL="0" indent="0" algn="ctr">
              <a:buNone/>
              <a:defRPr sz="1400">
                <a:solidFill>
                  <a:schemeClr val="tx1"/>
                </a:solidFill>
              </a:defRPr>
            </a:lvl1pPr>
          </a:lstStyle>
          <a:p>
            <a:r>
              <a:rPr lang="en-US" noProof="0" smtClean="0"/>
              <a:t>Click icon to add picture</a:t>
            </a:r>
            <a:endParaRPr lang="en-GB" noProof="0" dirty="0"/>
          </a:p>
        </p:txBody>
      </p:sp>
    </p:spTree>
    <p:extLst>
      <p:ext uri="{BB962C8B-B14F-4D97-AF65-F5344CB8AC3E}">
        <p14:creationId xmlns:p14="http://schemas.microsoft.com/office/powerpoint/2010/main" val="1861358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vileslide med farge og bilde">
    <p:bg>
      <p:bgPr>
        <a:solidFill>
          <a:srgbClr val="009D7F"/>
        </a:solidFill>
        <a:effectLst/>
      </p:bgPr>
    </p:bg>
    <p:spTree>
      <p:nvGrpSpPr>
        <p:cNvPr id="1" name=""/>
        <p:cNvGrpSpPr/>
        <p:nvPr/>
      </p:nvGrpSpPr>
      <p:grpSpPr>
        <a:xfrm>
          <a:off x="0" y="0"/>
          <a:ext cx="0" cy="0"/>
          <a:chOff x="0" y="0"/>
          <a:chExt cx="0" cy="0"/>
        </a:xfrm>
      </p:grpSpPr>
      <p:pic>
        <p:nvPicPr>
          <p:cNvPr id="8" name="Bild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096512"/>
            <a:ext cx="9144000" cy="2761488"/>
          </a:xfrm>
          <a:prstGeom prst="rect">
            <a:avLst/>
          </a:prstGeom>
        </p:spPr>
      </p:pic>
      <p:sp>
        <p:nvSpPr>
          <p:cNvPr id="6" name="Tittel 1"/>
          <p:cNvSpPr>
            <a:spLocks noGrp="1"/>
          </p:cNvSpPr>
          <p:nvPr>
            <p:ph type="ctrTitle"/>
          </p:nvPr>
        </p:nvSpPr>
        <p:spPr>
          <a:xfrm>
            <a:off x="576000" y="2617200"/>
            <a:ext cx="7992000" cy="738664"/>
          </a:xfrm>
        </p:spPr>
        <p:txBody>
          <a:bodyPr anchor="b"/>
          <a:lstStyle>
            <a:lvl1pPr>
              <a:defRPr sz="4800">
                <a:solidFill>
                  <a:schemeClr val="bg1"/>
                </a:solidFill>
              </a:defRPr>
            </a:lvl1pPr>
          </a:lstStyle>
          <a:p>
            <a:r>
              <a:rPr lang="en-US" noProof="0" smtClean="0"/>
              <a:t>Click to edit Master title style</a:t>
            </a:r>
            <a:endParaRPr lang="en-GB" noProof="0" dirty="0"/>
          </a:p>
        </p:txBody>
      </p:sp>
      <p:sp>
        <p:nvSpPr>
          <p:cNvPr id="7" name="Undertittel 2"/>
          <p:cNvSpPr>
            <a:spLocks noGrp="1"/>
          </p:cNvSpPr>
          <p:nvPr>
            <p:ph type="subTitle" idx="1"/>
          </p:nvPr>
        </p:nvSpPr>
        <p:spPr>
          <a:xfrm>
            <a:off x="576000" y="3502800"/>
            <a:ext cx="7992000" cy="246221"/>
          </a:xfrm>
        </p:spPr>
        <p:txBody>
          <a:bodyPr>
            <a:noAutofit/>
          </a:bodyPr>
          <a:lstStyle>
            <a:lvl1pPr marL="0" indent="0" algn="l">
              <a:buNone/>
              <a:defRPr sz="1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GB" noProof="0" dirty="0"/>
          </a:p>
        </p:txBody>
      </p:sp>
      <p:pic>
        <p:nvPicPr>
          <p:cNvPr id="10" name="Picture 2" descr="Z:\NMBU\NMBU_symbol_1000prosent_av_18mm_RGB_hvit.wmf"/>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70518" y="390436"/>
            <a:ext cx="676588"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4682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Hvileslide med tekst og bilde">
    <p:bg>
      <p:bgPr>
        <a:solidFill>
          <a:schemeClr val="accent1"/>
        </a:solidFill>
        <a:effectLst/>
      </p:bgPr>
    </p:bg>
    <p:spTree>
      <p:nvGrpSpPr>
        <p:cNvPr id="1" name=""/>
        <p:cNvGrpSpPr/>
        <p:nvPr/>
      </p:nvGrpSpPr>
      <p:grpSpPr>
        <a:xfrm>
          <a:off x="0" y="0"/>
          <a:ext cx="0" cy="0"/>
          <a:chOff x="0" y="0"/>
          <a:chExt cx="0" cy="0"/>
        </a:xfrm>
      </p:grpSpPr>
      <p:sp>
        <p:nvSpPr>
          <p:cNvPr id="12" name="Plassholder for bilde 11"/>
          <p:cNvSpPr>
            <a:spLocks noGrp="1"/>
          </p:cNvSpPr>
          <p:nvPr>
            <p:ph type="pic" sz="quarter" idx="12"/>
          </p:nvPr>
        </p:nvSpPr>
        <p:spPr>
          <a:xfrm>
            <a:off x="0" y="0"/>
            <a:ext cx="9144000" cy="6858000"/>
          </a:xfrm>
          <a:solidFill>
            <a:schemeClr val="bg1">
              <a:lumMod val="75000"/>
            </a:schemeClr>
          </a:solidFill>
        </p:spPr>
        <p:txBody>
          <a:bodyPr tIns="3600000"/>
          <a:lstStyle>
            <a:lvl1pPr marL="0" indent="0" algn="ctr">
              <a:buNone/>
              <a:defRPr sz="1400">
                <a:solidFill>
                  <a:schemeClr val="bg1"/>
                </a:solidFill>
              </a:defRPr>
            </a:lvl1pPr>
          </a:lstStyle>
          <a:p>
            <a:r>
              <a:rPr lang="en-US" noProof="0" smtClean="0"/>
              <a:t>Click icon to add picture</a:t>
            </a:r>
            <a:endParaRPr lang="en-GB" noProof="0" dirty="0"/>
          </a:p>
        </p:txBody>
      </p:sp>
      <p:sp>
        <p:nvSpPr>
          <p:cNvPr id="7" name="Plassholder for tekst 6"/>
          <p:cNvSpPr>
            <a:spLocks noGrp="1"/>
          </p:cNvSpPr>
          <p:nvPr>
            <p:ph type="body" sz="quarter" idx="10" hasCustomPrompt="1"/>
          </p:nvPr>
        </p:nvSpPr>
        <p:spPr>
          <a:xfrm>
            <a:off x="7970400" y="392400"/>
            <a:ext cx="676800" cy="540000"/>
          </a:xfrm>
          <a:blipFill>
            <a:blip r:embed="rId2" cstate="print"/>
            <a:stretch>
              <a:fillRect/>
            </a:stretch>
          </a:blipFill>
        </p:spPr>
        <p:txBody>
          <a:bodyPr/>
          <a:lstStyle>
            <a:lvl1pPr marL="0" indent="0">
              <a:buNone/>
              <a:defRPr sz="100">
                <a:solidFill>
                  <a:schemeClr val="bg1"/>
                </a:solidFill>
              </a:defRPr>
            </a:lvl1pPr>
          </a:lstStyle>
          <a:p>
            <a:pPr lvl="0"/>
            <a:r>
              <a:rPr lang="en-GB" noProof="0" dirty="0" smtClean="0"/>
              <a:t>.</a:t>
            </a:r>
            <a:endParaRPr lang="en-GB" noProof="0" dirty="0"/>
          </a:p>
        </p:txBody>
      </p:sp>
      <p:sp>
        <p:nvSpPr>
          <p:cNvPr id="10" name="Plassholder for tekst 6"/>
          <p:cNvSpPr>
            <a:spLocks noGrp="1"/>
          </p:cNvSpPr>
          <p:nvPr>
            <p:ph type="body" sz="quarter" idx="11" hasCustomPrompt="1"/>
          </p:nvPr>
        </p:nvSpPr>
        <p:spPr>
          <a:xfrm>
            <a:off x="0" y="4096800"/>
            <a:ext cx="9144000" cy="2761200"/>
          </a:xfrm>
          <a:blipFill>
            <a:blip r:embed="rId3" cstate="print"/>
            <a:stretch>
              <a:fillRect/>
            </a:stretch>
          </a:blipFill>
        </p:spPr>
        <p:txBody>
          <a:bodyPr/>
          <a:lstStyle>
            <a:lvl1pPr marL="0" indent="0">
              <a:buNone/>
              <a:defRPr sz="100">
                <a:solidFill>
                  <a:schemeClr val="bg1"/>
                </a:solidFill>
              </a:defRPr>
            </a:lvl1pPr>
          </a:lstStyle>
          <a:p>
            <a:pPr lvl="0"/>
            <a:r>
              <a:rPr lang="en-GB" noProof="0" dirty="0" smtClean="0"/>
              <a:t>.</a:t>
            </a:r>
            <a:endParaRPr lang="en-GB" noProof="0" dirty="0"/>
          </a:p>
        </p:txBody>
      </p:sp>
      <p:sp>
        <p:nvSpPr>
          <p:cNvPr id="8" name="Tittel 1"/>
          <p:cNvSpPr>
            <a:spLocks noGrp="1"/>
          </p:cNvSpPr>
          <p:nvPr>
            <p:ph type="ctrTitle"/>
          </p:nvPr>
        </p:nvSpPr>
        <p:spPr>
          <a:xfrm>
            <a:off x="576000" y="2617200"/>
            <a:ext cx="7992000" cy="738664"/>
          </a:xfrm>
        </p:spPr>
        <p:txBody>
          <a:bodyPr anchor="b"/>
          <a:lstStyle>
            <a:lvl1pPr>
              <a:defRPr sz="4800">
                <a:solidFill>
                  <a:schemeClr val="bg1"/>
                </a:solidFill>
              </a:defRPr>
            </a:lvl1pPr>
          </a:lstStyle>
          <a:p>
            <a:r>
              <a:rPr lang="en-US" noProof="0" smtClean="0"/>
              <a:t>Click to edit Master title style</a:t>
            </a:r>
            <a:endParaRPr lang="en-GB" noProof="0" dirty="0"/>
          </a:p>
        </p:txBody>
      </p:sp>
      <p:sp>
        <p:nvSpPr>
          <p:cNvPr id="9" name="Undertittel 2"/>
          <p:cNvSpPr>
            <a:spLocks noGrp="1"/>
          </p:cNvSpPr>
          <p:nvPr>
            <p:ph type="subTitle" idx="1"/>
          </p:nvPr>
        </p:nvSpPr>
        <p:spPr>
          <a:xfrm>
            <a:off x="576000" y="3502800"/>
            <a:ext cx="7992000" cy="246221"/>
          </a:xfrm>
        </p:spPr>
        <p:txBody>
          <a:bodyPr>
            <a:noAutofit/>
          </a:bodyPr>
          <a:lstStyle>
            <a:lvl1pPr marL="0" indent="0" algn="l">
              <a:buNone/>
              <a:defRPr sz="1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GB" noProof="0" dirty="0"/>
          </a:p>
        </p:txBody>
      </p:sp>
    </p:spTree>
    <p:extLst>
      <p:ext uri="{BB962C8B-B14F-4D97-AF65-F5344CB8AC3E}">
        <p14:creationId xmlns:p14="http://schemas.microsoft.com/office/powerpoint/2010/main" val="328135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w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576000" y="932071"/>
            <a:ext cx="6818518" cy="615553"/>
          </a:xfrm>
          <a:prstGeom prst="rect">
            <a:avLst/>
          </a:prstGeom>
        </p:spPr>
        <p:txBody>
          <a:bodyPr vert="horz" wrap="square" lIns="0" tIns="0" rIns="0" bIns="0" rtlCol="0" anchor="b" anchorCtr="0">
            <a:spAutoFit/>
          </a:bodyPr>
          <a:lstStyle/>
          <a:p>
            <a:r>
              <a:rPr lang="en-GB" noProof="0" dirty="0" err="1" smtClean="0"/>
              <a:t>Klikk</a:t>
            </a:r>
            <a:r>
              <a:rPr lang="en-GB" noProof="0" dirty="0" smtClean="0"/>
              <a:t> for å </a:t>
            </a:r>
            <a:r>
              <a:rPr lang="en-GB" noProof="0" dirty="0" err="1" smtClean="0"/>
              <a:t>redigere</a:t>
            </a:r>
            <a:r>
              <a:rPr lang="en-GB" noProof="0" dirty="0" smtClean="0"/>
              <a:t> </a:t>
            </a:r>
            <a:r>
              <a:rPr lang="en-GB" noProof="0" dirty="0" err="1" smtClean="0"/>
              <a:t>tittelstil</a:t>
            </a:r>
            <a:endParaRPr lang="en-GB" noProof="0" dirty="0"/>
          </a:p>
        </p:txBody>
      </p:sp>
      <p:sp>
        <p:nvSpPr>
          <p:cNvPr id="3" name="Plassholder for tekst 2"/>
          <p:cNvSpPr>
            <a:spLocks noGrp="1"/>
          </p:cNvSpPr>
          <p:nvPr>
            <p:ph type="body" idx="1"/>
          </p:nvPr>
        </p:nvSpPr>
        <p:spPr>
          <a:xfrm>
            <a:off x="576000" y="1825831"/>
            <a:ext cx="7992000" cy="3979433"/>
          </a:xfrm>
          <a:prstGeom prst="rect">
            <a:avLst/>
          </a:prstGeom>
        </p:spPr>
        <p:txBody>
          <a:bodyPr vert="horz" wrap="square" lIns="0" tIns="0" rIns="0" bIns="0" rtlCol="0" anchor="t" anchorCtr="0">
            <a:noAutofit/>
          </a:bodyPr>
          <a:lstStyle/>
          <a:p>
            <a:pPr lvl="0"/>
            <a:r>
              <a:rPr lang="en-GB" noProof="0" dirty="0" err="1" smtClean="0"/>
              <a:t>Klikk</a:t>
            </a:r>
            <a:r>
              <a:rPr lang="en-GB" noProof="0" dirty="0" smtClean="0"/>
              <a:t> for å </a:t>
            </a:r>
            <a:r>
              <a:rPr lang="en-GB" noProof="0" dirty="0" err="1" smtClean="0"/>
              <a:t>redigere</a:t>
            </a:r>
            <a:r>
              <a:rPr lang="en-GB" noProof="0" dirty="0" smtClean="0"/>
              <a:t> </a:t>
            </a:r>
            <a:r>
              <a:rPr lang="en-GB" noProof="0" dirty="0" err="1" smtClean="0"/>
              <a:t>tekststiler</a:t>
            </a:r>
            <a:r>
              <a:rPr lang="en-GB" noProof="0" dirty="0" smtClean="0"/>
              <a:t> </a:t>
            </a:r>
            <a:r>
              <a:rPr lang="en-GB" noProof="0" dirty="0" err="1" smtClean="0"/>
              <a:t>i</a:t>
            </a:r>
            <a:r>
              <a:rPr lang="en-GB" noProof="0" dirty="0" smtClean="0"/>
              <a:t> </a:t>
            </a:r>
            <a:r>
              <a:rPr lang="en-GB" noProof="0" dirty="0" err="1" smtClean="0"/>
              <a:t>malen</a:t>
            </a:r>
            <a:endParaRPr lang="en-GB" noProof="0" dirty="0" smtClean="0"/>
          </a:p>
          <a:p>
            <a:pPr lvl="1"/>
            <a:r>
              <a:rPr lang="en-GB" noProof="0" dirty="0" smtClean="0"/>
              <a:t>Andre </a:t>
            </a:r>
            <a:r>
              <a:rPr lang="en-GB" noProof="0" dirty="0" err="1" smtClean="0"/>
              <a:t>nivå</a:t>
            </a:r>
            <a:endParaRPr lang="en-GB" noProof="0" dirty="0" smtClean="0"/>
          </a:p>
          <a:p>
            <a:pPr lvl="2"/>
            <a:r>
              <a:rPr lang="en-GB" noProof="0" dirty="0" err="1" smtClean="0"/>
              <a:t>Tredje</a:t>
            </a:r>
            <a:r>
              <a:rPr lang="en-GB" noProof="0" dirty="0" smtClean="0"/>
              <a:t> </a:t>
            </a:r>
            <a:r>
              <a:rPr lang="en-GB" noProof="0" dirty="0" err="1" smtClean="0"/>
              <a:t>nivå</a:t>
            </a:r>
            <a:endParaRPr lang="en-GB" noProof="0" dirty="0" smtClean="0"/>
          </a:p>
          <a:p>
            <a:pPr lvl="3"/>
            <a:r>
              <a:rPr lang="en-GB" noProof="0" dirty="0" err="1" smtClean="0"/>
              <a:t>Fjerde</a:t>
            </a:r>
            <a:r>
              <a:rPr lang="en-GB" noProof="0" dirty="0" smtClean="0"/>
              <a:t> </a:t>
            </a:r>
            <a:r>
              <a:rPr lang="en-GB" noProof="0" dirty="0" err="1" smtClean="0"/>
              <a:t>nivå</a:t>
            </a:r>
            <a:endParaRPr lang="en-GB" noProof="0" dirty="0" smtClean="0"/>
          </a:p>
          <a:p>
            <a:pPr lvl="4"/>
            <a:r>
              <a:rPr lang="en-GB" noProof="0" dirty="0" err="1" smtClean="0"/>
              <a:t>Femte</a:t>
            </a:r>
            <a:r>
              <a:rPr lang="en-GB" noProof="0" dirty="0" smtClean="0"/>
              <a:t> </a:t>
            </a:r>
            <a:r>
              <a:rPr lang="en-GB" noProof="0" dirty="0" err="1" smtClean="0"/>
              <a:t>nivå</a:t>
            </a:r>
            <a:endParaRPr lang="en-GB" noProof="0" dirty="0"/>
          </a:p>
        </p:txBody>
      </p:sp>
      <p:sp>
        <p:nvSpPr>
          <p:cNvPr id="4" name="Plassholder for dato 3"/>
          <p:cNvSpPr>
            <a:spLocks noGrp="1"/>
          </p:cNvSpPr>
          <p:nvPr>
            <p:ph type="dt" sz="half" idx="2"/>
          </p:nvPr>
        </p:nvSpPr>
        <p:spPr>
          <a:xfrm>
            <a:off x="5353200" y="6372140"/>
            <a:ext cx="2891208" cy="153888"/>
          </a:xfrm>
          <a:prstGeom prst="rect">
            <a:avLst/>
          </a:prstGeom>
        </p:spPr>
        <p:txBody>
          <a:bodyPr vert="horz" wrap="square" lIns="0" tIns="0" rIns="0" bIns="0" rtlCol="0" anchor="ctr">
            <a:spAutoFit/>
          </a:bodyPr>
          <a:lstStyle>
            <a:lvl1pPr algn="l">
              <a:defRPr sz="1000" b="0">
                <a:solidFill>
                  <a:srgbClr val="009D7F"/>
                </a:solidFill>
              </a:defRPr>
            </a:lvl1pPr>
          </a:lstStyle>
          <a:p>
            <a:r>
              <a:rPr lang="en-US" noProof="0" smtClean="0"/>
              <a:t>Norwegian University of Life Sciences</a:t>
            </a:r>
            <a:endParaRPr lang="en-GB" noProof="0" dirty="0"/>
          </a:p>
        </p:txBody>
      </p:sp>
      <p:sp>
        <p:nvSpPr>
          <p:cNvPr id="5" name="Plassholder for bunntekst 4"/>
          <p:cNvSpPr>
            <a:spLocks noGrp="1"/>
          </p:cNvSpPr>
          <p:nvPr>
            <p:ph type="ftr" sz="quarter" idx="3"/>
          </p:nvPr>
        </p:nvSpPr>
        <p:spPr>
          <a:xfrm>
            <a:off x="576000" y="6372140"/>
            <a:ext cx="4758000" cy="153888"/>
          </a:xfrm>
          <a:prstGeom prst="rect">
            <a:avLst/>
          </a:prstGeom>
        </p:spPr>
        <p:txBody>
          <a:bodyPr vert="horz" wrap="square" lIns="0" tIns="0" rIns="0" bIns="0" rtlCol="0" anchor="ctr">
            <a:spAutoFit/>
          </a:bodyPr>
          <a:lstStyle>
            <a:lvl1pPr algn="l">
              <a:defRPr sz="1000" b="0">
                <a:solidFill>
                  <a:srgbClr val="009D7F"/>
                </a:solidFill>
              </a:defRPr>
            </a:lvl1pPr>
          </a:lstStyle>
          <a:p>
            <a:r>
              <a:rPr lang="en-GB" noProof="0" smtClean="0"/>
              <a:t>Repetition: Mixtures</a:t>
            </a:r>
            <a:endParaRPr lang="en-GB" noProof="0" dirty="0"/>
          </a:p>
        </p:txBody>
      </p:sp>
      <p:sp>
        <p:nvSpPr>
          <p:cNvPr id="6" name="Plassholder for lysbildenummer 5"/>
          <p:cNvSpPr>
            <a:spLocks noGrp="1"/>
          </p:cNvSpPr>
          <p:nvPr>
            <p:ph type="sldNum" sz="quarter" idx="4"/>
          </p:nvPr>
        </p:nvSpPr>
        <p:spPr>
          <a:xfrm>
            <a:off x="8269624" y="6372140"/>
            <a:ext cx="298376" cy="153888"/>
          </a:xfrm>
          <a:prstGeom prst="rect">
            <a:avLst/>
          </a:prstGeom>
        </p:spPr>
        <p:txBody>
          <a:bodyPr vert="horz" wrap="square" lIns="0" tIns="0" rIns="0" bIns="0" rtlCol="0" anchor="ctr">
            <a:spAutoFit/>
          </a:bodyPr>
          <a:lstStyle>
            <a:lvl1pPr algn="r">
              <a:defRPr sz="1000" b="0">
                <a:solidFill>
                  <a:srgbClr val="009D7F"/>
                </a:solidFill>
              </a:defRPr>
            </a:lvl1pPr>
          </a:lstStyle>
          <a:p>
            <a:fld id="{76503D8D-F27D-49CA-A299-3589FD585F6D}" type="slidenum">
              <a:rPr lang="en-GB" noProof="0" smtClean="0"/>
              <a:pPr/>
              <a:t>‹#›</a:t>
            </a:fld>
            <a:endParaRPr lang="en-GB" noProof="0" dirty="0"/>
          </a:p>
        </p:txBody>
      </p:sp>
      <p:cxnSp>
        <p:nvCxnSpPr>
          <p:cNvPr id="13" name="Rett linje 12"/>
          <p:cNvCxnSpPr/>
          <p:nvPr/>
        </p:nvCxnSpPr>
        <p:spPr>
          <a:xfrm>
            <a:off x="576000" y="6282000"/>
            <a:ext cx="8002800" cy="0"/>
          </a:xfrm>
          <a:prstGeom prst="line">
            <a:avLst/>
          </a:prstGeom>
          <a:ln w="12700">
            <a:solidFill>
              <a:srgbClr val="009D7F"/>
            </a:solidFill>
          </a:ln>
        </p:spPr>
        <p:style>
          <a:lnRef idx="1">
            <a:schemeClr val="accent1"/>
          </a:lnRef>
          <a:fillRef idx="0">
            <a:schemeClr val="accent1"/>
          </a:fillRef>
          <a:effectRef idx="0">
            <a:schemeClr val="accent1"/>
          </a:effectRef>
          <a:fontRef idx="minor">
            <a:schemeClr val="tx1"/>
          </a:fontRef>
        </p:style>
      </p:cxnSp>
      <p:pic>
        <p:nvPicPr>
          <p:cNvPr id="3074" name="Picture 2" descr="C:\Users\Morten\Downloads\NMBU_symbol_1000prosent_av_18mm_RGB.wmf"/>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970518" y="389642"/>
            <a:ext cx="676257"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5724005"/>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49" r:id="rId3"/>
    <p:sldLayoutId id="2147483660" r:id="rId4"/>
    <p:sldLayoutId id="2147483650" r:id="rId5"/>
    <p:sldLayoutId id="2147483662" r:id="rId6"/>
    <p:sldLayoutId id="2147483663" r:id="rId7"/>
    <p:sldLayoutId id="2147483664" r:id="rId8"/>
    <p:sldLayoutId id="2147483665" r:id="rId9"/>
    <p:sldLayoutId id="2147483666" r:id="rId10"/>
    <p:sldLayoutId id="2147483667" r:id="rId11"/>
    <p:sldLayoutId id="2147483652" r:id="rId12"/>
    <p:sldLayoutId id="2147483653" r:id="rId13"/>
    <p:sldLayoutId id="2147483654" r:id="rId14"/>
    <p:sldLayoutId id="2147483655" r:id="rId15"/>
  </p:sldLayoutIdLst>
  <p:hf hdr="0" dt="0"/>
  <p:txStyles>
    <p:titleStyle>
      <a:lvl1pPr algn="l" defTabSz="914400" rtl="0" eaLnBrk="1" latinLnBrk="0" hangingPunct="1">
        <a:spcBef>
          <a:spcPct val="0"/>
        </a:spcBef>
        <a:buNone/>
        <a:defRPr sz="4000" kern="1200">
          <a:solidFill>
            <a:srgbClr val="009D7F"/>
          </a:solidFill>
          <a:latin typeface="+mj-lt"/>
          <a:ea typeface="+mj-ea"/>
          <a:cs typeface="+mj-cs"/>
        </a:defRPr>
      </a:lvl1pPr>
    </p:titleStyle>
    <p:bodyStyle>
      <a:lvl1pPr marL="198000" indent="-1980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666000" indent="-1980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34000" indent="-1980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1980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052000" indent="-1980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image" Target="../media/image17.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5.xml"/><Relationship Id="rId1" Type="http://schemas.openxmlformats.org/officeDocument/2006/relationships/vmlDrawing" Target="../drawings/vmlDrawing5.vml"/><Relationship Id="rId4" Type="http://schemas.openxmlformats.org/officeDocument/2006/relationships/image" Target="../media/image18.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5.xml"/><Relationship Id="rId1" Type="http://schemas.openxmlformats.org/officeDocument/2006/relationships/vmlDrawing" Target="../drawings/vmlDrawing6.vml"/><Relationship Id="rId4" Type="http://schemas.openxmlformats.org/officeDocument/2006/relationships/image" Target="../media/image19.emf"/></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5.xml"/><Relationship Id="rId1" Type="http://schemas.openxmlformats.org/officeDocument/2006/relationships/vmlDrawing" Target="../drawings/vmlDrawing7.vml"/><Relationship Id="rId4" Type="http://schemas.openxmlformats.org/officeDocument/2006/relationships/image" Target="../media/image21.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10.emf"/><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13.emf"/><Relationship Id="rId3" Type="http://schemas.openxmlformats.org/officeDocument/2006/relationships/image" Target="../media/image14.png"/><Relationship Id="rId7" Type="http://schemas.openxmlformats.org/officeDocument/2006/relationships/image" Target="../media/image11.emf"/><Relationship Id="rId12" Type="http://schemas.openxmlformats.org/officeDocument/2006/relationships/package" Target="../embeddings/Microsoft_Excel_Worksheet3.xlsx"/><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package" Target="../embeddings/Microsoft_Excel_Worksheet1.xlsx"/><Relationship Id="rId11" Type="http://schemas.openxmlformats.org/officeDocument/2006/relationships/oleObject" Target="../embeddings/oleObject5.bin"/><Relationship Id="rId5" Type="http://schemas.openxmlformats.org/officeDocument/2006/relationships/oleObject" Target="../embeddings/oleObject3.bin"/><Relationship Id="rId10" Type="http://schemas.openxmlformats.org/officeDocument/2006/relationships/image" Target="../media/image12.emf"/><Relationship Id="rId4" Type="http://schemas.openxmlformats.org/officeDocument/2006/relationships/image" Target="../media/image15.png"/><Relationship Id="rId9" Type="http://schemas.openxmlformats.org/officeDocument/2006/relationships/package" Target="../embeddings/Microsoft_Excel_Worksheet2.xlsx"/></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ssholder for bunntekst 5"/>
          <p:cNvSpPr>
            <a:spLocks noGrp="1"/>
          </p:cNvSpPr>
          <p:nvPr>
            <p:ph type="ftr" sz="quarter" idx="11"/>
          </p:nvPr>
        </p:nvSpPr>
        <p:spPr/>
        <p:txBody>
          <a:bodyPr/>
          <a:lstStyle/>
          <a:p>
            <a:r>
              <a:rPr lang="nb-NO" dirty="0" err="1" smtClean="0"/>
              <a:t>Repetition</a:t>
            </a:r>
            <a:r>
              <a:rPr lang="nb-NO" dirty="0" smtClean="0"/>
              <a:t>: </a:t>
            </a:r>
            <a:r>
              <a:rPr lang="nb-NO" dirty="0" err="1" smtClean="0"/>
              <a:t>Mixtures</a:t>
            </a:r>
            <a:endParaRPr lang="nb-NO" dirty="0"/>
          </a:p>
        </p:txBody>
      </p:sp>
      <p:sp>
        <p:nvSpPr>
          <p:cNvPr id="8" name="Tittel 7"/>
          <p:cNvSpPr>
            <a:spLocks noGrp="1"/>
          </p:cNvSpPr>
          <p:nvPr>
            <p:ph type="ctrTitle"/>
          </p:nvPr>
        </p:nvSpPr>
        <p:spPr>
          <a:xfrm>
            <a:off x="576000" y="2124758"/>
            <a:ext cx="7992000" cy="1231106"/>
          </a:xfrm>
        </p:spPr>
        <p:txBody>
          <a:bodyPr/>
          <a:lstStyle/>
          <a:p>
            <a:r>
              <a:rPr lang="nb-NO" sz="4000" dirty="0" err="1" smtClean="0">
                <a:latin typeface="Tahoma" charset="0"/>
              </a:rPr>
              <a:t>Repetition</a:t>
            </a:r>
            <a:r>
              <a:rPr lang="nb-NO" sz="4000" dirty="0" smtClean="0">
                <a:latin typeface="Tahoma" charset="0"/>
              </a:rPr>
              <a:t>: Statistical </a:t>
            </a:r>
            <a:r>
              <a:rPr lang="nb-NO" sz="4000" dirty="0" err="1" smtClean="0">
                <a:latin typeface="Tahoma" charset="0"/>
              </a:rPr>
              <a:t>interpretation</a:t>
            </a:r>
            <a:r>
              <a:rPr lang="nb-NO" sz="4000" dirty="0" smtClean="0">
                <a:latin typeface="Tahoma" charset="0"/>
              </a:rPr>
              <a:t> </a:t>
            </a:r>
            <a:r>
              <a:rPr lang="nb-NO" sz="4000" dirty="0" err="1" smtClean="0">
                <a:latin typeface="Tahoma" charset="0"/>
              </a:rPr>
              <a:t>of</a:t>
            </a:r>
            <a:r>
              <a:rPr lang="nb-NO" sz="4000" dirty="0" smtClean="0">
                <a:latin typeface="Tahoma" charset="0"/>
              </a:rPr>
              <a:t> </a:t>
            </a:r>
            <a:r>
              <a:rPr lang="nb-NO" sz="4000" dirty="0" smtClean="0">
                <a:latin typeface="Tahoma" charset="0"/>
              </a:rPr>
              <a:t>DNA </a:t>
            </a:r>
            <a:r>
              <a:rPr lang="nb-NO" sz="4000" dirty="0" err="1" smtClean="0">
                <a:latin typeface="Tahoma" charset="0"/>
              </a:rPr>
              <a:t>mixtures</a:t>
            </a:r>
            <a:endParaRPr lang="nb-NO" sz="4000" dirty="0"/>
          </a:p>
        </p:txBody>
      </p:sp>
      <p:sp>
        <p:nvSpPr>
          <p:cNvPr id="9" name="Undertittel 8"/>
          <p:cNvSpPr>
            <a:spLocks noGrp="1"/>
          </p:cNvSpPr>
          <p:nvPr>
            <p:ph type="subTitle" idx="1"/>
          </p:nvPr>
        </p:nvSpPr>
        <p:spPr/>
        <p:txBody>
          <a:bodyPr/>
          <a:lstStyle/>
          <a:p>
            <a:r>
              <a:rPr lang="nb-NO" sz="2000" smtClean="0"/>
              <a:t>Thore Egeland</a:t>
            </a:r>
            <a:endParaRPr lang="nb-NO" sz="2000" dirty="0"/>
          </a:p>
        </p:txBody>
      </p:sp>
      <p:sp>
        <p:nvSpPr>
          <p:cNvPr id="10" name="Plassholder for tekst 9"/>
          <p:cNvSpPr>
            <a:spLocks noGrp="1"/>
          </p:cNvSpPr>
          <p:nvPr>
            <p:ph type="body" sz="quarter" idx="13"/>
          </p:nvPr>
        </p:nvSpPr>
        <p:spPr/>
        <p:txBody>
          <a:bodyPr/>
          <a:lstStyle/>
          <a:p>
            <a:r>
              <a:rPr lang="nb-NO" sz="2000" dirty="0" err="1" smtClean="0"/>
              <a:t>Copenhagen</a:t>
            </a:r>
            <a:r>
              <a:rPr lang="nb-NO" sz="2000" dirty="0" smtClean="0"/>
              <a:t> May 20-23 2014</a:t>
            </a:r>
            <a:endParaRPr lang="nb-NO" sz="2000" dirty="0"/>
          </a:p>
        </p:txBody>
      </p:sp>
      <p:pic>
        <p:nvPicPr>
          <p:cNvPr id="11" name="Picture 10" descr="euroforgen_logo.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00" y="404664"/>
            <a:ext cx="1296328" cy="634030"/>
          </a:xfrm>
          <a:prstGeom prst="rect">
            <a:avLst/>
          </a:prstGeom>
        </p:spPr>
      </p:pic>
      <p:sp>
        <p:nvSpPr>
          <p:cNvPr id="2" name="Slide Number Placeholder 1"/>
          <p:cNvSpPr>
            <a:spLocks noGrp="1"/>
          </p:cNvSpPr>
          <p:nvPr>
            <p:ph type="sldNum" sz="quarter" idx="12"/>
          </p:nvPr>
        </p:nvSpPr>
        <p:spPr/>
        <p:txBody>
          <a:bodyPr/>
          <a:lstStyle/>
          <a:p>
            <a:fld id="{76503D8D-F27D-49CA-A299-3589FD585F6D}" type="slidenum">
              <a:rPr lang="en-GB" noProof="0" smtClean="0"/>
              <a:pPr/>
              <a:t>1</a:t>
            </a:fld>
            <a:endParaRPr lang="en-GB" noProof="0" dirty="0"/>
          </a:p>
        </p:txBody>
      </p:sp>
    </p:spTree>
    <p:extLst>
      <p:ext uri="{BB962C8B-B14F-4D97-AF65-F5344CB8AC3E}">
        <p14:creationId xmlns:p14="http://schemas.microsoft.com/office/powerpoint/2010/main" val="38398781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pPr eaLnBrk="1" hangingPunct="1"/>
            <a:r>
              <a:rPr lang="en-US" dirty="0" smtClean="0">
                <a:latin typeface="Tahoma" charset="0"/>
              </a:rPr>
              <a:t>Drop-in</a:t>
            </a:r>
            <a:endParaRPr lang="en-US" dirty="0">
              <a:latin typeface="Tahoma" charset="0"/>
            </a:endParaRPr>
          </a:p>
        </p:txBody>
      </p:sp>
      <p:sp>
        <p:nvSpPr>
          <p:cNvPr id="38914" name="Content Placeholder 2"/>
          <p:cNvSpPr>
            <a:spLocks noGrp="1"/>
          </p:cNvSpPr>
          <p:nvPr>
            <p:ph idx="1"/>
          </p:nvPr>
        </p:nvSpPr>
        <p:spPr/>
        <p:txBody>
          <a:bodyPr/>
          <a:lstStyle/>
          <a:p>
            <a:pPr eaLnBrk="1" hangingPunct="1"/>
            <a:endParaRPr lang="en-US" dirty="0">
              <a:latin typeface="Tahoma" charset="0"/>
            </a:endParaRPr>
          </a:p>
          <a:p>
            <a:pPr eaLnBrk="1" hangingPunct="1"/>
            <a:r>
              <a:rPr lang="en-US" dirty="0" smtClean="0">
                <a:latin typeface="Tahoma" charset="0"/>
              </a:rPr>
              <a:t>Evidence</a:t>
            </a:r>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a:p>
            <a:pPr eaLnBrk="1" hangingPunct="1"/>
            <a:r>
              <a:rPr lang="en-US" dirty="0" smtClean="0">
                <a:latin typeface="Tahoma" charset="0"/>
              </a:rPr>
              <a:t>Suspect</a:t>
            </a:r>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p:txBody>
      </p:sp>
      <p:sp>
        <p:nvSpPr>
          <p:cNvPr id="38915"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nb-NO" sz="1200" smtClean="0">
                <a:latin typeface="Tahoma" charset="0"/>
              </a:rPr>
              <a:t>Repetition: Mixtures</a:t>
            </a:r>
            <a:endParaRPr lang="nb-NO" sz="1200">
              <a:latin typeface="Tahoma" charset="0"/>
            </a:endParaRPr>
          </a:p>
        </p:txBody>
      </p:sp>
      <p:sp>
        <p:nvSpPr>
          <p:cNvPr id="38917" name="TextBox 17"/>
          <p:cNvSpPr txBox="1">
            <a:spLocks noChangeArrowheads="1"/>
          </p:cNvSpPr>
          <p:nvPr/>
        </p:nvSpPr>
        <p:spPr bwMode="auto">
          <a:xfrm>
            <a:off x="6875463" y="6237288"/>
            <a:ext cx="201771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t>Gill ISFG 2013 workshop</a:t>
            </a:r>
          </a:p>
        </p:txBody>
      </p:sp>
      <p:sp>
        <p:nvSpPr>
          <p:cNvPr id="38918" name="TextBox 29"/>
          <p:cNvSpPr txBox="1">
            <a:spLocks noChangeArrowheads="1"/>
          </p:cNvSpPr>
          <p:nvPr/>
        </p:nvSpPr>
        <p:spPr bwMode="auto">
          <a:xfrm>
            <a:off x="2627313" y="5084763"/>
            <a:ext cx="46085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Match?</a:t>
            </a:r>
          </a:p>
          <a:p>
            <a:r>
              <a:rPr lang="en-US"/>
              <a:t>Then allele 3 must have dropped into the evidence</a:t>
            </a:r>
          </a:p>
        </p:txBody>
      </p:sp>
      <p:grpSp>
        <p:nvGrpSpPr>
          <p:cNvPr id="38919" name="Group 6"/>
          <p:cNvGrpSpPr>
            <a:grpSpLocks/>
          </p:cNvGrpSpPr>
          <p:nvPr/>
        </p:nvGrpSpPr>
        <p:grpSpPr bwMode="auto">
          <a:xfrm>
            <a:off x="3563888" y="3212976"/>
            <a:ext cx="2808288" cy="1830388"/>
            <a:chOff x="3851920" y="1196752"/>
            <a:chExt cx="2808312" cy="1829817"/>
          </a:xfrm>
        </p:grpSpPr>
        <p:grpSp>
          <p:nvGrpSpPr>
            <p:cNvPr id="38930" name="Group 15"/>
            <p:cNvGrpSpPr>
              <a:grpSpLocks/>
            </p:cNvGrpSpPr>
            <p:nvPr/>
          </p:nvGrpSpPr>
          <p:grpSpPr bwMode="auto">
            <a:xfrm>
              <a:off x="3851920" y="1196752"/>
              <a:ext cx="2808312" cy="1296144"/>
              <a:chOff x="3923928" y="836712"/>
              <a:chExt cx="2808312" cy="1296144"/>
            </a:xfrm>
          </p:grpSpPr>
          <p:cxnSp>
            <p:nvCxnSpPr>
              <p:cNvPr id="38933" name="Straight Connector 7"/>
              <p:cNvCxnSpPr>
                <a:cxnSpLocks noChangeShapeType="1"/>
              </p:cNvCxnSpPr>
              <p:nvPr/>
            </p:nvCxnSpPr>
            <p:spPr bwMode="auto">
              <a:xfrm>
                <a:off x="3923928" y="2132856"/>
                <a:ext cx="2808312" cy="0"/>
              </a:xfrm>
              <a:prstGeom prst="line">
                <a:avLst/>
              </a:prstGeom>
              <a:noFill/>
              <a:ln w="9525">
                <a:solidFill>
                  <a:schemeClr val="tx1"/>
                </a:solidFill>
                <a:round/>
                <a:headEnd/>
                <a:tailEnd/>
              </a:ln>
            </p:spPr>
          </p:cxnSp>
          <p:sp>
            <p:nvSpPr>
              <p:cNvPr id="38934" name="Isosceles Triangle 8"/>
              <p:cNvSpPr>
                <a:spLocks noChangeArrowheads="1"/>
              </p:cNvSpPr>
              <p:nvPr/>
            </p:nvSpPr>
            <p:spPr bwMode="auto">
              <a:xfrm>
                <a:off x="4211960"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38935" name="Isosceles Triangle 9"/>
              <p:cNvSpPr>
                <a:spLocks noChangeArrowheads="1"/>
              </p:cNvSpPr>
              <p:nvPr/>
            </p:nvSpPr>
            <p:spPr bwMode="auto">
              <a:xfrm>
                <a:off x="5221671"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38931" name="TextBox 5"/>
            <p:cNvSpPr txBox="1">
              <a:spLocks noChangeArrowheads="1"/>
            </p:cNvSpPr>
            <p:nvPr/>
          </p:nvSpPr>
          <p:spPr bwMode="auto">
            <a:xfrm>
              <a:off x="4211960" y="2564904"/>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1</a:t>
              </a:r>
            </a:p>
          </p:txBody>
        </p:sp>
        <p:sp>
          <p:nvSpPr>
            <p:cNvPr id="38932" name="TextBox 19"/>
            <p:cNvSpPr txBox="1">
              <a:spLocks noChangeArrowheads="1"/>
            </p:cNvSpPr>
            <p:nvPr/>
          </p:nvSpPr>
          <p:spPr bwMode="auto">
            <a:xfrm>
              <a:off x="5220072" y="2564904"/>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a:t>2</a:t>
              </a:r>
            </a:p>
          </p:txBody>
        </p:sp>
      </p:grpSp>
      <p:grpSp>
        <p:nvGrpSpPr>
          <p:cNvPr id="38920" name="Group 12"/>
          <p:cNvGrpSpPr>
            <a:grpSpLocks/>
          </p:cNvGrpSpPr>
          <p:nvPr/>
        </p:nvGrpSpPr>
        <p:grpSpPr bwMode="auto">
          <a:xfrm>
            <a:off x="3419872" y="1196752"/>
            <a:ext cx="2879725" cy="1757363"/>
            <a:chOff x="3779912" y="3212976"/>
            <a:chExt cx="2880320" cy="1757809"/>
          </a:xfrm>
        </p:grpSpPr>
        <p:grpSp>
          <p:nvGrpSpPr>
            <p:cNvPr id="38921" name="Group 13"/>
            <p:cNvGrpSpPr>
              <a:grpSpLocks/>
            </p:cNvGrpSpPr>
            <p:nvPr/>
          </p:nvGrpSpPr>
          <p:grpSpPr bwMode="auto">
            <a:xfrm>
              <a:off x="3779912" y="3212976"/>
              <a:ext cx="2880320" cy="1296144"/>
              <a:chOff x="3779912" y="3212976"/>
              <a:chExt cx="2880320" cy="1296144"/>
            </a:xfrm>
          </p:grpSpPr>
          <p:grpSp>
            <p:nvGrpSpPr>
              <p:cNvPr id="38925" name="Group 14"/>
              <p:cNvGrpSpPr>
                <a:grpSpLocks/>
              </p:cNvGrpSpPr>
              <p:nvPr/>
            </p:nvGrpSpPr>
            <p:grpSpPr bwMode="auto">
              <a:xfrm>
                <a:off x="3779912" y="3212976"/>
                <a:ext cx="2880320" cy="1296144"/>
                <a:chOff x="3851920" y="2420888"/>
                <a:chExt cx="2880320" cy="1296144"/>
              </a:xfrm>
            </p:grpSpPr>
            <p:cxnSp>
              <p:nvCxnSpPr>
                <p:cNvPr id="38928" name="Straight Connector 10"/>
                <p:cNvCxnSpPr>
                  <a:cxnSpLocks noChangeShapeType="1"/>
                </p:cNvCxnSpPr>
                <p:nvPr/>
              </p:nvCxnSpPr>
              <p:spPr bwMode="auto">
                <a:xfrm>
                  <a:off x="3851920" y="3717032"/>
                  <a:ext cx="2880320" cy="0"/>
                </a:xfrm>
                <a:prstGeom prst="line">
                  <a:avLst/>
                </a:prstGeom>
                <a:noFill/>
                <a:ln w="9525">
                  <a:solidFill>
                    <a:schemeClr val="tx1"/>
                  </a:solidFill>
                  <a:round/>
                  <a:headEnd/>
                  <a:tailEnd/>
                </a:ln>
              </p:spPr>
            </p:cxnSp>
            <p:sp>
              <p:nvSpPr>
                <p:cNvPr id="38929" name="Isosceles Triangle 11"/>
                <p:cNvSpPr>
                  <a:spLocks noChangeArrowheads="1"/>
                </p:cNvSpPr>
                <p:nvPr/>
              </p:nvSpPr>
              <p:spPr bwMode="auto">
                <a:xfrm>
                  <a:off x="4211960" y="2420888"/>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38926" name="Isosceles Triangle 18"/>
              <p:cNvSpPr>
                <a:spLocks noChangeArrowheads="1"/>
              </p:cNvSpPr>
              <p:nvPr/>
            </p:nvSpPr>
            <p:spPr bwMode="auto">
              <a:xfrm>
                <a:off x="6012160" y="3212976"/>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38927" name="Isosceles Triangle 27"/>
              <p:cNvSpPr>
                <a:spLocks noChangeArrowheads="1"/>
              </p:cNvSpPr>
              <p:nvPr/>
            </p:nvSpPr>
            <p:spPr bwMode="auto">
              <a:xfrm>
                <a:off x="5148064" y="3212976"/>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38922" name="TextBox 20"/>
            <p:cNvSpPr txBox="1">
              <a:spLocks noChangeArrowheads="1"/>
            </p:cNvSpPr>
            <p:nvPr/>
          </p:nvSpPr>
          <p:spPr bwMode="auto">
            <a:xfrm>
              <a:off x="4211960" y="4509120"/>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1</a:t>
              </a:r>
            </a:p>
          </p:txBody>
        </p:sp>
        <p:sp>
          <p:nvSpPr>
            <p:cNvPr id="38923" name="TextBox 21"/>
            <p:cNvSpPr txBox="1">
              <a:spLocks noChangeArrowheads="1"/>
            </p:cNvSpPr>
            <p:nvPr/>
          </p:nvSpPr>
          <p:spPr bwMode="auto">
            <a:xfrm>
              <a:off x="5220072" y="4509120"/>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2</a:t>
              </a:r>
            </a:p>
          </p:txBody>
        </p:sp>
        <p:sp>
          <p:nvSpPr>
            <p:cNvPr id="38924" name="TextBox 22"/>
            <p:cNvSpPr txBox="1">
              <a:spLocks noChangeArrowheads="1"/>
            </p:cNvSpPr>
            <p:nvPr/>
          </p:nvSpPr>
          <p:spPr bwMode="auto">
            <a:xfrm>
              <a:off x="6084168" y="4509120"/>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3</a:t>
              </a:r>
            </a:p>
          </p:txBody>
        </p:sp>
      </p:grpSp>
      <p:sp>
        <p:nvSpPr>
          <p:cNvPr id="3" name="Slide Number Placeholder 2"/>
          <p:cNvSpPr>
            <a:spLocks noGrp="1"/>
          </p:cNvSpPr>
          <p:nvPr>
            <p:ph type="sldNum" sz="quarter" idx="12"/>
          </p:nvPr>
        </p:nvSpPr>
        <p:spPr/>
        <p:txBody>
          <a:bodyPr/>
          <a:lstStyle/>
          <a:p>
            <a:fld id="{76503D8D-F27D-49CA-A299-3589FD585F6D}" type="slidenum">
              <a:rPr lang="en-GB" noProof="0" smtClean="0"/>
              <a:pPr/>
              <a:t>10</a:t>
            </a:fld>
            <a:endParaRPr lang="en-GB" noProof="0" dirty="0"/>
          </a:p>
        </p:txBody>
      </p:sp>
    </p:spTree>
    <p:extLst>
      <p:ext uri="{BB962C8B-B14F-4D97-AF65-F5344CB8AC3E}">
        <p14:creationId xmlns:p14="http://schemas.microsoft.com/office/powerpoint/2010/main" val="23141778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lstStyle/>
          <a:p>
            <a:pPr eaLnBrk="1" hangingPunct="1"/>
            <a:r>
              <a:rPr lang="en-US" dirty="0" smtClean="0">
                <a:latin typeface="Tahoma" charset="0"/>
              </a:rPr>
              <a:t>Drop-out</a:t>
            </a:r>
            <a:endParaRPr lang="en-US" dirty="0">
              <a:latin typeface="Tahoma" charset="0"/>
            </a:endParaRPr>
          </a:p>
        </p:txBody>
      </p:sp>
      <p:sp>
        <p:nvSpPr>
          <p:cNvPr id="37890" name="Content Placeholder 2"/>
          <p:cNvSpPr>
            <a:spLocks noGrp="1"/>
          </p:cNvSpPr>
          <p:nvPr>
            <p:ph idx="1"/>
          </p:nvPr>
        </p:nvSpPr>
        <p:spPr/>
        <p:txBody>
          <a:bodyPr/>
          <a:lstStyle/>
          <a:p>
            <a:pPr eaLnBrk="1" hangingPunct="1"/>
            <a:endParaRPr lang="en-US" dirty="0">
              <a:latin typeface="Tahoma" charset="0"/>
            </a:endParaRPr>
          </a:p>
          <a:p>
            <a:pPr eaLnBrk="1" hangingPunct="1"/>
            <a:r>
              <a:rPr lang="en-US" dirty="0" smtClean="0">
                <a:latin typeface="Tahoma" charset="0"/>
              </a:rPr>
              <a:t>Evidence</a:t>
            </a:r>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a:p>
            <a:pPr eaLnBrk="1" hangingPunct="1"/>
            <a:r>
              <a:rPr lang="en-US" dirty="0" smtClean="0">
                <a:latin typeface="Tahoma" charset="0"/>
              </a:rPr>
              <a:t>Suspect</a:t>
            </a:r>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p:txBody>
      </p:sp>
      <p:sp>
        <p:nvSpPr>
          <p:cNvPr id="37891"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nb-NO" sz="1200" smtClean="0">
                <a:latin typeface="Tahoma" charset="0"/>
              </a:rPr>
              <a:t>Repetition: Mixtures</a:t>
            </a:r>
            <a:endParaRPr lang="nb-NO" sz="1200">
              <a:latin typeface="Tahoma" charset="0"/>
            </a:endParaRPr>
          </a:p>
        </p:txBody>
      </p:sp>
      <p:sp>
        <p:nvSpPr>
          <p:cNvPr id="37895" name="TextBox 16"/>
          <p:cNvSpPr txBox="1">
            <a:spLocks noChangeArrowheads="1"/>
          </p:cNvSpPr>
          <p:nvPr/>
        </p:nvSpPr>
        <p:spPr bwMode="auto">
          <a:xfrm>
            <a:off x="2627313" y="5300663"/>
            <a:ext cx="50403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Match? Then allele 2 must have dropped out of the evidence</a:t>
            </a:r>
          </a:p>
        </p:txBody>
      </p:sp>
      <p:sp>
        <p:nvSpPr>
          <p:cNvPr id="37896" name="TextBox 17"/>
          <p:cNvSpPr txBox="1">
            <a:spLocks noChangeArrowheads="1"/>
          </p:cNvSpPr>
          <p:nvPr/>
        </p:nvSpPr>
        <p:spPr bwMode="auto">
          <a:xfrm>
            <a:off x="6875463" y="6237288"/>
            <a:ext cx="201771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t>Gill ISFG 2013 workshop</a:t>
            </a:r>
          </a:p>
        </p:txBody>
      </p:sp>
      <p:grpSp>
        <p:nvGrpSpPr>
          <p:cNvPr id="3" name="Group 2"/>
          <p:cNvGrpSpPr/>
          <p:nvPr/>
        </p:nvGrpSpPr>
        <p:grpSpPr>
          <a:xfrm>
            <a:off x="3419872" y="3284984"/>
            <a:ext cx="2449513" cy="1830388"/>
            <a:chOff x="3851275" y="1196975"/>
            <a:chExt cx="2449513" cy="1830388"/>
          </a:xfrm>
        </p:grpSpPr>
        <p:grpSp>
          <p:nvGrpSpPr>
            <p:cNvPr id="37893" name="Group 15"/>
            <p:cNvGrpSpPr>
              <a:grpSpLocks/>
            </p:cNvGrpSpPr>
            <p:nvPr/>
          </p:nvGrpSpPr>
          <p:grpSpPr bwMode="auto">
            <a:xfrm>
              <a:off x="3851275" y="1196975"/>
              <a:ext cx="2449513" cy="1295400"/>
              <a:chOff x="3923928" y="836712"/>
              <a:chExt cx="2448272" cy="1296144"/>
            </a:xfrm>
          </p:grpSpPr>
          <p:cxnSp>
            <p:nvCxnSpPr>
              <p:cNvPr id="37902" name="Straight Connector 7"/>
              <p:cNvCxnSpPr>
                <a:cxnSpLocks noChangeShapeType="1"/>
              </p:cNvCxnSpPr>
              <p:nvPr/>
            </p:nvCxnSpPr>
            <p:spPr bwMode="auto">
              <a:xfrm>
                <a:off x="3923928" y="2132856"/>
                <a:ext cx="2448272" cy="0"/>
              </a:xfrm>
              <a:prstGeom prst="line">
                <a:avLst/>
              </a:prstGeom>
              <a:noFill/>
              <a:ln w="9525">
                <a:solidFill>
                  <a:schemeClr val="tx1"/>
                </a:solidFill>
                <a:round/>
                <a:headEnd/>
                <a:tailEnd/>
              </a:ln>
            </p:spPr>
          </p:cxnSp>
          <p:sp>
            <p:nvSpPr>
              <p:cNvPr id="37903" name="Isosceles Triangle 8"/>
              <p:cNvSpPr>
                <a:spLocks noChangeArrowheads="1"/>
              </p:cNvSpPr>
              <p:nvPr/>
            </p:nvSpPr>
            <p:spPr bwMode="auto">
              <a:xfrm>
                <a:off x="4211960"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37904" name="Isosceles Triangle 9"/>
              <p:cNvSpPr>
                <a:spLocks noChangeArrowheads="1"/>
              </p:cNvSpPr>
              <p:nvPr/>
            </p:nvSpPr>
            <p:spPr bwMode="auto">
              <a:xfrm>
                <a:off x="5436096"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37897" name="TextBox 5"/>
            <p:cNvSpPr txBox="1">
              <a:spLocks noChangeArrowheads="1"/>
            </p:cNvSpPr>
            <p:nvPr/>
          </p:nvSpPr>
          <p:spPr bwMode="auto">
            <a:xfrm>
              <a:off x="4140200" y="2565400"/>
              <a:ext cx="43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a:t>1</a:t>
              </a:r>
            </a:p>
          </p:txBody>
        </p:sp>
        <p:sp>
          <p:nvSpPr>
            <p:cNvPr id="37898" name="TextBox 18"/>
            <p:cNvSpPr txBox="1">
              <a:spLocks noChangeArrowheads="1"/>
            </p:cNvSpPr>
            <p:nvPr/>
          </p:nvSpPr>
          <p:spPr bwMode="auto">
            <a:xfrm>
              <a:off x="5364163" y="2565400"/>
              <a:ext cx="43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a:t>2</a:t>
              </a:r>
            </a:p>
          </p:txBody>
        </p:sp>
      </p:grpSp>
      <p:grpSp>
        <p:nvGrpSpPr>
          <p:cNvPr id="2" name="Group 1"/>
          <p:cNvGrpSpPr/>
          <p:nvPr/>
        </p:nvGrpSpPr>
        <p:grpSpPr>
          <a:xfrm>
            <a:off x="3347864" y="1340768"/>
            <a:ext cx="2447925" cy="1830388"/>
            <a:chOff x="3779838" y="3213100"/>
            <a:chExt cx="2447925" cy="1830388"/>
          </a:xfrm>
        </p:grpSpPr>
        <p:grpSp>
          <p:nvGrpSpPr>
            <p:cNvPr id="37894" name="Group 14"/>
            <p:cNvGrpSpPr>
              <a:grpSpLocks/>
            </p:cNvGrpSpPr>
            <p:nvPr/>
          </p:nvGrpSpPr>
          <p:grpSpPr bwMode="auto">
            <a:xfrm>
              <a:off x="3779838" y="3213100"/>
              <a:ext cx="2447925" cy="1295400"/>
              <a:chOff x="3851920" y="2420888"/>
              <a:chExt cx="2448272" cy="1296144"/>
            </a:xfrm>
          </p:grpSpPr>
          <p:cxnSp>
            <p:nvCxnSpPr>
              <p:cNvPr id="37900" name="Straight Connector 10"/>
              <p:cNvCxnSpPr>
                <a:cxnSpLocks noChangeShapeType="1"/>
              </p:cNvCxnSpPr>
              <p:nvPr/>
            </p:nvCxnSpPr>
            <p:spPr bwMode="auto">
              <a:xfrm>
                <a:off x="3851920" y="3717032"/>
                <a:ext cx="2448272" cy="0"/>
              </a:xfrm>
              <a:prstGeom prst="line">
                <a:avLst/>
              </a:prstGeom>
              <a:noFill/>
              <a:ln w="9525">
                <a:solidFill>
                  <a:schemeClr val="tx1"/>
                </a:solidFill>
                <a:round/>
                <a:headEnd/>
                <a:tailEnd/>
              </a:ln>
            </p:spPr>
          </p:cxnSp>
          <p:sp>
            <p:nvSpPr>
              <p:cNvPr id="37901" name="Isosceles Triangle 11"/>
              <p:cNvSpPr>
                <a:spLocks noChangeArrowheads="1"/>
              </p:cNvSpPr>
              <p:nvPr/>
            </p:nvSpPr>
            <p:spPr bwMode="auto">
              <a:xfrm>
                <a:off x="4211960" y="2420888"/>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37899" name="TextBox 6"/>
            <p:cNvSpPr txBox="1">
              <a:spLocks noChangeArrowheads="1"/>
            </p:cNvSpPr>
            <p:nvPr/>
          </p:nvSpPr>
          <p:spPr bwMode="auto">
            <a:xfrm>
              <a:off x="4211638" y="4581525"/>
              <a:ext cx="3603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a:t>1</a:t>
              </a:r>
            </a:p>
          </p:txBody>
        </p:sp>
      </p:grpSp>
      <p:sp>
        <p:nvSpPr>
          <p:cNvPr id="5" name="Slide Number Placeholder 4"/>
          <p:cNvSpPr>
            <a:spLocks noGrp="1"/>
          </p:cNvSpPr>
          <p:nvPr>
            <p:ph type="sldNum" sz="quarter" idx="12"/>
          </p:nvPr>
        </p:nvSpPr>
        <p:spPr/>
        <p:txBody>
          <a:bodyPr/>
          <a:lstStyle/>
          <a:p>
            <a:fld id="{76503D8D-F27D-49CA-A299-3589FD585F6D}" type="slidenum">
              <a:rPr lang="en-GB" noProof="0" smtClean="0"/>
              <a:pPr/>
              <a:t>11</a:t>
            </a:fld>
            <a:endParaRPr lang="en-GB" noProof="0" dirty="0"/>
          </a:p>
        </p:txBody>
      </p:sp>
    </p:spTree>
    <p:extLst>
      <p:ext uri="{BB962C8B-B14F-4D97-AF65-F5344CB8AC3E}">
        <p14:creationId xmlns:p14="http://schemas.microsoft.com/office/powerpoint/2010/main" val="37771783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576000" y="993626"/>
            <a:ext cx="6818518" cy="553998"/>
          </a:xfrm>
        </p:spPr>
        <p:txBody>
          <a:bodyPr/>
          <a:lstStyle/>
          <a:p>
            <a:pPr eaLnBrk="1" hangingPunct="1"/>
            <a:r>
              <a:rPr lang="nb-NO" sz="3600" dirty="0" smtClean="0">
                <a:latin typeface="Tahoma" charset="0"/>
              </a:rPr>
              <a:t>Drop-out </a:t>
            </a:r>
            <a:r>
              <a:rPr lang="nb-NO" sz="3600" dirty="0" err="1" smtClean="0">
                <a:latin typeface="Tahoma" charset="0"/>
              </a:rPr>
              <a:t>model</a:t>
            </a:r>
            <a:endParaRPr lang="en-US" sz="3600" dirty="0">
              <a:latin typeface="Tahoma" charset="0"/>
            </a:endParaRPr>
          </a:p>
        </p:txBody>
      </p:sp>
      <p:sp>
        <p:nvSpPr>
          <p:cNvPr id="3" name="Content Placeholder 2"/>
          <p:cNvSpPr>
            <a:spLocks noGrp="1"/>
          </p:cNvSpPr>
          <p:nvPr>
            <p:ph idx="1"/>
          </p:nvPr>
        </p:nvSpPr>
        <p:spPr/>
        <p:txBody>
          <a:bodyPr/>
          <a:lstStyle/>
          <a:p>
            <a:pPr marL="0" indent="0" eaLnBrk="1" hangingPunct="1">
              <a:buFont typeface="Webdings" charset="0"/>
              <a:buNone/>
              <a:defRPr/>
            </a:pPr>
            <a:endParaRPr lang="en-US" dirty="0"/>
          </a:p>
          <a:p>
            <a:pPr eaLnBrk="1" hangingPunct="1">
              <a:defRPr/>
            </a:pPr>
            <a:r>
              <a:rPr lang="en-US" dirty="0" err="1" smtClean="0"/>
              <a:t>H</a:t>
            </a:r>
            <a:r>
              <a:rPr lang="en-US" baseline="-25000" dirty="0" err="1" smtClean="0"/>
              <a:t>p</a:t>
            </a:r>
            <a:r>
              <a:rPr lang="en-US" dirty="0" smtClean="0"/>
              <a:t>: Suspect </a:t>
            </a:r>
          </a:p>
          <a:p>
            <a:pPr eaLnBrk="1" hangingPunct="1">
              <a:defRPr/>
            </a:pPr>
            <a:r>
              <a:rPr lang="en-US" dirty="0" err="1" smtClean="0"/>
              <a:t>H</a:t>
            </a:r>
            <a:r>
              <a:rPr lang="en-US" baseline="-25000" dirty="0" err="1" smtClean="0"/>
              <a:t>d</a:t>
            </a:r>
            <a:r>
              <a:rPr lang="en-US" dirty="0" smtClean="0"/>
              <a:t>: </a:t>
            </a:r>
            <a:r>
              <a:rPr lang="en-US" dirty="0"/>
              <a:t>U</a:t>
            </a:r>
            <a:r>
              <a:rPr lang="en-US" dirty="0" smtClean="0"/>
              <a:t>nknown</a:t>
            </a:r>
          </a:p>
          <a:p>
            <a:pPr eaLnBrk="1" hangingPunct="1">
              <a:defRPr/>
            </a:pPr>
            <a:endParaRPr lang="en-US" dirty="0"/>
          </a:p>
          <a:p>
            <a:pPr eaLnBrk="1" hangingPunct="1">
              <a:defRPr/>
            </a:pPr>
            <a:r>
              <a:rPr lang="en-US" dirty="0" smtClean="0"/>
              <a:t>We define </a:t>
            </a:r>
          </a:p>
          <a:p>
            <a:pPr lvl="1" eaLnBrk="1" hangingPunct="1">
              <a:defRPr/>
            </a:pPr>
            <a:r>
              <a:rPr lang="en-US" dirty="0" smtClean="0"/>
              <a:t>probability of dropout for heterozygotes = </a:t>
            </a:r>
            <a:r>
              <a:rPr lang="en-US" i="1" dirty="0" smtClean="0"/>
              <a:t>d</a:t>
            </a:r>
          </a:p>
          <a:p>
            <a:pPr lvl="2">
              <a:defRPr/>
            </a:pPr>
            <a:r>
              <a:rPr lang="en-US" i="1" dirty="0"/>
              <a:t>b</a:t>
            </a:r>
            <a:r>
              <a:rPr lang="en-US" i="1" dirty="0" smtClean="0"/>
              <a:t>oth alleles drop out with probability d</a:t>
            </a:r>
            <a:r>
              <a:rPr lang="en-US" i="1" baseline="30000" dirty="0" smtClean="0"/>
              <a:t>2</a:t>
            </a:r>
            <a:endParaRPr lang="en-US" i="1" dirty="0" smtClean="0"/>
          </a:p>
          <a:p>
            <a:pPr lvl="1" eaLnBrk="1" hangingPunct="1">
              <a:defRPr/>
            </a:pPr>
            <a:r>
              <a:rPr lang="en-US" dirty="0" smtClean="0"/>
              <a:t>probability of dropout for homozygotes = </a:t>
            </a:r>
            <a:r>
              <a:rPr lang="en-US" i="1" dirty="0" smtClean="0"/>
              <a:t>D </a:t>
            </a:r>
            <a:r>
              <a:rPr lang="en-US" dirty="0" smtClean="0"/>
              <a:t>where </a:t>
            </a:r>
            <a:br>
              <a:rPr lang="en-US" dirty="0" smtClean="0"/>
            </a:br>
            <a:r>
              <a:rPr lang="en-US" i="1" dirty="0" smtClean="0"/>
              <a:t>D ≤</a:t>
            </a:r>
            <a:r>
              <a:rPr lang="en-US" dirty="0" smtClean="0"/>
              <a:t> </a:t>
            </a:r>
            <a:r>
              <a:rPr lang="en-US" i="1" dirty="0" smtClean="0"/>
              <a:t>d</a:t>
            </a:r>
            <a:r>
              <a:rPr lang="en-US" i="1" baseline="30000" dirty="0" smtClean="0"/>
              <a:t>2 </a:t>
            </a:r>
            <a:r>
              <a:rPr lang="en-US" i="1" dirty="0" smtClean="0"/>
              <a:t>(equality in </a:t>
            </a:r>
            <a:r>
              <a:rPr lang="en-US" i="1" dirty="0" err="1" smtClean="0"/>
              <a:t>forensim</a:t>
            </a:r>
            <a:r>
              <a:rPr lang="en-US" i="1" dirty="0" smtClean="0"/>
              <a:t> and hereafter)</a:t>
            </a:r>
            <a:endParaRPr lang="en-US" i="1" dirty="0" smtClean="0">
              <a:latin typeface="Arial"/>
              <a:cs typeface="Arial"/>
            </a:endParaRPr>
          </a:p>
          <a:p>
            <a:pPr marL="338138" lvl="1" indent="0" eaLnBrk="1" hangingPunct="1">
              <a:buNone/>
              <a:defRPr/>
            </a:pPr>
            <a:endParaRPr lang="en-US" i="1" baseline="30000" dirty="0"/>
          </a:p>
        </p:txBody>
      </p:sp>
      <p:sp>
        <p:nvSpPr>
          <p:cNvPr id="43011"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nb-NO" sz="1200" smtClean="0">
                <a:latin typeface="Tahoma" charset="0"/>
              </a:rPr>
              <a:t>Repetition: Mixtures</a:t>
            </a:r>
            <a:endParaRPr lang="nb-NO" sz="1200">
              <a:latin typeface="Tahoma" charset="0"/>
            </a:endParaRPr>
          </a:p>
        </p:txBody>
      </p:sp>
      <p:grpSp>
        <p:nvGrpSpPr>
          <p:cNvPr id="43013" name="Group 42"/>
          <p:cNvGrpSpPr>
            <a:grpSpLocks/>
          </p:cNvGrpSpPr>
          <p:nvPr/>
        </p:nvGrpSpPr>
        <p:grpSpPr bwMode="auto">
          <a:xfrm>
            <a:off x="5739992" y="1988840"/>
            <a:ext cx="2592388" cy="1223962"/>
            <a:chOff x="2483768" y="5013176"/>
            <a:chExt cx="2592288" cy="1393334"/>
          </a:xfrm>
        </p:grpSpPr>
        <p:grpSp>
          <p:nvGrpSpPr>
            <p:cNvPr id="43014" name="Group 41"/>
            <p:cNvGrpSpPr>
              <a:grpSpLocks/>
            </p:cNvGrpSpPr>
            <p:nvPr/>
          </p:nvGrpSpPr>
          <p:grpSpPr bwMode="auto">
            <a:xfrm>
              <a:off x="2483768" y="5013176"/>
              <a:ext cx="1267341" cy="1393334"/>
              <a:chOff x="2483768" y="5013176"/>
              <a:chExt cx="1267341" cy="1393334"/>
            </a:xfrm>
          </p:grpSpPr>
          <p:grpSp>
            <p:nvGrpSpPr>
              <p:cNvPr id="43017" name="Group 25"/>
              <p:cNvGrpSpPr>
                <a:grpSpLocks/>
              </p:cNvGrpSpPr>
              <p:nvPr/>
            </p:nvGrpSpPr>
            <p:grpSpPr bwMode="auto">
              <a:xfrm>
                <a:off x="2483768" y="5013176"/>
                <a:ext cx="1267341" cy="708343"/>
                <a:chOff x="3635896" y="2348880"/>
                <a:chExt cx="2448272" cy="2356068"/>
              </a:xfrm>
            </p:grpSpPr>
            <p:grpSp>
              <p:nvGrpSpPr>
                <p:cNvPr id="43023" name="Group 26"/>
                <p:cNvGrpSpPr>
                  <a:grpSpLocks/>
                </p:cNvGrpSpPr>
                <p:nvPr/>
              </p:nvGrpSpPr>
              <p:grpSpPr bwMode="auto">
                <a:xfrm>
                  <a:off x="3635896" y="2348880"/>
                  <a:ext cx="2448272" cy="1296144"/>
                  <a:chOff x="3923928" y="836712"/>
                  <a:chExt cx="2448272" cy="1296144"/>
                </a:xfrm>
              </p:grpSpPr>
              <p:cxnSp>
                <p:nvCxnSpPr>
                  <p:cNvPr id="43026" name="Straight Connector 29"/>
                  <p:cNvCxnSpPr>
                    <a:cxnSpLocks noChangeShapeType="1"/>
                  </p:cNvCxnSpPr>
                  <p:nvPr/>
                </p:nvCxnSpPr>
                <p:spPr bwMode="auto">
                  <a:xfrm>
                    <a:off x="3923928" y="2132856"/>
                    <a:ext cx="2448272" cy="0"/>
                  </a:xfrm>
                  <a:prstGeom prst="line">
                    <a:avLst/>
                  </a:prstGeom>
                  <a:noFill/>
                  <a:ln w="9525">
                    <a:solidFill>
                      <a:schemeClr val="tx1"/>
                    </a:solidFill>
                    <a:round/>
                    <a:headEnd/>
                    <a:tailEnd/>
                  </a:ln>
                </p:spPr>
              </p:cxnSp>
              <p:sp>
                <p:nvSpPr>
                  <p:cNvPr id="43027" name="Isosceles Triangle 30"/>
                  <p:cNvSpPr>
                    <a:spLocks noChangeArrowheads="1"/>
                  </p:cNvSpPr>
                  <p:nvPr/>
                </p:nvSpPr>
                <p:spPr bwMode="auto">
                  <a:xfrm>
                    <a:off x="4211960"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43028" name="Isosceles Triangle 31"/>
                  <p:cNvSpPr>
                    <a:spLocks noChangeArrowheads="1"/>
                  </p:cNvSpPr>
                  <p:nvPr/>
                </p:nvSpPr>
                <p:spPr bwMode="auto">
                  <a:xfrm>
                    <a:off x="5436096"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43024" name="TextBox 27"/>
                <p:cNvSpPr txBox="1">
                  <a:spLocks noChangeArrowheads="1"/>
                </p:cNvSpPr>
                <p:nvPr/>
              </p:nvSpPr>
              <p:spPr bwMode="auto">
                <a:xfrm>
                  <a:off x="3923929" y="3717032"/>
                  <a:ext cx="432047" cy="98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dirty="0"/>
                    <a:t>1</a:t>
                  </a:r>
                </a:p>
              </p:txBody>
            </p:sp>
            <p:sp>
              <p:nvSpPr>
                <p:cNvPr id="43025" name="TextBox 28"/>
                <p:cNvSpPr txBox="1">
                  <a:spLocks noChangeArrowheads="1"/>
                </p:cNvSpPr>
                <p:nvPr/>
              </p:nvSpPr>
              <p:spPr bwMode="auto">
                <a:xfrm>
                  <a:off x="5220072" y="3717032"/>
                  <a:ext cx="432047" cy="98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2</a:t>
                  </a:r>
                </a:p>
              </p:txBody>
            </p:sp>
          </p:grpSp>
          <p:grpSp>
            <p:nvGrpSpPr>
              <p:cNvPr id="43018" name="Group 32"/>
              <p:cNvGrpSpPr>
                <a:grpSpLocks/>
              </p:cNvGrpSpPr>
              <p:nvPr/>
            </p:nvGrpSpPr>
            <p:grpSpPr bwMode="auto">
              <a:xfrm>
                <a:off x="2555776" y="5805264"/>
                <a:ext cx="1023622" cy="601246"/>
                <a:chOff x="3779912" y="4365104"/>
                <a:chExt cx="2448272" cy="2561528"/>
              </a:xfrm>
            </p:grpSpPr>
            <p:grpSp>
              <p:nvGrpSpPr>
                <p:cNvPr id="43019" name="Group 33"/>
                <p:cNvGrpSpPr>
                  <a:grpSpLocks/>
                </p:cNvGrpSpPr>
                <p:nvPr/>
              </p:nvGrpSpPr>
              <p:grpSpPr bwMode="auto">
                <a:xfrm>
                  <a:off x="3779912" y="4365104"/>
                  <a:ext cx="2448272" cy="1296146"/>
                  <a:chOff x="3851920" y="2420888"/>
                  <a:chExt cx="2448272" cy="1296146"/>
                </a:xfrm>
              </p:grpSpPr>
              <p:cxnSp>
                <p:nvCxnSpPr>
                  <p:cNvPr id="43021" name="Straight Connector 35"/>
                  <p:cNvCxnSpPr>
                    <a:cxnSpLocks noChangeShapeType="1"/>
                  </p:cNvCxnSpPr>
                  <p:nvPr/>
                </p:nvCxnSpPr>
                <p:spPr bwMode="auto">
                  <a:xfrm>
                    <a:off x="3851920" y="3717034"/>
                    <a:ext cx="2448272" cy="0"/>
                  </a:xfrm>
                  <a:prstGeom prst="line">
                    <a:avLst/>
                  </a:prstGeom>
                  <a:noFill/>
                  <a:ln w="9525">
                    <a:solidFill>
                      <a:schemeClr val="tx1"/>
                    </a:solidFill>
                    <a:round/>
                    <a:headEnd/>
                    <a:tailEnd/>
                  </a:ln>
                </p:spPr>
              </p:cxnSp>
              <p:sp>
                <p:nvSpPr>
                  <p:cNvPr id="43022" name="Isosceles Triangle 36"/>
                  <p:cNvSpPr>
                    <a:spLocks noChangeArrowheads="1"/>
                  </p:cNvSpPr>
                  <p:nvPr/>
                </p:nvSpPr>
                <p:spPr bwMode="auto">
                  <a:xfrm>
                    <a:off x="4211961" y="2420888"/>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43020" name="TextBox 34"/>
                <p:cNvSpPr txBox="1">
                  <a:spLocks noChangeArrowheads="1"/>
                </p:cNvSpPr>
                <p:nvPr/>
              </p:nvSpPr>
              <p:spPr bwMode="auto">
                <a:xfrm>
                  <a:off x="4139953" y="5661246"/>
                  <a:ext cx="360041" cy="1265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1</a:t>
                  </a:r>
                </a:p>
              </p:txBody>
            </p:sp>
          </p:grpSp>
        </p:grpSp>
        <p:sp>
          <p:nvSpPr>
            <p:cNvPr id="43015" name="TextBox 37"/>
            <p:cNvSpPr txBox="1">
              <a:spLocks noChangeArrowheads="1"/>
            </p:cNvSpPr>
            <p:nvPr/>
          </p:nvSpPr>
          <p:spPr bwMode="auto">
            <a:xfrm>
              <a:off x="3866322" y="5244808"/>
              <a:ext cx="1209734" cy="2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Suspect</a:t>
              </a:r>
            </a:p>
          </p:txBody>
        </p:sp>
        <p:sp>
          <p:nvSpPr>
            <p:cNvPr id="43016" name="TextBox 38"/>
            <p:cNvSpPr txBox="1">
              <a:spLocks noChangeArrowheads="1"/>
            </p:cNvSpPr>
            <p:nvPr/>
          </p:nvSpPr>
          <p:spPr bwMode="auto">
            <a:xfrm>
              <a:off x="3851920" y="5949280"/>
              <a:ext cx="1209734" cy="2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Evidence</a:t>
              </a:r>
            </a:p>
          </p:txBody>
        </p:sp>
      </p:grpSp>
      <p:sp>
        <p:nvSpPr>
          <p:cNvPr id="7" name="Slide Number Placeholder 6"/>
          <p:cNvSpPr>
            <a:spLocks noGrp="1"/>
          </p:cNvSpPr>
          <p:nvPr>
            <p:ph type="sldNum" sz="quarter" idx="12"/>
          </p:nvPr>
        </p:nvSpPr>
        <p:spPr/>
        <p:txBody>
          <a:bodyPr/>
          <a:lstStyle/>
          <a:p>
            <a:fld id="{76503D8D-F27D-49CA-A299-3589FD585F6D}" type="slidenum">
              <a:rPr lang="en-GB" noProof="0" smtClean="0"/>
              <a:pPr/>
              <a:t>12</a:t>
            </a:fld>
            <a:endParaRPr lang="en-GB" noProof="0" dirty="0"/>
          </a:p>
        </p:txBody>
      </p:sp>
    </p:spTree>
    <p:extLst>
      <p:ext uri="{BB962C8B-B14F-4D97-AF65-F5344CB8AC3E}">
        <p14:creationId xmlns:p14="http://schemas.microsoft.com/office/powerpoint/2010/main" val="1083189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611560" y="66690"/>
            <a:ext cx="6818518" cy="1107996"/>
          </a:xfrm>
        </p:spPr>
        <p:txBody>
          <a:bodyPr/>
          <a:lstStyle/>
          <a:p>
            <a:pPr eaLnBrk="1" hangingPunct="1"/>
            <a:r>
              <a:rPr lang="nb-NO" sz="3600" dirty="0" err="1" smtClean="0">
                <a:latin typeface="Tahoma" charset="0"/>
              </a:rPr>
              <a:t>E</a:t>
            </a:r>
            <a:r>
              <a:rPr lang="nb-NO" sz="3200" dirty="0" err="1" smtClean="0">
                <a:latin typeface="Tahoma" charset="0"/>
              </a:rPr>
              <a:t>xample</a:t>
            </a:r>
            <a:r>
              <a:rPr lang="nb-NO" sz="3600" dirty="0" smtClean="0">
                <a:latin typeface="Tahoma" charset="0"/>
              </a:rPr>
              <a:t> 2: LR </a:t>
            </a:r>
            <a:r>
              <a:rPr lang="nb-NO" sz="3600" dirty="0" err="1" smtClean="0">
                <a:latin typeface="Tahoma" charset="0"/>
              </a:rPr>
              <a:t>with</a:t>
            </a:r>
            <a:r>
              <a:rPr lang="nb-NO" sz="3600" dirty="0" smtClean="0">
                <a:latin typeface="Tahoma" charset="0"/>
              </a:rPr>
              <a:t> </a:t>
            </a:r>
            <a:r>
              <a:rPr lang="nb-NO" sz="3600" dirty="0" err="1" smtClean="0">
                <a:latin typeface="Tahoma" charset="0"/>
              </a:rPr>
              <a:t>dropout</a:t>
            </a:r>
            <a:r>
              <a:rPr lang="nb-NO" sz="3600" dirty="0" smtClean="0">
                <a:latin typeface="Tahoma" charset="0"/>
              </a:rPr>
              <a:t/>
            </a:r>
            <a:br>
              <a:rPr lang="nb-NO" sz="3600" dirty="0" smtClean="0">
                <a:latin typeface="Tahoma" charset="0"/>
              </a:rPr>
            </a:br>
            <a:r>
              <a:rPr lang="nb-NO" sz="3600" dirty="0" smtClean="0">
                <a:latin typeface="Tahoma" charset="0"/>
              </a:rPr>
              <a:t>(Case B </a:t>
            </a:r>
            <a:r>
              <a:rPr lang="nb-NO" sz="3600" dirty="0" err="1" smtClean="0">
                <a:latin typeface="Tahoma" charset="0"/>
              </a:rPr>
              <a:t>Haned</a:t>
            </a:r>
            <a:r>
              <a:rPr lang="nb-NO" sz="3600" dirty="0" smtClean="0">
                <a:latin typeface="Tahoma" charset="0"/>
              </a:rPr>
              <a:t> et al., 2012)</a:t>
            </a:r>
            <a:endParaRPr lang="en-US" sz="3600" dirty="0">
              <a:latin typeface="Tahoma" charset="0"/>
            </a:endParaRPr>
          </a:p>
        </p:txBody>
      </p:sp>
      <p:sp>
        <p:nvSpPr>
          <p:cNvPr id="21506" name="Content Placeholder 2"/>
          <p:cNvSpPr>
            <a:spLocks noGrp="1"/>
          </p:cNvSpPr>
          <p:nvPr>
            <p:ph idx="1"/>
          </p:nvPr>
        </p:nvSpPr>
        <p:spPr>
          <a:xfrm>
            <a:off x="1476375" y="1268413"/>
            <a:ext cx="7089775" cy="4800600"/>
          </a:xfrm>
        </p:spPr>
        <p:txBody>
          <a:bodyPr/>
          <a:lstStyle/>
          <a:p>
            <a:pPr eaLnBrk="1" hangingPunct="1"/>
            <a:endParaRPr lang="en-US" dirty="0" smtClean="0">
              <a:latin typeface="Tahoma" charset="0"/>
            </a:endParaRPr>
          </a:p>
          <a:p>
            <a:pPr eaLnBrk="1" hangingPunct="1"/>
            <a:endParaRPr lang="en-US" dirty="0" smtClean="0">
              <a:latin typeface="Tahoma" charset="0"/>
            </a:endParaRPr>
          </a:p>
          <a:p>
            <a:pPr eaLnBrk="1" hangingPunct="1"/>
            <a:r>
              <a:rPr lang="en-US" dirty="0" smtClean="0">
                <a:latin typeface="Tahoma" charset="0"/>
              </a:rPr>
              <a:t>H</a:t>
            </a:r>
            <a:r>
              <a:rPr lang="en-US" baseline="-25000" dirty="0" smtClean="0">
                <a:latin typeface="Tahoma" charset="0"/>
              </a:rPr>
              <a:t>p</a:t>
            </a:r>
            <a:r>
              <a:rPr lang="en-US" dirty="0">
                <a:latin typeface="Tahoma" charset="0"/>
              </a:rPr>
              <a:t>: Suspect</a:t>
            </a:r>
          </a:p>
          <a:p>
            <a:pPr eaLnBrk="1" hangingPunct="1"/>
            <a:r>
              <a:rPr lang="en-US" dirty="0" err="1">
                <a:latin typeface="Tahoma" charset="0"/>
              </a:rPr>
              <a:t>H</a:t>
            </a:r>
            <a:r>
              <a:rPr lang="en-US" baseline="-25000" dirty="0" err="1">
                <a:latin typeface="Tahoma" charset="0"/>
              </a:rPr>
              <a:t>d</a:t>
            </a:r>
            <a:r>
              <a:rPr lang="en-US" dirty="0">
                <a:latin typeface="Tahoma" charset="0"/>
              </a:rPr>
              <a:t>: Unknown</a:t>
            </a:r>
          </a:p>
          <a:p>
            <a:pPr eaLnBrk="1" hangingPunct="1"/>
            <a:endParaRPr lang="en-US" dirty="0">
              <a:latin typeface="Tahoma" charset="0"/>
            </a:endParaRPr>
          </a:p>
          <a:p>
            <a:pPr eaLnBrk="1" hangingPunct="1"/>
            <a:endParaRPr lang="en-US" sz="2000" dirty="0" smtClean="0">
              <a:latin typeface="Tahoma" charset="0"/>
            </a:endParaRPr>
          </a:p>
          <a:p>
            <a:pPr eaLnBrk="1" hangingPunct="1"/>
            <a:endParaRPr lang="en-US" sz="2000" dirty="0" smtClean="0">
              <a:latin typeface="Tahoma" charset="0"/>
            </a:endParaRPr>
          </a:p>
          <a:p>
            <a:pPr eaLnBrk="1" hangingPunct="1"/>
            <a:r>
              <a:rPr lang="en-US" sz="2000" dirty="0" smtClean="0">
                <a:latin typeface="Tahoma" charset="0"/>
              </a:rPr>
              <a:t>For </a:t>
            </a:r>
            <a:r>
              <a:rPr lang="en-US" sz="2000" dirty="0">
                <a:latin typeface="Tahoma" charset="0"/>
              </a:rPr>
              <a:t>H</a:t>
            </a:r>
            <a:r>
              <a:rPr lang="en-US" sz="2000" baseline="-25000" dirty="0">
                <a:latin typeface="Tahoma" charset="0"/>
              </a:rPr>
              <a:t>p</a:t>
            </a:r>
            <a:r>
              <a:rPr lang="en-US" sz="2000" dirty="0">
                <a:latin typeface="Tahoma" charset="0"/>
              </a:rPr>
              <a:t> to be true</a:t>
            </a:r>
          </a:p>
          <a:p>
            <a:pPr lvl="1" eaLnBrk="1" hangingPunct="1"/>
            <a:r>
              <a:rPr lang="en-US" sz="2000" dirty="0">
                <a:latin typeface="Tahoma" charset="0"/>
                <a:cs typeface="Arial" charset="0"/>
              </a:rPr>
              <a:t>allele 2 in the suspect’s profile has dropped out </a:t>
            </a:r>
          </a:p>
          <a:p>
            <a:pPr lvl="1" eaLnBrk="1" hangingPunct="1"/>
            <a:r>
              <a:rPr lang="en-US" sz="2000" dirty="0">
                <a:latin typeface="Tahoma" charset="0"/>
                <a:cs typeface="Arial" charset="0"/>
              </a:rPr>
              <a:t>a</a:t>
            </a:r>
            <a:r>
              <a:rPr lang="en-US" sz="2000" dirty="0" smtClean="0">
                <a:latin typeface="Tahoma" charset="0"/>
                <a:cs typeface="Arial" charset="0"/>
              </a:rPr>
              <a:t>llele </a:t>
            </a:r>
            <a:r>
              <a:rPr lang="en-US" sz="2000" dirty="0">
                <a:latin typeface="Tahoma" charset="0"/>
                <a:cs typeface="Arial" charset="0"/>
              </a:rPr>
              <a:t>1 in the suspect’s profile has not dropped </a:t>
            </a:r>
            <a:r>
              <a:rPr lang="en-US" sz="2000" dirty="0" smtClean="0">
                <a:latin typeface="Tahoma" charset="0"/>
                <a:cs typeface="Arial" charset="0"/>
              </a:rPr>
              <a:t>out</a:t>
            </a:r>
          </a:p>
          <a:p>
            <a:pPr marL="468000" lvl="1" indent="0" eaLnBrk="1" hangingPunct="1">
              <a:buNone/>
            </a:pPr>
            <a:endParaRPr lang="en-US" dirty="0">
              <a:latin typeface="Tahoma" charset="0"/>
            </a:endParaRPr>
          </a:p>
          <a:p>
            <a:pPr eaLnBrk="1" hangingPunct="1"/>
            <a:r>
              <a:rPr lang="en-US" sz="2000" dirty="0" smtClean="0">
                <a:latin typeface="Tahoma" charset="0"/>
              </a:rPr>
              <a:t>We calculate by hand so we can check </a:t>
            </a:r>
            <a:r>
              <a:rPr lang="en-US" sz="2000" dirty="0" err="1" smtClean="0">
                <a:latin typeface="Tahoma" charset="0"/>
              </a:rPr>
              <a:t>forensim</a:t>
            </a:r>
            <a:endParaRPr lang="en-US" sz="2000" baseline="-25000" dirty="0">
              <a:latin typeface="Tahoma" charset="0"/>
            </a:endParaRPr>
          </a:p>
        </p:txBody>
      </p:sp>
      <p:sp>
        <p:nvSpPr>
          <p:cNvPr id="21507"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nb-NO" sz="1200" smtClean="0">
                <a:latin typeface="Tahoma" charset="0"/>
              </a:rPr>
              <a:t>Repetition: Mixtures</a:t>
            </a:r>
            <a:endParaRPr lang="nb-NO" sz="1200">
              <a:latin typeface="Tahoma" charset="0"/>
            </a:endParaRPr>
          </a:p>
        </p:txBody>
      </p:sp>
      <p:grpSp>
        <p:nvGrpSpPr>
          <p:cNvPr id="21510" name="Group 8"/>
          <p:cNvGrpSpPr>
            <a:grpSpLocks/>
          </p:cNvGrpSpPr>
          <p:nvPr/>
        </p:nvGrpSpPr>
        <p:grpSpPr bwMode="auto">
          <a:xfrm>
            <a:off x="5652120" y="1916832"/>
            <a:ext cx="2592388" cy="1223962"/>
            <a:chOff x="2483768" y="5013176"/>
            <a:chExt cx="2592288" cy="1393334"/>
          </a:xfrm>
        </p:grpSpPr>
        <p:grpSp>
          <p:nvGrpSpPr>
            <p:cNvPr id="21511" name="Group 9"/>
            <p:cNvGrpSpPr>
              <a:grpSpLocks/>
            </p:cNvGrpSpPr>
            <p:nvPr/>
          </p:nvGrpSpPr>
          <p:grpSpPr bwMode="auto">
            <a:xfrm>
              <a:off x="2483768" y="5013176"/>
              <a:ext cx="1267341" cy="1393334"/>
              <a:chOff x="2483768" y="5013176"/>
              <a:chExt cx="1267341" cy="1393334"/>
            </a:xfrm>
          </p:grpSpPr>
          <p:grpSp>
            <p:nvGrpSpPr>
              <p:cNvPr id="21514" name="Group 12"/>
              <p:cNvGrpSpPr>
                <a:grpSpLocks/>
              </p:cNvGrpSpPr>
              <p:nvPr/>
            </p:nvGrpSpPr>
            <p:grpSpPr bwMode="auto">
              <a:xfrm>
                <a:off x="2483768" y="5013176"/>
                <a:ext cx="1267341" cy="708343"/>
                <a:chOff x="3635896" y="2348880"/>
                <a:chExt cx="2448272" cy="2356068"/>
              </a:xfrm>
            </p:grpSpPr>
            <p:grpSp>
              <p:nvGrpSpPr>
                <p:cNvPr id="21520" name="Group 18"/>
                <p:cNvGrpSpPr>
                  <a:grpSpLocks/>
                </p:cNvGrpSpPr>
                <p:nvPr/>
              </p:nvGrpSpPr>
              <p:grpSpPr bwMode="auto">
                <a:xfrm>
                  <a:off x="3635896" y="2348880"/>
                  <a:ext cx="2448272" cy="1296144"/>
                  <a:chOff x="3923928" y="836712"/>
                  <a:chExt cx="2448272" cy="1296144"/>
                </a:xfrm>
              </p:grpSpPr>
              <p:cxnSp>
                <p:nvCxnSpPr>
                  <p:cNvPr id="21523" name="Straight Connector 21"/>
                  <p:cNvCxnSpPr>
                    <a:cxnSpLocks noChangeShapeType="1"/>
                  </p:cNvCxnSpPr>
                  <p:nvPr/>
                </p:nvCxnSpPr>
                <p:spPr bwMode="auto">
                  <a:xfrm>
                    <a:off x="3923928" y="2132856"/>
                    <a:ext cx="2448272" cy="0"/>
                  </a:xfrm>
                  <a:prstGeom prst="line">
                    <a:avLst/>
                  </a:prstGeom>
                  <a:noFill/>
                  <a:ln w="9525">
                    <a:solidFill>
                      <a:schemeClr val="tx1"/>
                    </a:solidFill>
                    <a:round/>
                    <a:headEnd/>
                    <a:tailEnd/>
                  </a:ln>
                </p:spPr>
              </p:cxnSp>
              <p:sp>
                <p:nvSpPr>
                  <p:cNvPr id="21524" name="Isosceles Triangle 22"/>
                  <p:cNvSpPr>
                    <a:spLocks noChangeArrowheads="1"/>
                  </p:cNvSpPr>
                  <p:nvPr/>
                </p:nvSpPr>
                <p:spPr bwMode="auto">
                  <a:xfrm>
                    <a:off x="4211960"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21525" name="Isosceles Triangle 23"/>
                  <p:cNvSpPr>
                    <a:spLocks noChangeArrowheads="1"/>
                  </p:cNvSpPr>
                  <p:nvPr/>
                </p:nvSpPr>
                <p:spPr bwMode="auto">
                  <a:xfrm>
                    <a:off x="5436096"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21521" name="TextBox 19"/>
                <p:cNvSpPr txBox="1">
                  <a:spLocks noChangeArrowheads="1"/>
                </p:cNvSpPr>
                <p:nvPr/>
              </p:nvSpPr>
              <p:spPr bwMode="auto">
                <a:xfrm>
                  <a:off x="3923929" y="3717032"/>
                  <a:ext cx="432047" cy="98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1</a:t>
                  </a:r>
                </a:p>
              </p:txBody>
            </p:sp>
            <p:sp>
              <p:nvSpPr>
                <p:cNvPr id="21522" name="TextBox 20"/>
                <p:cNvSpPr txBox="1">
                  <a:spLocks noChangeArrowheads="1"/>
                </p:cNvSpPr>
                <p:nvPr/>
              </p:nvSpPr>
              <p:spPr bwMode="auto">
                <a:xfrm>
                  <a:off x="5220072" y="3717032"/>
                  <a:ext cx="432047" cy="98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2</a:t>
                  </a:r>
                </a:p>
              </p:txBody>
            </p:sp>
          </p:grpSp>
          <p:grpSp>
            <p:nvGrpSpPr>
              <p:cNvPr id="21515" name="Group 13"/>
              <p:cNvGrpSpPr>
                <a:grpSpLocks/>
              </p:cNvGrpSpPr>
              <p:nvPr/>
            </p:nvGrpSpPr>
            <p:grpSpPr bwMode="auto">
              <a:xfrm>
                <a:off x="2555776" y="5805264"/>
                <a:ext cx="1023622" cy="601246"/>
                <a:chOff x="3779912" y="4365104"/>
                <a:chExt cx="2448272" cy="2561528"/>
              </a:xfrm>
            </p:grpSpPr>
            <p:grpSp>
              <p:nvGrpSpPr>
                <p:cNvPr id="21516" name="Group 14"/>
                <p:cNvGrpSpPr>
                  <a:grpSpLocks/>
                </p:cNvGrpSpPr>
                <p:nvPr/>
              </p:nvGrpSpPr>
              <p:grpSpPr bwMode="auto">
                <a:xfrm>
                  <a:off x="3779912" y="4365104"/>
                  <a:ext cx="2448272" cy="1296146"/>
                  <a:chOff x="3851920" y="2420888"/>
                  <a:chExt cx="2448272" cy="1296146"/>
                </a:xfrm>
              </p:grpSpPr>
              <p:cxnSp>
                <p:nvCxnSpPr>
                  <p:cNvPr id="21518" name="Straight Connector 16"/>
                  <p:cNvCxnSpPr>
                    <a:cxnSpLocks noChangeShapeType="1"/>
                  </p:cNvCxnSpPr>
                  <p:nvPr/>
                </p:nvCxnSpPr>
                <p:spPr bwMode="auto">
                  <a:xfrm>
                    <a:off x="3851920" y="3717034"/>
                    <a:ext cx="2448272" cy="0"/>
                  </a:xfrm>
                  <a:prstGeom prst="line">
                    <a:avLst/>
                  </a:prstGeom>
                  <a:noFill/>
                  <a:ln w="9525">
                    <a:solidFill>
                      <a:schemeClr val="tx1"/>
                    </a:solidFill>
                    <a:round/>
                    <a:headEnd/>
                    <a:tailEnd/>
                  </a:ln>
                </p:spPr>
              </p:cxnSp>
              <p:sp>
                <p:nvSpPr>
                  <p:cNvPr id="21519" name="Isosceles Triangle 17"/>
                  <p:cNvSpPr>
                    <a:spLocks noChangeArrowheads="1"/>
                  </p:cNvSpPr>
                  <p:nvPr/>
                </p:nvSpPr>
                <p:spPr bwMode="auto">
                  <a:xfrm>
                    <a:off x="4211961" y="2420888"/>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21517" name="TextBox 15"/>
                <p:cNvSpPr txBox="1">
                  <a:spLocks noChangeArrowheads="1"/>
                </p:cNvSpPr>
                <p:nvPr/>
              </p:nvSpPr>
              <p:spPr bwMode="auto">
                <a:xfrm>
                  <a:off x="4139953" y="5661246"/>
                  <a:ext cx="360041" cy="1265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1</a:t>
                  </a:r>
                </a:p>
              </p:txBody>
            </p:sp>
          </p:grpSp>
        </p:grpSp>
        <p:sp>
          <p:nvSpPr>
            <p:cNvPr id="21512" name="TextBox 10"/>
            <p:cNvSpPr txBox="1">
              <a:spLocks noChangeArrowheads="1"/>
            </p:cNvSpPr>
            <p:nvPr/>
          </p:nvSpPr>
          <p:spPr bwMode="auto">
            <a:xfrm>
              <a:off x="3866322" y="5244808"/>
              <a:ext cx="1209734" cy="2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Suspect</a:t>
              </a:r>
            </a:p>
          </p:txBody>
        </p:sp>
        <p:sp>
          <p:nvSpPr>
            <p:cNvPr id="21513" name="TextBox 11"/>
            <p:cNvSpPr txBox="1">
              <a:spLocks noChangeArrowheads="1"/>
            </p:cNvSpPr>
            <p:nvPr/>
          </p:nvSpPr>
          <p:spPr bwMode="auto">
            <a:xfrm>
              <a:off x="3851920" y="5949280"/>
              <a:ext cx="1209734" cy="2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Evidence</a:t>
              </a:r>
            </a:p>
          </p:txBody>
        </p:sp>
      </p:grpSp>
      <p:sp>
        <p:nvSpPr>
          <p:cNvPr id="3" name="Slide Number Placeholder 2"/>
          <p:cNvSpPr>
            <a:spLocks noGrp="1"/>
          </p:cNvSpPr>
          <p:nvPr>
            <p:ph type="sldNum" sz="quarter" idx="12"/>
          </p:nvPr>
        </p:nvSpPr>
        <p:spPr/>
        <p:txBody>
          <a:bodyPr/>
          <a:lstStyle/>
          <a:p>
            <a:fld id="{76503D8D-F27D-49CA-A299-3589FD585F6D}" type="slidenum">
              <a:rPr lang="en-GB" noProof="0" smtClean="0"/>
              <a:pPr/>
              <a:t>13</a:t>
            </a:fld>
            <a:endParaRPr lang="en-GB" noProof="0" dirty="0"/>
          </a:p>
        </p:txBody>
      </p:sp>
    </p:spTree>
    <p:extLst>
      <p:ext uri="{BB962C8B-B14F-4D97-AF65-F5344CB8AC3E}">
        <p14:creationId xmlns:p14="http://schemas.microsoft.com/office/powerpoint/2010/main" val="3498390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506">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506">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506">
                                            <p:txEl>
                                              <p:pRg st="7" end="7"/>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506">
                                            <p:txEl>
                                              <p:pRg st="8" end="8"/>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506">
                                            <p:txEl>
                                              <p:pRg st="9" end="9"/>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50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0825" y="1341438"/>
            <a:ext cx="7089775" cy="4775200"/>
          </a:xfrm>
        </p:spPr>
        <p:txBody>
          <a:bodyPr/>
          <a:lstStyle/>
          <a:p>
            <a:pPr eaLnBrk="1" hangingPunct="1">
              <a:defRPr/>
            </a:pPr>
            <a:r>
              <a:rPr lang="en-US" dirty="0" err="1" smtClean="0"/>
              <a:t>H</a:t>
            </a:r>
            <a:r>
              <a:rPr lang="en-US" baseline="-25000" dirty="0" err="1" smtClean="0"/>
              <a:t>p</a:t>
            </a:r>
            <a:r>
              <a:rPr lang="en-US" dirty="0" smtClean="0"/>
              <a:t>: Suspect</a:t>
            </a:r>
          </a:p>
          <a:p>
            <a:pPr eaLnBrk="1" hangingPunct="1">
              <a:defRPr/>
            </a:pPr>
            <a:r>
              <a:rPr lang="en-US" dirty="0" err="1" smtClean="0"/>
              <a:t>H</a:t>
            </a:r>
            <a:r>
              <a:rPr lang="en-US" baseline="-25000" dirty="0" err="1" smtClean="0"/>
              <a:t>d</a:t>
            </a:r>
            <a:r>
              <a:rPr lang="en-US" dirty="0" smtClean="0"/>
              <a:t>: Unknown</a:t>
            </a:r>
          </a:p>
          <a:p>
            <a:pPr eaLnBrk="1" hangingPunct="1">
              <a:defRPr/>
            </a:pPr>
            <a:endParaRPr lang="en-US" dirty="0"/>
          </a:p>
          <a:p>
            <a:pPr eaLnBrk="1" hangingPunct="1">
              <a:defRPr/>
            </a:pPr>
            <a:r>
              <a:rPr lang="en-US" dirty="0" smtClean="0"/>
              <a:t>For </a:t>
            </a:r>
            <a:r>
              <a:rPr lang="en-US" dirty="0" err="1" smtClean="0"/>
              <a:t>H</a:t>
            </a:r>
            <a:r>
              <a:rPr lang="en-US" baseline="-25000" dirty="0" err="1" smtClean="0"/>
              <a:t>d</a:t>
            </a:r>
            <a:r>
              <a:rPr lang="en-US" dirty="0" smtClean="0"/>
              <a:t> to be true the unknown must have a genotype that contains the allele 1</a:t>
            </a:r>
          </a:p>
          <a:p>
            <a:pPr eaLnBrk="1" hangingPunct="1">
              <a:defRPr/>
            </a:pPr>
            <a:r>
              <a:rPr lang="en-US" dirty="0" smtClean="0"/>
              <a:t>Let Q denote any other allele than the allele in the evidence:</a:t>
            </a:r>
          </a:p>
        </p:txBody>
      </p:sp>
      <p:sp>
        <p:nvSpPr>
          <p:cNvPr id="44035"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nb-NO" sz="1200" smtClean="0">
                <a:latin typeface="Tahoma" charset="0"/>
              </a:rPr>
              <a:t>Repetition: Mixtures</a:t>
            </a:r>
            <a:endParaRPr lang="nb-NO" sz="1200" dirty="0">
              <a:latin typeface="Tahoma" charset="0"/>
            </a:endParaRPr>
          </a:p>
        </p:txBody>
      </p:sp>
      <p:grpSp>
        <p:nvGrpSpPr>
          <p:cNvPr id="44037" name="Group 6"/>
          <p:cNvGrpSpPr>
            <a:grpSpLocks/>
          </p:cNvGrpSpPr>
          <p:nvPr/>
        </p:nvGrpSpPr>
        <p:grpSpPr bwMode="auto">
          <a:xfrm>
            <a:off x="5651500" y="1052513"/>
            <a:ext cx="2592388" cy="1223962"/>
            <a:chOff x="2483768" y="5013176"/>
            <a:chExt cx="2592288" cy="1393334"/>
          </a:xfrm>
        </p:grpSpPr>
        <p:grpSp>
          <p:nvGrpSpPr>
            <p:cNvPr id="44038" name="Group 8"/>
            <p:cNvGrpSpPr>
              <a:grpSpLocks/>
            </p:cNvGrpSpPr>
            <p:nvPr/>
          </p:nvGrpSpPr>
          <p:grpSpPr bwMode="auto">
            <a:xfrm>
              <a:off x="2483768" y="5013176"/>
              <a:ext cx="1267341" cy="1393334"/>
              <a:chOff x="2483768" y="5013176"/>
              <a:chExt cx="1267341" cy="1393334"/>
            </a:xfrm>
          </p:grpSpPr>
          <p:grpSp>
            <p:nvGrpSpPr>
              <p:cNvPr id="44041" name="Group 11"/>
              <p:cNvGrpSpPr>
                <a:grpSpLocks/>
              </p:cNvGrpSpPr>
              <p:nvPr/>
            </p:nvGrpSpPr>
            <p:grpSpPr bwMode="auto">
              <a:xfrm>
                <a:off x="2483768" y="5013176"/>
                <a:ext cx="1267341" cy="708343"/>
                <a:chOff x="3635896" y="2348880"/>
                <a:chExt cx="2448272" cy="2356068"/>
              </a:xfrm>
            </p:grpSpPr>
            <p:grpSp>
              <p:nvGrpSpPr>
                <p:cNvPr id="44047" name="Group 17"/>
                <p:cNvGrpSpPr>
                  <a:grpSpLocks/>
                </p:cNvGrpSpPr>
                <p:nvPr/>
              </p:nvGrpSpPr>
              <p:grpSpPr bwMode="auto">
                <a:xfrm>
                  <a:off x="3635896" y="2348880"/>
                  <a:ext cx="2448272" cy="1296144"/>
                  <a:chOff x="3923928" y="836712"/>
                  <a:chExt cx="2448272" cy="1296144"/>
                </a:xfrm>
              </p:grpSpPr>
              <p:cxnSp>
                <p:nvCxnSpPr>
                  <p:cNvPr id="44050" name="Straight Connector 20"/>
                  <p:cNvCxnSpPr>
                    <a:cxnSpLocks noChangeShapeType="1"/>
                  </p:cNvCxnSpPr>
                  <p:nvPr/>
                </p:nvCxnSpPr>
                <p:spPr bwMode="auto">
                  <a:xfrm>
                    <a:off x="3923928" y="2132856"/>
                    <a:ext cx="2448272" cy="0"/>
                  </a:xfrm>
                  <a:prstGeom prst="line">
                    <a:avLst/>
                  </a:prstGeom>
                  <a:noFill/>
                  <a:ln w="9525">
                    <a:solidFill>
                      <a:schemeClr val="tx1"/>
                    </a:solidFill>
                    <a:round/>
                    <a:headEnd/>
                    <a:tailEnd/>
                  </a:ln>
                </p:spPr>
              </p:cxnSp>
              <p:sp>
                <p:nvSpPr>
                  <p:cNvPr id="44051" name="Isosceles Triangle 21"/>
                  <p:cNvSpPr>
                    <a:spLocks noChangeArrowheads="1"/>
                  </p:cNvSpPr>
                  <p:nvPr/>
                </p:nvSpPr>
                <p:spPr bwMode="auto">
                  <a:xfrm>
                    <a:off x="4211960"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44052" name="Isosceles Triangle 22"/>
                  <p:cNvSpPr>
                    <a:spLocks noChangeArrowheads="1"/>
                  </p:cNvSpPr>
                  <p:nvPr/>
                </p:nvSpPr>
                <p:spPr bwMode="auto">
                  <a:xfrm>
                    <a:off x="5436096"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44048" name="TextBox 18"/>
                <p:cNvSpPr txBox="1">
                  <a:spLocks noChangeArrowheads="1"/>
                </p:cNvSpPr>
                <p:nvPr/>
              </p:nvSpPr>
              <p:spPr bwMode="auto">
                <a:xfrm>
                  <a:off x="3923929" y="3717032"/>
                  <a:ext cx="432047" cy="98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1</a:t>
                  </a:r>
                </a:p>
              </p:txBody>
            </p:sp>
            <p:sp>
              <p:nvSpPr>
                <p:cNvPr id="44049" name="TextBox 19"/>
                <p:cNvSpPr txBox="1">
                  <a:spLocks noChangeArrowheads="1"/>
                </p:cNvSpPr>
                <p:nvPr/>
              </p:nvSpPr>
              <p:spPr bwMode="auto">
                <a:xfrm>
                  <a:off x="5220072" y="3717032"/>
                  <a:ext cx="432047" cy="98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2</a:t>
                  </a:r>
                </a:p>
              </p:txBody>
            </p:sp>
          </p:grpSp>
          <p:grpSp>
            <p:nvGrpSpPr>
              <p:cNvPr id="44042" name="Group 12"/>
              <p:cNvGrpSpPr>
                <a:grpSpLocks/>
              </p:cNvGrpSpPr>
              <p:nvPr/>
            </p:nvGrpSpPr>
            <p:grpSpPr bwMode="auto">
              <a:xfrm>
                <a:off x="2555776" y="5805264"/>
                <a:ext cx="1023622" cy="601246"/>
                <a:chOff x="3779912" y="4365104"/>
                <a:chExt cx="2448272" cy="2561528"/>
              </a:xfrm>
            </p:grpSpPr>
            <p:grpSp>
              <p:nvGrpSpPr>
                <p:cNvPr id="44043" name="Group 13"/>
                <p:cNvGrpSpPr>
                  <a:grpSpLocks/>
                </p:cNvGrpSpPr>
                <p:nvPr/>
              </p:nvGrpSpPr>
              <p:grpSpPr bwMode="auto">
                <a:xfrm>
                  <a:off x="3779912" y="4365104"/>
                  <a:ext cx="2448272" cy="1296146"/>
                  <a:chOff x="3851920" y="2420888"/>
                  <a:chExt cx="2448272" cy="1296146"/>
                </a:xfrm>
              </p:grpSpPr>
              <p:cxnSp>
                <p:nvCxnSpPr>
                  <p:cNvPr id="44045" name="Straight Connector 15"/>
                  <p:cNvCxnSpPr>
                    <a:cxnSpLocks noChangeShapeType="1"/>
                  </p:cNvCxnSpPr>
                  <p:nvPr/>
                </p:nvCxnSpPr>
                <p:spPr bwMode="auto">
                  <a:xfrm>
                    <a:off x="3851920" y="3717034"/>
                    <a:ext cx="2448272" cy="0"/>
                  </a:xfrm>
                  <a:prstGeom prst="line">
                    <a:avLst/>
                  </a:prstGeom>
                  <a:noFill/>
                  <a:ln w="9525">
                    <a:solidFill>
                      <a:schemeClr val="tx1"/>
                    </a:solidFill>
                    <a:round/>
                    <a:headEnd/>
                    <a:tailEnd/>
                  </a:ln>
                </p:spPr>
              </p:cxnSp>
              <p:sp>
                <p:nvSpPr>
                  <p:cNvPr id="44046" name="Isosceles Triangle 16"/>
                  <p:cNvSpPr>
                    <a:spLocks noChangeArrowheads="1"/>
                  </p:cNvSpPr>
                  <p:nvPr/>
                </p:nvSpPr>
                <p:spPr bwMode="auto">
                  <a:xfrm>
                    <a:off x="4211961" y="2420888"/>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44044" name="TextBox 14"/>
                <p:cNvSpPr txBox="1">
                  <a:spLocks noChangeArrowheads="1"/>
                </p:cNvSpPr>
                <p:nvPr/>
              </p:nvSpPr>
              <p:spPr bwMode="auto">
                <a:xfrm>
                  <a:off x="4139953" y="5661246"/>
                  <a:ext cx="360041" cy="1265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1</a:t>
                  </a:r>
                </a:p>
              </p:txBody>
            </p:sp>
          </p:grpSp>
        </p:grpSp>
        <p:sp>
          <p:nvSpPr>
            <p:cNvPr id="44039" name="TextBox 9"/>
            <p:cNvSpPr txBox="1">
              <a:spLocks noChangeArrowheads="1"/>
            </p:cNvSpPr>
            <p:nvPr/>
          </p:nvSpPr>
          <p:spPr bwMode="auto">
            <a:xfrm>
              <a:off x="3866322" y="5244808"/>
              <a:ext cx="1209734" cy="2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Suspect</a:t>
              </a:r>
            </a:p>
          </p:txBody>
        </p:sp>
        <p:sp>
          <p:nvSpPr>
            <p:cNvPr id="44040" name="TextBox 10"/>
            <p:cNvSpPr txBox="1">
              <a:spLocks noChangeArrowheads="1"/>
            </p:cNvSpPr>
            <p:nvPr/>
          </p:nvSpPr>
          <p:spPr bwMode="auto">
            <a:xfrm>
              <a:off x="3851920" y="5949280"/>
              <a:ext cx="1209734" cy="2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Evidence</a:t>
              </a:r>
            </a:p>
          </p:txBody>
        </p:sp>
      </p:grpSp>
      <p:sp>
        <p:nvSpPr>
          <p:cNvPr id="4" name="Slide Number Placeholder 3"/>
          <p:cNvSpPr>
            <a:spLocks noGrp="1"/>
          </p:cNvSpPr>
          <p:nvPr>
            <p:ph type="sldNum" sz="quarter" idx="12"/>
          </p:nvPr>
        </p:nvSpPr>
        <p:spPr/>
        <p:txBody>
          <a:bodyPr/>
          <a:lstStyle/>
          <a:p>
            <a:fld id="{76503D8D-F27D-49CA-A299-3589FD585F6D}" type="slidenum">
              <a:rPr lang="en-GB" noProof="0" smtClean="0"/>
              <a:pPr/>
              <a:t>14</a:t>
            </a:fld>
            <a:endParaRPr lang="en-GB" noProof="0" dirty="0"/>
          </a:p>
        </p:txBody>
      </p:sp>
      <p:graphicFrame>
        <p:nvGraphicFramePr>
          <p:cNvPr id="21" name="Object 20"/>
          <p:cNvGraphicFramePr>
            <a:graphicFrameLocks noChangeAspect="1"/>
          </p:cNvGraphicFramePr>
          <p:nvPr/>
        </p:nvGraphicFramePr>
        <p:xfrm>
          <a:off x="3419871" y="4509120"/>
          <a:ext cx="1841889" cy="648072"/>
        </p:xfrm>
        <a:graphic>
          <a:graphicData uri="http://schemas.openxmlformats.org/presentationml/2006/ole">
            <mc:AlternateContent xmlns:mc="http://schemas.openxmlformats.org/markup-compatibility/2006">
              <mc:Choice xmlns:v="urn:schemas-microsoft-com:vml" Requires="v">
                <p:oleObj spid="_x0000_s73730" name="Equation" r:id="rId3" imgW="685800" imgH="241200" progId="Equation.DSMT4">
                  <p:embed/>
                </p:oleObj>
              </mc:Choice>
              <mc:Fallback>
                <p:oleObj name="Equation" r:id="rId3" imgW="685800" imgH="241200" progId="Equation.DSMT4">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1" y="4509120"/>
                        <a:ext cx="1841889" cy="6480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2434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a:latin typeface="Tahoma" charset="0"/>
              </a:rPr>
              <a:t>H</a:t>
            </a:r>
            <a:r>
              <a:rPr lang="en-US" baseline="-25000" dirty="0" err="1">
                <a:latin typeface="Tahoma" charset="0"/>
              </a:rPr>
              <a:t>p</a:t>
            </a:r>
            <a:r>
              <a:rPr lang="en-US" dirty="0">
                <a:latin typeface="Tahoma" charset="0"/>
              </a:rPr>
              <a:t>: Suspect</a:t>
            </a:r>
          </a:p>
          <a:p>
            <a:r>
              <a:rPr lang="en-US" dirty="0" err="1">
                <a:latin typeface="Tahoma" charset="0"/>
              </a:rPr>
              <a:t>H</a:t>
            </a:r>
            <a:r>
              <a:rPr lang="en-US" baseline="-25000" dirty="0" err="1">
                <a:latin typeface="Tahoma" charset="0"/>
              </a:rPr>
              <a:t>d</a:t>
            </a:r>
            <a:r>
              <a:rPr lang="en-US" dirty="0">
                <a:latin typeface="Tahoma" charset="0"/>
              </a:rPr>
              <a:t>: Unknown</a:t>
            </a:r>
          </a:p>
          <a:p>
            <a:pPr marL="0" indent="0" eaLnBrk="1" hangingPunct="1">
              <a:buFont typeface="Webdings" charset="0"/>
              <a:buNone/>
              <a:defRPr/>
            </a:pPr>
            <a:endParaRPr lang="en-US" dirty="0" smtClean="0"/>
          </a:p>
        </p:txBody>
      </p:sp>
      <p:sp>
        <p:nvSpPr>
          <p:cNvPr id="23555"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nb-NO" sz="1200" smtClean="0">
                <a:latin typeface="Tahoma" charset="0"/>
              </a:rPr>
              <a:t>Repetition: Mixtures</a:t>
            </a:r>
            <a:endParaRPr lang="nb-NO" sz="1200">
              <a:latin typeface="Tahoma" charset="0"/>
            </a:endParaRPr>
          </a:p>
        </p:txBody>
      </p:sp>
      <p:graphicFrame>
        <p:nvGraphicFramePr>
          <p:cNvPr id="23558" name="Object 8"/>
          <p:cNvGraphicFramePr>
            <a:graphicFrameLocks noChangeAspect="1"/>
          </p:cNvGraphicFramePr>
          <p:nvPr>
            <p:extLst/>
          </p:nvPr>
        </p:nvGraphicFramePr>
        <p:xfrm>
          <a:off x="1352550" y="3241675"/>
          <a:ext cx="6427788" cy="2128838"/>
        </p:xfrm>
        <a:graphic>
          <a:graphicData uri="http://schemas.openxmlformats.org/presentationml/2006/ole">
            <mc:AlternateContent xmlns:mc="http://schemas.openxmlformats.org/markup-compatibility/2006">
              <mc:Choice xmlns:v="urn:schemas-microsoft-com:vml" Requires="v">
                <p:oleObj spid="_x0000_s43022" name="Equation" r:id="rId3" imgW="2793960" imgH="914400" progId="Equation.DSMT4">
                  <p:embed/>
                </p:oleObj>
              </mc:Choice>
              <mc:Fallback>
                <p:oleObj name="Equation" r:id="rId3" imgW="2793960" imgH="914400" progId="Equation.DSMT4">
                  <p:embed/>
                  <p:pic>
                    <p:nvPicPr>
                      <p:cNvPr id="0"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2550" y="3241675"/>
                        <a:ext cx="6427788" cy="2128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3559" name="Group 9"/>
          <p:cNvGrpSpPr>
            <a:grpSpLocks/>
          </p:cNvGrpSpPr>
          <p:nvPr/>
        </p:nvGrpSpPr>
        <p:grpSpPr bwMode="auto">
          <a:xfrm>
            <a:off x="5388078" y="1599779"/>
            <a:ext cx="2592387" cy="1223962"/>
            <a:chOff x="2483768" y="5013176"/>
            <a:chExt cx="2592288" cy="1393334"/>
          </a:xfrm>
        </p:grpSpPr>
        <p:grpSp>
          <p:nvGrpSpPr>
            <p:cNvPr id="23560" name="Group 10"/>
            <p:cNvGrpSpPr>
              <a:grpSpLocks/>
            </p:cNvGrpSpPr>
            <p:nvPr/>
          </p:nvGrpSpPr>
          <p:grpSpPr bwMode="auto">
            <a:xfrm>
              <a:off x="2483768" y="5013176"/>
              <a:ext cx="1267341" cy="1393334"/>
              <a:chOff x="2483768" y="5013176"/>
              <a:chExt cx="1267341" cy="1393334"/>
            </a:xfrm>
          </p:grpSpPr>
          <p:grpSp>
            <p:nvGrpSpPr>
              <p:cNvPr id="23563" name="Group 13"/>
              <p:cNvGrpSpPr>
                <a:grpSpLocks/>
              </p:cNvGrpSpPr>
              <p:nvPr/>
            </p:nvGrpSpPr>
            <p:grpSpPr bwMode="auto">
              <a:xfrm>
                <a:off x="2483768" y="5013176"/>
                <a:ext cx="1267341" cy="708343"/>
                <a:chOff x="3635896" y="2348880"/>
                <a:chExt cx="2448272" cy="2356068"/>
              </a:xfrm>
            </p:grpSpPr>
            <p:grpSp>
              <p:nvGrpSpPr>
                <p:cNvPr id="23569" name="Group 19"/>
                <p:cNvGrpSpPr>
                  <a:grpSpLocks/>
                </p:cNvGrpSpPr>
                <p:nvPr/>
              </p:nvGrpSpPr>
              <p:grpSpPr bwMode="auto">
                <a:xfrm>
                  <a:off x="3635896" y="2348880"/>
                  <a:ext cx="2448272" cy="1296144"/>
                  <a:chOff x="3923928" y="836712"/>
                  <a:chExt cx="2448272" cy="1296144"/>
                </a:xfrm>
              </p:grpSpPr>
              <p:cxnSp>
                <p:nvCxnSpPr>
                  <p:cNvPr id="23572" name="Straight Connector 22"/>
                  <p:cNvCxnSpPr>
                    <a:cxnSpLocks noChangeShapeType="1"/>
                  </p:cNvCxnSpPr>
                  <p:nvPr/>
                </p:nvCxnSpPr>
                <p:spPr bwMode="auto">
                  <a:xfrm>
                    <a:off x="3923928" y="2132856"/>
                    <a:ext cx="2448272" cy="0"/>
                  </a:xfrm>
                  <a:prstGeom prst="line">
                    <a:avLst/>
                  </a:prstGeom>
                  <a:noFill/>
                  <a:ln w="9525">
                    <a:solidFill>
                      <a:schemeClr val="tx1"/>
                    </a:solidFill>
                    <a:round/>
                    <a:headEnd/>
                    <a:tailEnd/>
                  </a:ln>
                </p:spPr>
              </p:cxnSp>
              <p:sp>
                <p:nvSpPr>
                  <p:cNvPr id="23573" name="Isosceles Triangle 23"/>
                  <p:cNvSpPr>
                    <a:spLocks noChangeArrowheads="1"/>
                  </p:cNvSpPr>
                  <p:nvPr/>
                </p:nvSpPr>
                <p:spPr bwMode="auto">
                  <a:xfrm>
                    <a:off x="4211960"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23574" name="Isosceles Triangle 24"/>
                  <p:cNvSpPr>
                    <a:spLocks noChangeArrowheads="1"/>
                  </p:cNvSpPr>
                  <p:nvPr/>
                </p:nvSpPr>
                <p:spPr bwMode="auto">
                  <a:xfrm>
                    <a:off x="5436096"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23570" name="TextBox 20"/>
                <p:cNvSpPr txBox="1">
                  <a:spLocks noChangeArrowheads="1"/>
                </p:cNvSpPr>
                <p:nvPr/>
              </p:nvSpPr>
              <p:spPr bwMode="auto">
                <a:xfrm>
                  <a:off x="3923929" y="3717032"/>
                  <a:ext cx="432047" cy="98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1</a:t>
                  </a:r>
                </a:p>
              </p:txBody>
            </p:sp>
            <p:sp>
              <p:nvSpPr>
                <p:cNvPr id="23571" name="TextBox 21"/>
                <p:cNvSpPr txBox="1">
                  <a:spLocks noChangeArrowheads="1"/>
                </p:cNvSpPr>
                <p:nvPr/>
              </p:nvSpPr>
              <p:spPr bwMode="auto">
                <a:xfrm>
                  <a:off x="5220072" y="3717032"/>
                  <a:ext cx="432047" cy="98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2</a:t>
                  </a:r>
                </a:p>
              </p:txBody>
            </p:sp>
          </p:grpSp>
          <p:grpSp>
            <p:nvGrpSpPr>
              <p:cNvPr id="23564" name="Group 14"/>
              <p:cNvGrpSpPr>
                <a:grpSpLocks/>
              </p:cNvGrpSpPr>
              <p:nvPr/>
            </p:nvGrpSpPr>
            <p:grpSpPr bwMode="auto">
              <a:xfrm>
                <a:off x="2555776" y="5805264"/>
                <a:ext cx="1023622" cy="601246"/>
                <a:chOff x="3779912" y="4365104"/>
                <a:chExt cx="2448272" cy="2561528"/>
              </a:xfrm>
            </p:grpSpPr>
            <p:grpSp>
              <p:nvGrpSpPr>
                <p:cNvPr id="23565" name="Group 15"/>
                <p:cNvGrpSpPr>
                  <a:grpSpLocks/>
                </p:cNvGrpSpPr>
                <p:nvPr/>
              </p:nvGrpSpPr>
              <p:grpSpPr bwMode="auto">
                <a:xfrm>
                  <a:off x="3779912" y="4365104"/>
                  <a:ext cx="2448272" cy="1296146"/>
                  <a:chOff x="3851920" y="2420888"/>
                  <a:chExt cx="2448272" cy="1296146"/>
                </a:xfrm>
              </p:grpSpPr>
              <p:cxnSp>
                <p:nvCxnSpPr>
                  <p:cNvPr id="23567" name="Straight Connector 17"/>
                  <p:cNvCxnSpPr>
                    <a:cxnSpLocks noChangeShapeType="1"/>
                  </p:cNvCxnSpPr>
                  <p:nvPr/>
                </p:nvCxnSpPr>
                <p:spPr bwMode="auto">
                  <a:xfrm>
                    <a:off x="3851920" y="3717034"/>
                    <a:ext cx="2448272" cy="0"/>
                  </a:xfrm>
                  <a:prstGeom prst="line">
                    <a:avLst/>
                  </a:prstGeom>
                  <a:noFill/>
                  <a:ln w="9525">
                    <a:solidFill>
                      <a:schemeClr val="tx1"/>
                    </a:solidFill>
                    <a:round/>
                    <a:headEnd/>
                    <a:tailEnd/>
                  </a:ln>
                </p:spPr>
              </p:cxnSp>
              <p:sp>
                <p:nvSpPr>
                  <p:cNvPr id="23568" name="Isosceles Triangle 18"/>
                  <p:cNvSpPr>
                    <a:spLocks noChangeArrowheads="1"/>
                  </p:cNvSpPr>
                  <p:nvPr/>
                </p:nvSpPr>
                <p:spPr bwMode="auto">
                  <a:xfrm>
                    <a:off x="4211961" y="2420888"/>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23566" name="TextBox 16"/>
                <p:cNvSpPr txBox="1">
                  <a:spLocks noChangeArrowheads="1"/>
                </p:cNvSpPr>
                <p:nvPr/>
              </p:nvSpPr>
              <p:spPr bwMode="auto">
                <a:xfrm>
                  <a:off x="4139953" y="5661246"/>
                  <a:ext cx="360041" cy="1265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1</a:t>
                  </a:r>
                </a:p>
              </p:txBody>
            </p:sp>
          </p:grpSp>
        </p:grpSp>
        <p:sp>
          <p:nvSpPr>
            <p:cNvPr id="23561" name="TextBox 11"/>
            <p:cNvSpPr txBox="1">
              <a:spLocks noChangeArrowheads="1"/>
            </p:cNvSpPr>
            <p:nvPr/>
          </p:nvSpPr>
          <p:spPr bwMode="auto">
            <a:xfrm>
              <a:off x="3866322" y="5244808"/>
              <a:ext cx="1209734" cy="2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dirty="0"/>
                <a:t>Suspect</a:t>
              </a:r>
            </a:p>
          </p:txBody>
        </p:sp>
        <p:sp>
          <p:nvSpPr>
            <p:cNvPr id="23562" name="TextBox 12"/>
            <p:cNvSpPr txBox="1">
              <a:spLocks noChangeArrowheads="1"/>
            </p:cNvSpPr>
            <p:nvPr/>
          </p:nvSpPr>
          <p:spPr bwMode="auto">
            <a:xfrm>
              <a:off x="3851920" y="5949280"/>
              <a:ext cx="1209734" cy="2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Evidence</a:t>
              </a:r>
            </a:p>
          </p:txBody>
        </p:sp>
      </p:grpSp>
      <p:sp>
        <p:nvSpPr>
          <p:cNvPr id="4" name="Slide Number Placeholder 3"/>
          <p:cNvSpPr>
            <a:spLocks noGrp="1"/>
          </p:cNvSpPr>
          <p:nvPr>
            <p:ph type="sldNum" sz="quarter" idx="12"/>
          </p:nvPr>
        </p:nvSpPr>
        <p:spPr/>
        <p:txBody>
          <a:bodyPr/>
          <a:lstStyle/>
          <a:p>
            <a:fld id="{76503D8D-F27D-49CA-A299-3589FD585F6D}" type="slidenum">
              <a:rPr lang="en-GB" noProof="0" smtClean="0"/>
              <a:pPr/>
              <a:t>15</a:t>
            </a:fld>
            <a:endParaRPr lang="en-GB" noProof="0" dirty="0"/>
          </a:p>
        </p:txBody>
      </p:sp>
    </p:spTree>
    <p:extLst>
      <p:ext uri="{BB962C8B-B14F-4D97-AF65-F5344CB8AC3E}">
        <p14:creationId xmlns:p14="http://schemas.microsoft.com/office/powerpoint/2010/main" val="10392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35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000" y="932071"/>
            <a:ext cx="4212024" cy="615553"/>
          </a:xfrm>
        </p:spPr>
        <p:txBody>
          <a:bodyPr/>
          <a:lstStyle/>
          <a:p>
            <a:r>
              <a:rPr lang="en-US" dirty="0" smtClean="0"/>
              <a:t>LR</a:t>
            </a:r>
            <a:endParaRPr lang="en-US" dirty="0"/>
          </a:p>
        </p:txBody>
      </p:sp>
      <p:sp>
        <p:nvSpPr>
          <p:cNvPr id="3" name="Content Placeholder 2"/>
          <p:cNvSpPr>
            <a:spLocks noGrp="1"/>
          </p:cNvSpPr>
          <p:nvPr>
            <p:ph idx="1"/>
          </p:nvPr>
        </p:nvSpPr>
        <p:spPr>
          <a:xfrm>
            <a:off x="576000" y="2597345"/>
            <a:ext cx="7450766" cy="3639948"/>
          </a:xfrm>
        </p:spPr>
        <p:txBody>
          <a:bodyPr/>
          <a:lstStyle/>
          <a:p>
            <a:r>
              <a:rPr lang="en-US" dirty="0" smtClean="0"/>
              <a:t>What is the effect of dropout probability and allele frequency on LR?</a:t>
            </a:r>
          </a:p>
          <a:p>
            <a:r>
              <a:rPr lang="en-US" dirty="0" smtClean="0"/>
              <a:t>p</a:t>
            </a:r>
            <a:r>
              <a:rPr lang="en-US" baseline="-25000" dirty="0" smtClean="0"/>
              <a:t>1</a:t>
            </a:r>
            <a:r>
              <a:rPr lang="en-US" dirty="0" smtClean="0"/>
              <a:t>=0.2, </a:t>
            </a:r>
            <a:r>
              <a:rPr lang="en-US" dirty="0" err="1" smtClean="0"/>
              <a:t>p</a:t>
            </a:r>
            <a:r>
              <a:rPr lang="en-US" baseline="-25000" dirty="0" err="1" smtClean="0"/>
              <a:t>Q</a:t>
            </a:r>
            <a:r>
              <a:rPr lang="en-US" dirty="0" smtClean="0"/>
              <a:t>=0.8, d=0.05</a:t>
            </a:r>
            <a:endParaRPr lang="en-US" baseline="30000" dirty="0"/>
          </a:p>
          <a:p>
            <a:endParaRPr lang="en-US" baseline="30000" dirty="0" smtClean="0"/>
          </a:p>
          <a:p>
            <a:pPr marL="0" indent="0">
              <a:buNone/>
            </a:pPr>
            <a:endParaRPr lang="en-US" baseline="30000" dirty="0" smtClean="0"/>
          </a:p>
          <a:p>
            <a:pPr marL="0" indent="0">
              <a:buNone/>
            </a:pPr>
            <a:endParaRPr lang="en-US" baseline="30000" dirty="0"/>
          </a:p>
          <a:p>
            <a:pPr marL="0" indent="0">
              <a:buNone/>
            </a:pPr>
            <a:endParaRPr lang="en-US" dirty="0"/>
          </a:p>
        </p:txBody>
      </p:sp>
      <p:sp>
        <p:nvSpPr>
          <p:cNvPr id="4" name="Footer Placeholder 3"/>
          <p:cNvSpPr>
            <a:spLocks noGrp="1"/>
          </p:cNvSpPr>
          <p:nvPr>
            <p:ph type="ftr" sz="quarter" idx="10"/>
          </p:nvPr>
        </p:nvSpPr>
        <p:spPr/>
        <p:txBody>
          <a:bodyPr/>
          <a:lstStyle/>
          <a:p>
            <a:pPr>
              <a:defRPr/>
            </a:pPr>
            <a:r>
              <a:rPr lang="nb-NO" smtClean="0"/>
              <a:t>Repetition: Mixtures</a:t>
            </a:r>
            <a:endParaRPr lang="nb-NO" dirty="0"/>
          </a:p>
        </p:txBody>
      </p:sp>
      <p:graphicFrame>
        <p:nvGraphicFramePr>
          <p:cNvPr id="22" name="Object 8"/>
          <p:cNvGraphicFramePr>
            <a:graphicFrameLocks noChangeAspect="1"/>
          </p:cNvGraphicFramePr>
          <p:nvPr>
            <p:extLst>
              <p:ext uri="{D42A27DB-BD31-4B8C-83A1-F6EECF244321}">
                <p14:modId xmlns:p14="http://schemas.microsoft.com/office/powerpoint/2010/main" val="565524053"/>
              </p:ext>
            </p:extLst>
          </p:nvPr>
        </p:nvGraphicFramePr>
        <p:xfrm>
          <a:off x="1115616" y="4077072"/>
          <a:ext cx="5397797" cy="655818"/>
        </p:xfrm>
        <a:graphic>
          <a:graphicData uri="http://schemas.openxmlformats.org/presentationml/2006/ole">
            <mc:AlternateContent xmlns:mc="http://schemas.openxmlformats.org/markup-compatibility/2006">
              <mc:Choice xmlns:v="urn:schemas-microsoft-com:vml" Requires="v">
                <p:oleObj spid="_x0000_s44054" name="Equation" r:id="rId3" imgW="3446640" imgH="411120" progId="Equation.3">
                  <p:embed/>
                </p:oleObj>
              </mc:Choice>
              <mc:Fallback>
                <p:oleObj name="Equation" r:id="rId3" imgW="3446640" imgH="411120" progId="Equation.3">
                  <p:embed/>
                  <p:pic>
                    <p:nvPicPr>
                      <p:cNvPr id="0"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4077072"/>
                        <a:ext cx="5397797" cy="6558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9" name="Group 9"/>
          <p:cNvGrpSpPr>
            <a:grpSpLocks/>
          </p:cNvGrpSpPr>
          <p:nvPr/>
        </p:nvGrpSpPr>
        <p:grpSpPr bwMode="auto">
          <a:xfrm>
            <a:off x="6350379" y="848349"/>
            <a:ext cx="2088278" cy="1224136"/>
            <a:chOff x="2483768" y="5013176"/>
            <a:chExt cx="2501800" cy="1493346"/>
          </a:xfrm>
        </p:grpSpPr>
        <p:grpSp>
          <p:nvGrpSpPr>
            <p:cNvPr id="10" name="Group 10"/>
            <p:cNvGrpSpPr>
              <a:grpSpLocks/>
            </p:cNvGrpSpPr>
            <p:nvPr/>
          </p:nvGrpSpPr>
          <p:grpSpPr bwMode="auto">
            <a:xfrm>
              <a:off x="2483768" y="5013176"/>
              <a:ext cx="1267341" cy="1493346"/>
              <a:chOff x="2483768" y="5013176"/>
              <a:chExt cx="1267341" cy="1493346"/>
            </a:xfrm>
          </p:grpSpPr>
          <p:grpSp>
            <p:nvGrpSpPr>
              <p:cNvPr id="13" name="Group 13"/>
              <p:cNvGrpSpPr>
                <a:grpSpLocks/>
              </p:cNvGrpSpPr>
              <p:nvPr/>
            </p:nvGrpSpPr>
            <p:grpSpPr bwMode="auto">
              <a:xfrm>
                <a:off x="2483768" y="5013176"/>
                <a:ext cx="1267341" cy="808356"/>
                <a:chOff x="3635896" y="2348880"/>
                <a:chExt cx="2448272" cy="2688730"/>
              </a:xfrm>
            </p:grpSpPr>
            <p:grpSp>
              <p:nvGrpSpPr>
                <p:cNvPr id="19" name="Group 19"/>
                <p:cNvGrpSpPr>
                  <a:grpSpLocks/>
                </p:cNvGrpSpPr>
                <p:nvPr/>
              </p:nvGrpSpPr>
              <p:grpSpPr bwMode="auto">
                <a:xfrm>
                  <a:off x="3635896" y="2348880"/>
                  <a:ext cx="2448272" cy="1296144"/>
                  <a:chOff x="3923928" y="836712"/>
                  <a:chExt cx="2448272" cy="1296144"/>
                </a:xfrm>
              </p:grpSpPr>
              <p:cxnSp>
                <p:nvCxnSpPr>
                  <p:cNvPr id="24" name="Straight Connector 22"/>
                  <p:cNvCxnSpPr>
                    <a:cxnSpLocks noChangeShapeType="1"/>
                  </p:cNvCxnSpPr>
                  <p:nvPr/>
                </p:nvCxnSpPr>
                <p:spPr bwMode="auto">
                  <a:xfrm>
                    <a:off x="3923928" y="2132856"/>
                    <a:ext cx="2448272" cy="0"/>
                  </a:xfrm>
                  <a:prstGeom prst="line">
                    <a:avLst/>
                  </a:prstGeom>
                  <a:noFill/>
                  <a:ln w="9525">
                    <a:solidFill>
                      <a:schemeClr val="tx1"/>
                    </a:solidFill>
                    <a:round/>
                    <a:headEnd/>
                    <a:tailEnd/>
                  </a:ln>
                </p:spPr>
              </p:cxnSp>
              <p:sp>
                <p:nvSpPr>
                  <p:cNvPr id="26" name="Isosceles Triangle 23"/>
                  <p:cNvSpPr>
                    <a:spLocks noChangeArrowheads="1"/>
                  </p:cNvSpPr>
                  <p:nvPr/>
                </p:nvSpPr>
                <p:spPr bwMode="auto">
                  <a:xfrm>
                    <a:off x="4211960"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27" name="Isosceles Triangle 24"/>
                  <p:cNvSpPr>
                    <a:spLocks noChangeArrowheads="1"/>
                  </p:cNvSpPr>
                  <p:nvPr/>
                </p:nvSpPr>
                <p:spPr bwMode="auto">
                  <a:xfrm>
                    <a:off x="5436096"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20" name="TextBox 20"/>
                <p:cNvSpPr txBox="1">
                  <a:spLocks noChangeArrowheads="1"/>
                </p:cNvSpPr>
                <p:nvPr/>
              </p:nvSpPr>
              <p:spPr bwMode="auto">
                <a:xfrm>
                  <a:off x="3923928" y="3717033"/>
                  <a:ext cx="432047" cy="1320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dirty="0"/>
                    <a:t>1</a:t>
                  </a:r>
                </a:p>
              </p:txBody>
            </p:sp>
            <p:sp>
              <p:nvSpPr>
                <p:cNvPr id="21" name="TextBox 21"/>
                <p:cNvSpPr txBox="1">
                  <a:spLocks noChangeArrowheads="1"/>
                </p:cNvSpPr>
                <p:nvPr/>
              </p:nvSpPr>
              <p:spPr bwMode="auto">
                <a:xfrm>
                  <a:off x="5220073" y="3717033"/>
                  <a:ext cx="432047" cy="1320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dirty="0"/>
                    <a:t>2</a:t>
                  </a:r>
                </a:p>
              </p:txBody>
            </p:sp>
          </p:grpSp>
          <p:grpSp>
            <p:nvGrpSpPr>
              <p:cNvPr id="14" name="Group 14"/>
              <p:cNvGrpSpPr>
                <a:grpSpLocks/>
              </p:cNvGrpSpPr>
              <p:nvPr/>
            </p:nvGrpSpPr>
            <p:grpSpPr bwMode="auto">
              <a:xfrm>
                <a:off x="2555776" y="5805263"/>
                <a:ext cx="1023622" cy="701259"/>
                <a:chOff x="3779912" y="4365104"/>
                <a:chExt cx="2448272" cy="2987622"/>
              </a:xfrm>
            </p:grpSpPr>
            <p:grpSp>
              <p:nvGrpSpPr>
                <p:cNvPr id="15" name="Group 15"/>
                <p:cNvGrpSpPr>
                  <a:grpSpLocks/>
                </p:cNvGrpSpPr>
                <p:nvPr/>
              </p:nvGrpSpPr>
              <p:grpSpPr bwMode="auto">
                <a:xfrm>
                  <a:off x="3779912" y="4365104"/>
                  <a:ext cx="2448272" cy="1296146"/>
                  <a:chOff x="3851920" y="2420888"/>
                  <a:chExt cx="2448272" cy="1296146"/>
                </a:xfrm>
              </p:grpSpPr>
              <p:cxnSp>
                <p:nvCxnSpPr>
                  <p:cNvPr id="17" name="Straight Connector 17"/>
                  <p:cNvCxnSpPr>
                    <a:cxnSpLocks noChangeShapeType="1"/>
                  </p:cNvCxnSpPr>
                  <p:nvPr/>
                </p:nvCxnSpPr>
                <p:spPr bwMode="auto">
                  <a:xfrm>
                    <a:off x="3851920" y="3717034"/>
                    <a:ext cx="2448272" cy="0"/>
                  </a:xfrm>
                  <a:prstGeom prst="line">
                    <a:avLst/>
                  </a:prstGeom>
                  <a:noFill/>
                  <a:ln w="9525">
                    <a:solidFill>
                      <a:schemeClr val="tx1"/>
                    </a:solidFill>
                    <a:round/>
                    <a:headEnd/>
                    <a:tailEnd/>
                  </a:ln>
                </p:spPr>
              </p:cxnSp>
              <p:sp>
                <p:nvSpPr>
                  <p:cNvPr id="18" name="Isosceles Triangle 18"/>
                  <p:cNvSpPr>
                    <a:spLocks noChangeArrowheads="1"/>
                  </p:cNvSpPr>
                  <p:nvPr/>
                </p:nvSpPr>
                <p:spPr bwMode="auto">
                  <a:xfrm>
                    <a:off x="4211961" y="2420888"/>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16" name="TextBox 16"/>
                <p:cNvSpPr txBox="1">
                  <a:spLocks noChangeArrowheads="1"/>
                </p:cNvSpPr>
                <p:nvPr/>
              </p:nvSpPr>
              <p:spPr bwMode="auto">
                <a:xfrm>
                  <a:off x="4139953" y="5661248"/>
                  <a:ext cx="360041" cy="169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dirty="0"/>
                    <a:t>1</a:t>
                  </a:r>
                </a:p>
              </p:txBody>
            </p:sp>
          </p:grpSp>
        </p:grpSp>
        <p:sp>
          <p:nvSpPr>
            <p:cNvPr id="11" name="TextBox 11"/>
            <p:cNvSpPr txBox="1">
              <a:spLocks noChangeArrowheads="1"/>
            </p:cNvSpPr>
            <p:nvPr/>
          </p:nvSpPr>
          <p:spPr bwMode="auto">
            <a:xfrm>
              <a:off x="3775834" y="5198954"/>
              <a:ext cx="1209734" cy="350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dirty="0"/>
                <a:t>Suspect</a:t>
              </a:r>
            </a:p>
          </p:txBody>
        </p:sp>
        <p:sp>
          <p:nvSpPr>
            <p:cNvPr id="12" name="TextBox 12"/>
            <p:cNvSpPr txBox="1">
              <a:spLocks noChangeArrowheads="1"/>
            </p:cNvSpPr>
            <p:nvPr/>
          </p:nvSpPr>
          <p:spPr bwMode="auto">
            <a:xfrm>
              <a:off x="3775834" y="5849176"/>
              <a:ext cx="1209734" cy="350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dirty="0"/>
                <a:t>Evidence</a:t>
              </a:r>
            </a:p>
          </p:txBody>
        </p:sp>
      </p:grpSp>
      <p:sp>
        <p:nvSpPr>
          <p:cNvPr id="7" name="Slide Number Placeholder 6"/>
          <p:cNvSpPr>
            <a:spLocks noGrp="1"/>
          </p:cNvSpPr>
          <p:nvPr>
            <p:ph type="sldNum" sz="quarter" idx="12"/>
          </p:nvPr>
        </p:nvSpPr>
        <p:spPr/>
        <p:txBody>
          <a:bodyPr/>
          <a:lstStyle/>
          <a:p>
            <a:fld id="{76503D8D-F27D-49CA-A299-3589FD585F6D}" type="slidenum">
              <a:rPr lang="en-GB" noProof="0" smtClean="0"/>
              <a:pPr/>
              <a:t>16</a:t>
            </a:fld>
            <a:endParaRPr lang="en-GB" noProof="0" dirty="0"/>
          </a:p>
        </p:txBody>
      </p:sp>
    </p:spTree>
    <p:extLst>
      <p:ext uri="{BB962C8B-B14F-4D97-AF65-F5344CB8AC3E}">
        <p14:creationId xmlns:p14="http://schemas.microsoft.com/office/powerpoint/2010/main" val="93339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noProof="0" smtClean="0"/>
              <a:t>Repetition: Mixtures</a:t>
            </a:r>
            <a:endParaRPr lang="en-GB" noProof="0" dirty="0"/>
          </a:p>
        </p:txBody>
      </p:sp>
      <p:sp>
        <p:nvSpPr>
          <p:cNvPr id="5" name="Slide Number Placeholder 4"/>
          <p:cNvSpPr>
            <a:spLocks noGrp="1"/>
          </p:cNvSpPr>
          <p:nvPr>
            <p:ph type="sldNum" sz="quarter" idx="12"/>
          </p:nvPr>
        </p:nvSpPr>
        <p:spPr/>
        <p:txBody>
          <a:bodyPr/>
          <a:lstStyle/>
          <a:p>
            <a:fld id="{76503D8D-F27D-49CA-A299-3589FD585F6D}" type="slidenum">
              <a:rPr lang="en-GB" noProof="0" smtClean="0"/>
              <a:pPr/>
              <a:t>17</a:t>
            </a:fld>
            <a:endParaRPr lang="en-GB" noProof="0" dirty="0"/>
          </a:p>
        </p:txBody>
      </p:sp>
      <p:pic>
        <p:nvPicPr>
          <p:cNvPr id="6" name="Picture 5"/>
          <p:cNvPicPr>
            <a:picLocks noChangeAspect="1"/>
          </p:cNvPicPr>
          <p:nvPr/>
        </p:nvPicPr>
        <p:blipFill>
          <a:blip r:embed="rId2" cstate="print"/>
          <a:stretch>
            <a:fillRect/>
          </a:stretch>
        </p:blipFill>
        <p:spPr>
          <a:xfrm>
            <a:off x="1100137" y="876300"/>
            <a:ext cx="6943725" cy="5105400"/>
          </a:xfrm>
          <a:prstGeom prst="rect">
            <a:avLst/>
          </a:prstGeom>
        </p:spPr>
      </p:pic>
    </p:spTree>
    <p:extLst>
      <p:ext uri="{BB962C8B-B14F-4D97-AF65-F5344CB8AC3E}">
        <p14:creationId xmlns:p14="http://schemas.microsoft.com/office/powerpoint/2010/main" val="26920773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539552" y="476672"/>
            <a:ext cx="7308368" cy="984885"/>
          </a:xfrm>
        </p:spPr>
        <p:txBody>
          <a:bodyPr/>
          <a:lstStyle/>
          <a:p>
            <a:pPr eaLnBrk="1" hangingPunct="1"/>
            <a:r>
              <a:rPr lang="en-US" sz="3200" dirty="0" smtClean="0">
                <a:latin typeface="Tahoma" charset="0"/>
              </a:rPr>
              <a:t>Example 3 (Case C, </a:t>
            </a:r>
            <a:r>
              <a:rPr lang="en-US" sz="3200" dirty="0" err="1" smtClean="0">
                <a:latin typeface="Tahoma" charset="0"/>
              </a:rPr>
              <a:t>Haned</a:t>
            </a:r>
            <a:r>
              <a:rPr lang="en-US" sz="3200" dirty="0" smtClean="0">
                <a:latin typeface="Tahoma" charset="0"/>
              </a:rPr>
              <a:t> et al.): </a:t>
            </a:r>
            <a:br>
              <a:rPr lang="en-US" sz="3200" dirty="0" smtClean="0">
                <a:latin typeface="Tahoma" charset="0"/>
              </a:rPr>
            </a:br>
            <a:r>
              <a:rPr lang="en-US" sz="3200" dirty="0" smtClean="0">
                <a:latin typeface="Tahoma" charset="0"/>
              </a:rPr>
              <a:t>Drop-out and drop-in</a:t>
            </a:r>
            <a:endParaRPr lang="en-US" sz="3200" dirty="0">
              <a:latin typeface="Tahoma" charset="0"/>
            </a:endParaRPr>
          </a:p>
        </p:txBody>
      </p:sp>
      <p:sp>
        <p:nvSpPr>
          <p:cNvPr id="3" name="Content Placeholder 2"/>
          <p:cNvSpPr>
            <a:spLocks noGrp="1"/>
          </p:cNvSpPr>
          <p:nvPr>
            <p:ph idx="1"/>
          </p:nvPr>
        </p:nvSpPr>
        <p:spPr/>
        <p:txBody>
          <a:bodyPr/>
          <a:lstStyle/>
          <a:p>
            <a:pPr marL="0" indent="0" eaLnBrk="1" hangingPunct="1">
              <a:buFont typeface="Webdings" charset="0"/>
              <a:buNone/>
              <a:defRPr/>
            </a:pPr>
            <a:endParaRPr lang="en-US" dirty="0" smtClean="0"/>
          </a:p>
          <a:p>
            <a:pPr eaLnBrk="1" hangingPunct="1">
              <a:defRPr/>
            </a:pPr>
            <a:r>
              <a:rPr lang="en-US" dirty="0" smtClean="0"/>
              <a:t>Suspect</a:t>
            </a:r>
          </a:p>
          <a:p>
            <a:pPr eaLnBrk="1" hangingPunct="1">
              <a:defRPr/>
            </a:pPr>
            <a:endParaRPr lang="en-US" dirty="0"/>
          </a:p>
          <a:p>
            <a:pPr marL="0" indent="0" eaLnBrk="1" hangingPunct="1">
              <a:buFont typeface="Webdings" charset="0"/>
              <a:buNone/>
              <a:defRPr/>
            </a:pPr>
            <a:endParaRPr lang="en-US" dirty="0" smtClean="0"/>
          </a:p>
          <a:p>
            <a:pPr eaLnBrk="1" hangingPunct="1">
              <a:defRPr/>
            </a:pPr>
            <a:r>
              <a:rPr lang="en-US" dirty="0" smtClean="0"/>
              <a:t>Evidence</a:t>
            </a:r>
            <a:endParaRPr lang="en-US" dirty="0"/>
          </a:p>
          <a:p>
            <a:pPr eaLnBrk="1" hangingPunct="1">
              <a:defRPr/>
            </a:pPr>
            <a:endParaRPr lang="en-US" dirty="0" smtClean="0"/>
          </a:p>
          <a:p>
            <a:pPr eaLnBrk="1" hangingPunct="1">
              <a:defRPr/>
            </a:pPr>
            <a:endParaRPr lang="en-US" dirty="0"/>
          </a:p>
          <a:p>
            <a:pPr eaLnBrk="1" hangingPunct="1">
              <a:defRPr/>
            </a:pPr>
            <a:endParaRPr lang="en-US" dirty="0" smtClean="0"/>
          </a:p>
        </p:txBody>
      </p:sp>
      <p:sp>
        <p:nvSpPr>
          <p:cNvPr id="24579"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nb-NO" sz="1200" smtClean="0">
                <a:latin typeface="Tahoma" charset="0"/>
              </a:rPr>
              <a:t>Repetition: Mixtures</a:t>
            </a:r>
            <a:endParaRPr lang="nb-NO" sz="1200">
              <a:latin typeface="Tahoma" charset="0"/>
            </a:endParaRPr>
          </a:p>
        </p:txBody>
      </p:sp>
      <p:sp>
        <p:nvSpPr>
          <p:cNvPr id="24581" name="TextBox 17"/>
          <p:cNvSpPr txBox="1">
            <a:spLocks noChangeArrowheads="1"/>
          </p:cNvSpPr>
          <p:nvPr/>
        </p:nvSpPr>
        <p:spPr bwMode="auto">
          <a:xfrm>
            <a:off x="1258888" y="6381750"/>
            <a:ext cx="20177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t>Gill ISFG 2013 workshop</a:t>
            </a:r>
          </a:p>
        </p:txBody>
      </p:sp>
      <p:grpSp>
        <p:nvGrpSpPr>
          <p:cNvPr id="24582" name="Group 12"/>
          <p:cNvGrpSpPr>
            <a:grpSpLocks/>
          </p:cNvGrpSpPr>
          <p:nvPr/>
        </p:nvGrpSpPr>
        <p:grpSpPr bwMode="auto">
          <a:xfrm>
            <a:off x="3132138" y="1557338"/>
            <a:ext cx="2447925" cy="1646263"/>
            <a:chOff x="3635896" y="2348880"/>
            <a:chExt cx="2448272" cy="1901352"/>
          </a:xfrm>
        </p:grpSpPr>
        <p:grpSp>
          <p:nvGrpSpPr>
            <p:cNvPr id="24592" name="Group 15"/>
            <p:cNvGrpSpPr>
              <a:grpSpLocks/>
            </p:cNvGrpSpPr>
            <p:nvPr/>
          </p:nvGrpSpPr>
          <p:grpSpPr bwMode="auto">
            <a:xfrm>
              <a:off x="3635896" y="2348880"/>
              <a:ext cx="2448272" cy="1296144"/>
              <a:chOff x="3923928" y="836712"/>
              <a:chExt cx="2448272" cy="1296144"/>
            </a:xfrm>
          </p:grpSpPr>
          <p:cxnSp>
            <p:nvCxnSpPr>
              <p:cNvPr id="24595" name="Straight Connector 7"/>
              <p:cNvCxnSpPr>
                <a:cxnSpLocks noChangeShapeType="1"/>
              </p:cNvCxnSpPr>
              <p:nvPr/>
            </p:nvCxnSpPr>
            <p:spPr bwMode="auto">
              <a:xfrm>
                <a:off x="3923928" y="2132856"/>
                <a:ext cx="2448272" cy="0"/>
              </a:xfrm>
              <a:prstGeom prst="line">
                <a:avLst/>
              </a:prstGeom>
              <a:noFill/>
              <a:ln w="9525">
                <a:solidFill>
                  <a:schemeClr val="tx1"/>
                </a:solidFill>
                <a:round/>
                <a:headEnd/>
                <a:tailEnd/>
              </a:ln>
            </p:spPr>
          </p:cxnSp>
          <p:sp>
            <p:nvSpPr>
              <p:cNvPr id="24596" name="Isosceles Triangle 8"/>
              <p:cNvSpPr>
                <a:spLocks noChangeArrowheads="1"/>
              </p:cNvSpPr>
              <p:nvPr/>
            </p:nvSpPr>
            <p:spPr bwMode="auto">
              <a:xfrm>
                <a:off x="4211960"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24597" name="Isosceles Triangle 9"/>
              <p:cNvSpPr>
                <a:spLocks noChangeArrowheads="1"/>
              </p:cNvSpPr>
              <p:nvPr/>
            </p:nvSpPr>
            <p:spPr bwMode="auto">
              <a:xfrm>
                <a:off x="5436096"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24593" name="TextBox 5"/>
            <p:cNvSpPr txBox="1">
              <a:spLocks noChangeArrowheads="1"/>
            </p:cNvSpPr>
            <p:nvPr/>
          </p:nvSpPr>
          <p:spPr bwMode="auto">
            <a:xfrm>
              <a:off x="3923928" y="3717032"/>
              <a:ext cx="432048" cy="53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smtClean="0"/>
                <a:t>7</a:t>
              </a:r>
              <a:endParaRPr lang="en-US" dirty="0"/>
            </a:p>
          </p:txBody>
        </p:sp>
        <p:sp>
          <p:nvSpPr>
            <p:cNvPr id="24594" name="TextBox 18"/>
            <p:cNvSpPr txBox="1">
              <a:spLocks noChangeArrowheads="1"/>
            </p:cNvSpPr>
            <p:nvPr/>
          </p:nvSpPr>
          <p:spPr bwMode="auto">
            <a:xfrm>
              <a:off x="5220072" y="3717032"/>
              <a:ext cx="432048" cy="53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smtClean="0"/>
                <a:t>9</a:t>
              </a:r>
              <a:endParaRPr lang="en-US" dirty="0"/>
            </a:p>
          </p:txBody>
        </p:sp>
      </p:grpSp>
      <p:sp>
        <p:nvSpPr>
          <p:cNvPr id="24583" name="TextBox 19"/>
          <p:cNvSpPr txBox="1">
            <a:spLocks noChangeArrowheads="1"/>
          </p:cNvSpPr>
          <p:nvPr/>
        </p:nvSpPr>
        <p:spPr bwMode="auto">
          <a:xfrm>
            <a:off x="1835150" y="5157788"/>
            <a:ext cx="23050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err="1"/>
              <a:t>H</a:t>
            </a:r>
            <a:r>
              <a:rPr lang="en-US" baseline="-25000" dirty="0" err="1"/>
              <a:t>p</a:t>
            </a:r>
            <a:r>
              <a:rPr lang="en-US" dirty="0"/>
              <a:t>: Suspect</a:t>
            </a:r>
          </a:p>
          <a:p>
            <a:r>
              <a:rPr lang="en-US" dirty="0" err="1"/>
              <a:t>H</a:t>
            </a:r>
            <a:r>
              <a:rPr lang="en-US" baseline="-25000" dirty="0" err="1"/>
              <a:t>d</a:t>
            </a:r>
            <a:r>
              <a:rPr lang="en-US" dirty="0"/>
              <a:t>: Unknown</a:t>
            </a:r>
          </a:p>
        </p:txBody>
      </p:sp>
      <p:grpSp>
        <p:nvGrpSpPr>
          <p:cNvPr id="24585" name="Group 13"/>
          <p:cNvGrpSpPr>
            <a:grpSpLocks/>
          </p:cNvGrpSpPr>
          <p:nvPr/>
        </p:nvGrpSpPr>
        <p:grpSpPr bwMode="auto">
          <a:xfrm>
            <a:off x="3635896" y="3573016"/>
            <a:ext cx="2665015" cy="1541785"/>
            <a:chOff x="3779912" y="4364560"/>
            <a:chExt cx="2745409" cy="1882243"/>
          </a:xfrm>
        </p:grpSpPr>
        <p:grpSp>
          <p:nvGrpSpPr>
            <p:cNvPr id="24588" name="Group 14"/>
            <p:cNvGrpSpPr>
              <a:grpSpLocks/>
            </p:cNvGrpSpPr>
            <p:nvPr/>
          </p:nvGrpSpPr>
          <p:grpSpPr bwMode="auto">
            <a:xfrm>
              <a:off x="3779912" y="4364560"/>
              <a:ext cx="2745409" cy="1318632"/>
              <a:chOff x="3851920" y="2420344"/>
              <a:chExt cx="2745409" cy="1318632"/>
            </a:xfrm>
          </p:grpSpPr>
          <p:cxnSp>
            <p:nvCxnSpPr>
              <p:cNvPr id="24590" name="Straight Connector 10"/>
              <p:cNvCxnSpPr>
                <a:cxnSpLocks noChangeShapeType="1"/>
              </p:cNvCxnSpPr>
              <p:nvPr/>
            </p:nvCxnSpPr>
            <p:spPr bwMode="auto">
              <a:xfrm>
                <a:off x="3851920" y="3717032"/>
                <a:ext cx="2745409" cy="21944"/>
              </a:xfrm>
              <a:prstGeom prst="line">
                <a:avLst/>
              </a:prstGeom>
              <a:noFill/>
              <a:ln w="9525">
                <a:solidFill>
                  <a:schemeClr val="tx1"/>
                </a:solidFill>
                <a:round/>
                <a:headEnd/>
                <a:tailEnd/>
              </a:ln>
            </p:spPr>
          </p:cxnSp>
          <p:sp>
            <p:nvSpPr>
              <p:cNvPr id="24591" name="Isosceles Triangle 11"/>
              <p:cNvSpPr>
                <a:spLocks noChangeArrowheads="1"/>
              </p:cNvSpPr>
              <p:nvPr/>
            </p:nvSpPr>
            <p:spPr bwMode="auto">
              <a:xfrm>
                <a:off x="4965364" y="2420344"/>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24589" name="TextBox 6"/>
            <p:cNvSpPr txBox="1">
              <a:spLocks noChangeArrowheads="1"/>
            </p:cNvSpPr>
            <p:nvPr/>
          </p:nvSpPr>
          <p:spPr bwMode="auto">
            <a:xfrm>
              <a:off x="4893356" y="5683193"/>
              <a:ext cx="360040" cy="563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smtClean="0"/>
                <a:t>9</a:t>
              </a:r>
            </a:p>
          </p:txBody>
        </p:sp>
      </p:grpSp>
      <p:sp>
        <p:nvSpPr>
          <p:cNvPr id="4" name="Slide Number Placeholder 3"/>
          <p:cNvSpPr>
            <a:spLocks noGrp="1"/>
          </p:cNvSpPr>
          <p:nvPr>
            <p:ph type="sldNum" sz="quarter" idx="12"/>
          </p:nvPr>
        </p:nvSpPr>
        <p:spPr/>
        <p:txBody>
          <a:bodyPr/>
          <a:lstStyle/>
          <a:p>
            <a:fld id="{76503D8D-F27D-49CA-A299-3589FD585F6D}" type="slidenum">
              <a:rPr lang="en-GB" noProof="0" smtClean="0"/>
              <a:pPr/>
              <a:t>18</a:t>
            </a:fld>
            <a:endParaRPr lang="en-GB" noProof="0" dirty="0"/>
          </a:p>
        </p:txBody>
      </p:sp>
      <p:sp>
        <p:nvSpPr>
          <p:cNvPr id="20" name="Isosceles Triangle 11"/>
          <p:cNvSpPr>
            <a:spLocks noChangeArrowheads="1"/>
          </p:cNvSpPr>
          <p:nvPr/>
        </p:nvSpPr>
        <p:spPr bwMode="auto">
          <a:xfrm>
            <a:off x="5796136" y="3573016"/>
            <a:ext cx="350937" cy="1061699"/>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21" name="TextBox 6"/>
          <p:cNvSpPr txBox="1">
            <a:spLocks noChangeArrowheads="1"/>
          </p:cNvSpPr>
          <p:nvPr/>
        </p:nvSpPr>
        <p:spPr bwMode="auto">
          <a:xfrm>
            <a:off x="5724128" y="4725144"/>
            <a:ext cx="9361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smtClean="0"/>
              <a:t>10</a:t>
            </a:r>
          </a:p>
        </p:txBody>
      </p:sp>
    </p:spTree>
    <p:extLst>
      <p:ext uri="{BB962C8B-B14F-4D97-AF65-F5344CB8AC3E}">
        <p14:creationId xmlns:p14="http://schemas.microsoft.com/office/powerpoint/2010/main" val="34276259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Exact and approximate LR</a:t>
            </a:r>
            <a:endParaRPr lang="en-US" dirty="0"/>
          </a:p>
        </p:txBody>
      </p:sp>
      <p:sp>
        <p:nvSpPr>
          <p:cNvPr id="2" name="Content Placeholder 1"/>
          <p:cNvSpPr>
            <a:spLocks noGrp="1"/>
          </p:cNvSpPr>
          <p:nvPr>
            <p:ph idx="1"/>
          </p:nvPr>
        </p:nvSpPr>
        <p:spPr/>
        <p:txBody>
          <a:bodyPr/>
          <a:lstStyle/>
          <a:p>
            <a:r>
              <a:rPr lang="nb-NO" dirty="0" err="1" smtClean="0"/>
              <a:t>Formula</a:t>
            </a:r>
            <a:r>
              <a:rPr lang="nb-NO" dirty="0" smtClean="0"/>
              <a:t> </a:t>
            </a:r>
            <a:r>
              <a:rPr lang="nb-NO" dirty="0" err="1" smtClean="0"/>
              <a:t>included</a:t>
            </a:r>
            <a:r>
              <a:rPr lang="nb-NO" dirty="0" smtClean="0"/>
              <a:t> </a:t>
            </a:r>
            <a:r>
              <a:rPr lang="nb-NO" dirty="0" err="1" smtClean="0"/>
              <a:t>only</a:t>
            </a:r>
            <a:r>
              <a:rPr lang="nb-NO" dirty="0" smtClean="0"/>
              <a:t> to </a:t>
            </a:r>
            <a:r>
              <a:rPr lang="nb-NO" dirty="0" err="1" smtClean="0"/>
              <a:t>explain</a:t>
            </a:r>
            <a:r>
              <a:rPr lang="nb-NO" dirty="0" smtClean="0"/>
              <a:t> </a:t>
            </a:r>
            <a:r>
              <a:rPr lang="nb-NO" dirty="0" err="1" smtClean="0"/>
              <a:t>that</a:t>
            </a:r>
            <a:r>
              <a:rPr lang="nb-NO" dirty="0" smtClean="0"/>
              <a:t> LR is not </a:t>
            </a:r>
            <a:r>
              <a:rPr lang="nb-NO" dirty="0" err="1" smtClean="0"/>
              <a:t>exact</a:t>
            </a:r>
            <a:r>
              <a:rPr lang="nb-NO" dirty="0"/>
              <a:t> </a:t>
            </a:r>
            <a:r>
              <a:rPr lang="nb-NO" dirty="0" err="1" smtClean="0"/>
              <a:t>with</a:t>
            </a:r>
            <a:r>
              <a:rPr lang="nb-NO" dirty="0" smtClean="0"/>
              <a:t> </a:t>
            </a:r>
            <a:r>
              <a:rPr lang="nb-NO" dirty="0" err="1" smtClean="0"/>
              <a:t>both</a:t>
            </a:r>
            <a:r>
              <a:rPr lang="nb-NO" dirty="0" smtClean="0"/>
              <a:t> </a:t>
            </a:r>
            <a:r>
              <a:rPr lang="nb-NO" dirty="0" err="1" smtClean="0"/>
              <a:t>drop-out</a:t>
            </a:r>
            <a:r>
              <a:rPr lang="nb-NO" dirty="0" smtClean="0"/>
              <a:t> and </a:t>
            </a:r>
            <a:r>
              <a:rPr lang="nb-NO" dirty="0" err="1" smtClean="0"/>
              <a:t>drop</a:t>
            </a:r>
            <a:r>
              <a:rPr lang="nb-NO" dirty="0" smtClean="0"/>
              <a:t>-in</a:t>
            </a:r>
            <a:endParaRPr lang="en-US" dirty="0"/>
          </a:p>
        </p:txBody>
      </p:sp>
      <p:sp>
        <p:nvSpPr>
          <p:cNvPr id="4" name="Footer Placeholder 3"/>
          <p:cNvSpPr>
            <a:spLocks noGrp="1"/>
          </p:cNvSpPr>
          <p:nvPr>
            <p:ph type="ftr" sz="quarter" idx="11"/>
          </p:nvPr>
        </p:nvSpPr>
        <p:spPr/>
        <p:txBody>
          <a:bodyPr/>
          <a:lstStyle/>
          <a:p>
            <a:r>
              <a:rPr lang="en-GB" noProof="0" smtClean="0"/>
              <a:t>Repetition: Mixtures</a:t>
            </a:r>
            <a:endParaRPr lang="en-GB" noProof="0" dirty="0"/>
          </a:p>
        </p:txBody>
      </p:sp>
      <p:sp>
        <p:nvSpPr>
          <p:cNvPr id="5" name="Slide Number Placeholder 4"/>
          <p:cNvSpPr>
            <a:spLocks noGrp="1"/>
          </p:cNvSpPr>
          <p:nvPr>
            <p:ph type="sldNum" sz="quarter" idx="12"/>
          </p:nvPr>
        </p:nvSpPr>
        <p:spPr/>
        <p:txBody>
          <a:bodyPr/>
          <a:lstStyle/>
          <a:p>
            <a:fld id="{76503D8D-F27D-49CA-A299-3589FD585F6D}" type="slidenum">
              <a:rPr lang="en-GB" noProof="0" smtClean="0"/>
              <a:pPr/>
              <a:t>19</a:t>
            </a:fld>
            <a:endParaRPr lang="en-GB" noProof="0" dirty="0"/>
          </a:p>
        </p:txBody>
      </p:sp>
      <p:graphicFrame>
        <p:nvGraphicFramePr>
          <p:cNvPr id="6" name="Object 5"/>
          <p:cNvGraphicFramePr>
            <a:graphicFrameLocks noChangeAspect="1"/>
          </p:cNvGraphicFramePr>
          <p:nvPr>
            <p:extLst>
              <p:ext uri="{D42A27DB-BD31-4B8C-83A1-F6EECF244321}">
                <p14:modId xmlns:p14="http://schemas.microsoft.com/office/powerpoint/2010/main" val="466458296"/>
              </p:ext>
            </p:extLst>
          </p:nvPr>
        </p:nvGraphicFramePr>
        <p:xfrm>
          <a:off x="683568" y="2852936"/>
          <a:ext cx="4722813" cy="3019425"/>
        </p:xfrm>
        <a:graphic>
          <a:graphicData uri="http://schemas.openxmlformats.org/presentationml/2006/ole">
            <mc:AlternateContent xmlns:mc="http://schemas.openxmlformats.org/markup-compatibility/2006">
              <mc:Choice xmlns:v="urn:schemas-microsoft-com:vml" Requires="v">
                <p:oleObj spid="_x0000_s76803" name="Equation" r:id="rId3" imgW="2463480" imgH="1574640" progId="Equation.DSMT4">
                  <p:embed/>
                </p:oleObj>
              </mc:Choice>
              <mc:Fallback>
                <p:oleObj name="Equation" r:id="rId3" imgW="2463480" imgH="157464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2852936"/>
                        <a:ext cx="4722813" cy="3019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Plassholder for bunntekst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nb-NO" sz="1200" smtClean="0">
                <a:latin typeface="Tahoma" charset="0"/>
              </a:rPr>
              <a:t>Repetition: Mixtures</a:t>
            </a:r>
            <a:endParaRPr lang="nb-NO" sz="1200">
              <a:latin typeface="Tahoma" charset="0"/>
            </a:endParaRPr>
          </a:p>
        </p:txBody>
      </p:sp>
      <p:sp>
        <p:nvSpPr>
          <p:cNvPr id="30723" name="Rectangle 12"/>
          <p:cNvSpPr>
            <a:spLocks noGrp="1" noChangeArrowheads="1"/>
          </p:cNvSpPr>
          <p:nvPr>
            <p:ph type="title"/>
          </p:nvPr>
        </p:nvSpPr>
        <p:spPr/>
        <p:txBody>
          <a:bodyPr/>
          <a:lstStyle/>
          <a:p>
            <a:pPr eaLnBrk="1" hangingPunct="1"/>
            <a:r>
              <a:rPr lang="nb-NO" dirty="0" err="1" smtClean="0">
                <a:latin typeface="Tahoma" charset="0"/>
              </a:rPr>
              <a:t>Overview</a:t>
            </a:r>
            <a:endParaRPr lang="nb-NO" dirty="0">
              <a:latin typeface="Tahoma" charset="0"/>
            </a:endParaRPr>
          </a:p>
        </p:txBody>
      </p:sp>
      <p:sp>
        <p:nvSpPr>
          <p:cNvPr id="30724" name="Rectangle 13"/>
          <p:cNvSpPr>
            <a:spLocks noGrp="1" noChangeArrowheads="1"/>
          </p:cNvSpPr>
          <p:nvPr>
            <p:ph type="body" idx="1"/>
          </p:nvPr>
        </p:nvSpPr>
        <p:spPr/>
        <p:txBody>
          <a:bodyPr/>
          <a:lstStyle/>
          <a:p>
            <a:pPr eaLnBrk="1" hangingPunct="1"/>
            <a:r>
              <a:rPr lang="nb-NO" dirty="0" smtClean="0">
                <a:latin typeface="Tahoma" charset="0"/>
                <a:cs typeface="Arial" charset="0"/>
              </a:rPr>
              <a:t>LR</a:t>
            </a:r>
          </a:p>
          <a:p>
            <a:pPr lvl="1"/>
            <a:r>
              <a:rPr lang="nb-NO" dirty="0" err="1" smtClean="0">
                <a:latin typeface="Tahoma" charset="0"/>
                <a:cs typeface="Arial" charset="0"/>
              </a:rPr>
              <a:t>Binary</a:t>
            </a:r>
            <a:r>
              <a:rPr lang="nb-NO" dirty="0" smtClean="0">
                <a:latin typeface="Tahoma" charset="0"/>
                <a:cs typeface="Arial" charset="0"/>
              </a:rPr>
              <a:t> </a:t>
            </a:r>
            <a:r>
              <a:rPr lang="nb-NO" dirty="0" err="1" smtClean="0">
                <a:latin typeface="Tahoma" charset="0"/>
                <a:cs typeface="Arial" charset="0"/>
              </a:rPr>
              <a:t>model</a:t>
            </a:r>
            <a:endParaRPr lang="nb-NO" dirty="0" smtClean="0">
              <a:latin typeface="Tahoma" charset="0"/>
              <a:cs typeface="Arial" charset="0"/>
            </a:endParaRPr>
          </a:p>
          <a:p>
            <a:pPr lvl="1"/>
            <a:r>
              <a:rPr lang="nb-NO" dirty="0" err="1">
                <a:latin typeface="Tahoma" charset="0"/>
              </a:rPr>
              <a:t>drop-in</a:t>
            </a:r>
            <a:r>
              <a:rPr lang="nb-NO" dirty="0">
                <a:latin typeface="Tahoma" charset="0"/>
              </a:rPr>
              <a:t> and </a:t>
            </a:r>
            <a:r>
              <a:rPr lang="nb-NO" dirty="0" smtClean="0">
                <a:latin typeface="Tahoma" charset="0"/>
              </a:rPr>
              <a:t>drop-out</a:t>
            </a:r>
          </a:p>
          <a:p>
            <a:pPr lvl="2"/>
            <a:r>
              <a:rPr lang="nb-NO" dirty="0" err="1" smtClean="0">
                <a:latin typeface="Tahoma" charset="0"/>
                <a:cs typeface="Arial" charset="0"/>
              </a:rPr>
              <a:t>Precise</a:t>
            </a:r>
            <a:r>
              <a:rPr lang="nb-NO" dirty="0" smtClean="0">
                <a:latin typeface="Tahoma" charset="0"/>
                <a:cs typeface="Arial" charset="0"/>
              </a:rPr>
              <a:t> </a:t>
            </a:r>
            <a:r>
              <a:rPr lang="nb-NO" dirty="0" err="1" smtClean="0">
                <a:latin typeface="Tahoma" charset="0"/>
                <a:cs typeface="Arial" charset="0"/>
              </a:rPr>
              <a:t>mathematics</a:t>
            </a:r>
            <a:r>
              <a:rPr lang="nb-NO" dirty="0" smtClean="0">
                <a:latin typeface="Tahoma" charset="0"/>
                <a:cs typeface="Arial" charset="0"/>
              </a:rPr>
              <a:t>: </a:t>
            </a:r>
          </a:p>
          <a:p>
            <a:pPr lvl="3"/>
            <a:r>
              <a:rPr lang="nb-NO" dirty="0" err="1" smtClean="0">
                <a:latin typeface="Tahoma" charset="0"/>
                <a:cs typeface="Arial" charset="0"/>
              </a:rPr>
              <a:t>Supplementary</a:t>
            </a:r>
            <a:r>
              <a:rPr lang="nb-NO" dirty="0" smtClean="0">
                <a:latin typeface="Tahoma" charset="0"/>
                <a:cs typeface="Arial" charset="0"/>
              </a:rPr>
              <a:t> </a:t>
            </a:r>
            <a:r>
              <a:rPr lang="nb-NO" dirty="0" err="1" smtClean="0">
                <a:latin typeface="Tahoma" charset="0"/>
                <a:cs typeface="Arial" charset="0"/>
              </a:rPr>
              <a:t>of</a:t>
            </a:r>
            <a:r>
              <a:rPr lang="nb-NO" dirty="0" smtClean="0">
                <a:latin typeface="Tahoma" charset="0"/>
                <a:cs typeface="Arial" charset="0"/>
              </a:rPr>
              <a:t> </a:t>
            </a:r>
            <a:r>
              <a:rPr lang="nb-NO" dirty="0" err="1" smtClean="0">
                <a:latin typeface="Tahoma" charset="0"/>
                <a:cs typeface="Arial" charset="0"/>
              </a:rPr>
              <a:t>Haned</a:t>
            </a:r>
            <a:r>
              <a:rPr lang="nb-NO" dirty="0" smtClean="0">
                <a:latin typeface="Tahoma" charset="0"/>
                <a:cs typeface="Arial" charset="0"/>
              </a:rPr>
              <a:t>, </a:t>
            </a:r>
            <a:r>
              <a:rPr lang="nb-NO" dirty="0" err="1" smtClean="0">
                <a:latin typeface="Tahoma" charset="0"/>
                <a:cs typeface="Arial" charset="0"/>
              </a:rPr>
              <a:t>Slooten</a:t>
            </a:r>
            <a:r>
              <a:rPr lang="nb-NO" dirty="0" smtClean="0">
                <a:latin typeface="Tahoma" charset="0"/>
                <a:cs typeface="Arial" charset="0"/>
              </a:rPr>
              <a:t>, Gill (2012)</a:t>
            </a:r>
            <a:endParaRPr lang="nb-NO" dirty="0">
              <a:latin typeface="Tahoma" charset="0"/>
              <a:cs typeface="Arial" charset="0"/>
            </a:endParaRPr>
          </a:p>
          <a:p>
            <a:pPr lvl="1" eaLnBrk="1" hangingPunct="1"/>
            <a:r>
              <a:rPr lang="nb-NO" dirty="0" err="1" smtClean="0">
                <a:latin typeface="Tahoma" charset="0"/>
                <a:cs typeface="Arial" charset="0"/>
              </a:rPr>
              <a:t>LRmixTK</a:t>
            </a:r>
            <a:endParaRPr lang="nb-NO" dirty="0" smtClean="0">
              <a:latin typeface="Tahoma" charset="0"/>
              <a:cs typeface="Arial" charset="0"/>
            </a:endParaRPr>
          </a:p>
          <a:p>
            <a:pPr lvl="1" eaLnBrk="1" hangingPunct="1"/>
            <a:endParaRPr lang="nb-NO" dirty="0" smtClean="0">
              <a:latin typeface="Tahoma" charset="0"/>
              <a:cs typeface="Arial" charset="0"/>
            </a:endParaRPr>
          </a:p>
          <a:p>
            <a:pPr marL="468000" lvl="1" indent="0">
              <a:buNone/>
            </a:pPr>
            <a:endParaRPr lang="nb-NO" dirty="0" smtClean="0">
              <a:latin typeface="Tahoma" charset="0"/>
            </a:endParaRPr>
          </a:p>
        </p:txBody>
      </p:sp>
      <p:sp>
        <p:nvSpPr>
          <p:cNvPr id="3" name="Slide Number Placeholder 2"/>
          <p:cNvSpPr>
            <a:spLocks noGrp="1"/>
          </p:cNvSpPr>
          <p:nvPr>
            <p:ph type="sldNum" sz="quarter" idx="12"/>
          </p:nvPr>
        </p:nvSpPr>
        <p:spPr/>
        <p:txBody>
          <a:bodyPr/>
          <a:lstStyle/>
          <a:p>
            <a:fld id="{76503D8D-F27D-49CA-A299-3589FD585F6D}" type="slidenum">
              <a:rPr lang="en-GB" noProof="0" smtClean="0"/>
              <a:pPr/>
              <a:t>2</a:t>
            </a:fld>
            <a:endParaRPr lang="en-GB" noProof="0" dirty="0"/>
          </a:p>
        </p:txBody>
      </p:sp>
    </p:spTree>
    <p:extLst>
      <p:ext uri="{BB962C8B-B14F-4D97-AF65-F5344CB8AC3E}">
        <p14:creationId xmlns:p14="http://schemas.microsoft.com/office/powerpoint/2010/main" val="19297054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3568" y="476672"/>
            <a:ext cx="6818518" cy="615553"/>
          </a:xfrm>
        </p:spPr>
        <p:txBody>
          <a:bodyPr/>
          <a:lstStyle/>
          <a:p>
            <a:r>
              <a:rPr lang="en-US" dirty="0" smtClean="0"/>
              <a:t>Quality of approximation</a:t>
            </a:r>
            <a:endParaRPr lang="en-US" dirty="0"/>
          </a:p>
        </p:txBody>
      </p:sp>
      <p:sp>
        <p:nvSpPr>
          <p:cNvPr id="3" name="Footer Placeholder 2"/>
          <p:cNvSpPr>
            <a:spLocks noGrp="1"/>
          </p:cNvSpPr>
          <p:nvPr>
            <p:ph type="ftr" sz="quarter" idx="11"/>
          </p:nvPr>
        </p:nvSpPr>
        <p:spPr/>
        <p:txBody>
          <a:bodyPr/>
          <a:lstStyle/>
          <a:p>
            <a:r>
              <a:rPr lang="en-GB" noProof="0" smtClean="0"/>
              <a:t>Repetition: Mixtures</a:t>
            </a:r>
            <a:endParaRPr lang="en-GB" noProof="0" dirty="0"/>
          </a:p>
        </p:txBody>
      </p:sp>
      <p:sp>
        <p:nvSpPr>
          <p:cNvPr id="4" name="Slide Number Placeholder 3"/>
          <p:cNvSpPr>
            <a:spLocks noGrp="1"/>
          </p:cNvSpPr>
          <p:nvPr>
            <p:ph type="sldNum" sz="quarter" idx="12"/>
          </p:nvPr>
        </p:nvSpPr>
        <p:spPr/>
        <p:txBody>
          <a:bodyPr/>
          <a:lstStyle/>
          <a:p>
            <a:fld id="{76503D8D-F27D-49CA-A299-3589FD585F6D}" type="slidenum">
              <a:rPr lang="en-GB" noProof="0" smtClean="0"/>
              <a:pPr/>
              <a:t>20</a:t>
            </a:fld>
            <a:endParaRPr lang="en-GB" noProof="0" dirty="0"/>
          </a:p>
        </p:txBody>
      </p:sp>
      <p:pic>
        <p:nvPicPr>
          <p:cNvPr id="77826" name="Picture 2"/>
          <p:cNvPicPr>
            <a:picLocks noChangeAspect="1" noChangeArrowheads="1"/>
          </p:cNvPicPr>
          <p:nvPr/>
        </p:nvPicPr>
        <p:blipFill>
          <a:blip r:embed="rId2" cstate="print"/>
          <a:srcRect/>
          <a:stretch>
            <a:fillRect/>
          </a:stretch>
        </p:blipFill>
        <p:spPr bwMode="auto">
          <a:xfrm>
            <a:off x="551802" y="1133474"/>
            <a:ext cx="7306323" cy="5103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GB" noProof="0" smtClean="0"/>
              <a:t>Repetition: Mixtures</a:t>
            </a:r>
            <a:endParaRPr lang="en-GB" noProof="0" dirty="0"/>
          </a:p>
        </p:txBody>
      </p:sp>
      <p:sp>
        <p:nvSpPr>
          <p:cNvPr id="4" name="Slide Number Placeholder 3"/>
          <p:cNvSpPr>
            <a:spLocks noGrp="1"/>
          </p:cNvSpPr>
          <p:nvPr>
            <p:ph type="sldNum" sz="quarter" idx="12"/>
          </p:nvPr>
        </p:nvSpPr>
        <p:spPr/>
        <p:txBody>
          <a:bodyPr/>
          <a:lstStyle/>
          <a:p>
            <a:fld id="{76503D8D-F27D-49CA-A299-3589FD585F6D}" type="slidenum">
              <a:rPr lang="en-GB" noProof="0" smtClean="0"/>
              <a:pPr/>
              <a:t>21</a:t>
            </a:fld>
            <a:endParaRPr lang="en-GB" noProof="0" dirty="0"/>
          </a:p>
        </p:txBody>
      </p:sp>
      <p:pic>
        <p:nvPicPr>
          <p:cNvPr id="5" name="Picture 4"/>
          <p:cNvPicPr>
            <a:picLocks noChangeAspect="1"/>
          </p:cNvPicPr>
          <p:nvPr/>
        </p:nvPicPr>
        <p:blipFill>
          <a:blip r:embed="rId2"/>
          <a:stretch>
            <a:fillRect/>
          </a:stretch>
        </p:blipFill>
        <p:spPr>
          <a:xfrm>
            <a:off x="1137352" y="332656"/>
            <a:ext cx="6287386" cy="5668094"/>
          </a:xfrm>
          <a:prstGeom prst="rect">
            <a:avLst/>
          </a:prstGeom>
        </p:spPr>
      </p:pic>
    </p:spTree>
    <p:extLst>
      <p:ext uri="{BB962C8B-B14F-4D97-AF65-F5344CB8AC3E}">
        <p14:creationId xmlns:p14="http://schemas.microsoft.com/office/powerpoint/2010/main" val="8023035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395536" y="453020"/>
            <a:ext cx="6818518" cy="615553"/>
          </a:xfrm>
        </p:spPr>
        <p:txBody>
          <a:bodyPr/>
          <a:lstStyle/>
          <a:p>
            <a:pPr eaLnBrk="1" hangingPunct="1"/>
            <a:r>
              <a:rPr lang="en-US" dirty="0" smtClean="0">
                <a:latin typeface="Tahoma" charset="0"/>
              </a:rPr>
              <a:t>Mixture, one locus</a:t>
            </a:r>
            <a:endParaRPr lang="en-US" dirty="0">
              <a:latin typeface="Tahoma" charset="0"/>
            </a:endParaRPr>
          </a:p>
        </p:txBody>
      </p:sp>
      <p:sp>
        <p:nvSpPr>
          <p:cNvPr id="31746" name="Content Placeholder 2"/>
          <p:cNvSpPr>
            <a:spLocks noGrp="1"/>
          </p:cNvSpPr>
          <p:nvPr>
            <p:ph idx="1"/>
          </p:nvPr>
        </p:nvSpPr>
        <p:spPr>
          <a:xfrm>
            <a:off x="6228184" y="1268760"/>
            <a:ext cx="7089775" cy="4800600"/>
          </a:xfrm>
        </p:spPr>
        <p:txBody>
          <a:bodyPr/>
          <a:lstStyle/>
          <a:p>
            <a:pPr eaLnBrk="1" hangingPunct="1"/>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a:p>
            <a:pPr eaLnBrk="1" hangingPunct="1"/>
            <a:endParaRPr lang="en-US" dirty="0">
              <a:latin typeface="Tahoma" charset="0"/>
            </a:endParaRPr>
          </a:p>
        </p:txBody>
      </p:sp>
      <p:sp>
        <p:nvSpPr>
          <p:cNvPr id="31747"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nb-NO" sz="1200" smtClean="0">
                <a:latin typeface="Tahoma" charset="0"/>
              </a:rPr>
              <a:t>Repetition: Mixtures</a:t>
            </a:r>
            <a:endParaRPr lang="nb-NO" sz="1200">
              <a:latin typeface="Tahoma" charset="0"/>
            </a:endParaRPr>
          </a:p>
        </p:txBody>
      </p:sp>
      <p:sp>
        <p:nvSpPr>
          <p:cNvPr id="31755" name="TextBox 9"/>
          <p:cNvSpPr txBox="1">
            <a:spLocks noChangeArrowheads="1"/>
          </p:cNvSpPr>
          <p:nvPr/>
        </p:nvSpPr>
        <p:spPr bwMode="auto">
          <a:xfrm>
            <a:off x="827584" y="2007923"/>
            <a:ext cx="34925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a:solidFill>
                  <a:srgbClr val="FF0000"/>
                </a:solidFill>
              </a:rPr>
              <a:t>Forget about peak heights now</a:t>
            </a:r>
          </a:p>
        </p:txBody>
      </p:sp>
      <p:grpSp>
        <p:nvGrpSpPr>
          <p:cNvPr id="33" name="Group 34"/>
          <p:cNvGrpSpPr>
            <a:grpSpLocks/>
          </p:cNvGrpSpPr>
          <p:nvPr/>
        </p:nvGrpSpPr>
        <p:grpSpPr bwMode="auto">
          <a:xfrm>
            <a:off x="827584" y="3501008"/>
            <a:ext cx="3096344" cy="2275933"/>
            <a:chOff x="1763688" y="1196752"/>
            <a:chExt cx="3096344" cy="1953507"/>
          </a:xfrm>
        </p:grpSpPr>
        <p:grpSp>
          <p:nvGrpSpPr>
            <p:cNvPr id="34" name="Group 35"/>
            <p:cNvGrpSpPr>
              <a:grpSpLocks/>
            </p:cNvGrpSpPr>
            <p:nvPr/>
          </p:nvGrpSpPr>
          <p:grpSpPr bwMode="auto">
            <a:xfrm>
              <a:off x="1763688" y="1196752"/>
              <a:ext cx="1368152" cy="1953507"/>
              <a:chOff x="1763688" y="764704"/>
              <a:chExt cx="1728192" cy="2385555"/>
            </a:xfrm>
          </p:grpSpPr>
          <p:grpSp>
            <p:nvGrpSpPr>
              <p:cNvPr id="38" name="Group 39"/>
              <p:cNvGrpSpPr>
                <a:grpSpLocks/>
              </p:cNvGrpSpPr>
              <p:nvPr/>
            </p:nvGrpSpPr>
            <p:grpSpPr bwMode="auto">
              <a:xfrm>
                <a:off x="1763688" y="764704"/>
                <a:ext cx="1584176" cy="794101"/>
                <a:chOff x="2267744" y="4149080"/>
                <a:chExt cx="3168352" cy="2423130"/>
              </a:xfrm>
            </p:grpSpPr>
            <p:grpSp>
              <p:nvGrpSpPr>
                <p:cNvPr id="51" name="Group 52"/>
                <p:cNvGrpSpPr>
                  <a:grpSpLocks/>
                </p:cNvGrpSpPr>
                <p:nvPr/>
              </p:nvGrpSpPr>
              <p:grpSpPr bwMode="auto">
                <a:xfrm>
                  <a:off x="2267744" y="4149080"/>
                  <a:ext cx="3168352" cy="1296144"/>
                  <a:chOff x="3779912" y="3212976"/>
                  <a:chExt cx="3168352" cy="1296144"/>
                </a:xfrm>
              </p:grpSpPr>
              <p:grpSp>
                <p:nvGrpSpPr>
                  <p:cNvPr id="55" name="Group 56"/>
                  <p:cNvGrpSpPr>
                    <a:grpSpLocks/>
                  </p:cNvGrpSpPr>
                  <p:nvPr/>
                </p:nvGrpSpPr>
                <p:grpSpPr bwMode="auto">
                  <a:xfrm>
                    <a:off x="3779912" y="3212976"/>
                    <a:ext cx="3168352" cy="1296144"/>
                    <a:chOff x="3851920" y="2420888"/>
                    <a:chExt cx="3168352" cy="1296144"/>
                  </a:xfrm>
                </p:grpSpPr>
                <p:cxnSp>
                  <p:nvCxnSpPr>
                    <p:cNvPr id="58" name="Straight Connector 59"/>
                    <p:cNvCxnSpPr>
                      <a:cxnSpLocks noChangeShapeType="1"/>
                    </p:cNvCxnSpPr>
                    <p:nvPr/>
                  </p:nvCxnSpPr>
                  <p:spPr bwMode="auto">
                    <a:xfrm>
                      <a:off x="3851920" y="3717032"/>
                      <a:ext cx="3168352" cy="0"/>
                    </a:xfrm>
                    <a:prstGeom prst="line">
                      <a:avLst/>
                    </a:prstGeom>
                    <a:noFill/>
                    <a:ln w="9525">
                      <a:solidFill>
                        <a:schemeClr val="tx1"/>
                      </a:solidFill>
                      <a:round/>
                      <a:headEnd/>
                      <a:tailEnd/>
                    </a:ln>
                  </p:spPr>
                </p:cxnSp>
                <p:sp>
                  <p:nvSpPr>
                    <p:cNvPr id="59" name="Isosceles Triangle 60"/>
                    <p:cNvSpPr>
                      <a:spLocks noChangeArrowheads="1"/>
                    </p:cNvSpPr>
                    <p:nvPr/>
                  </p:nvSpPr>
                  <p:spPr bwMode="auto">
                    <a:xfrm>
                      <a:off x="4211960" y="2420888"/>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56" name="Isosceles Triangle 57"/>
                  <p:cNvSpPr>
                    <a:spLocks noChangeArrowheads="1"/>
                  </p:cNvSpPr>
                  <p:nvPr/>
                </p:nvSpPr>
                <p:spPr bwMode="auto">
                  <a:xfrm>
                    <a:off x="6228184" y="3212976"/>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57" name="Isosceles Triangle 58"/>
                  <p:cNvSpPr>
                    <a:spLocks noChangeArrowheads="1"/>
                  </p:cNvSpPr>
                  <p:nvPr/>
                </p:nvSpPr>
                <p:spPr bwMode="auto">
                  <a:xfrm>
                    <a:off x="5220072" y="3212976"/>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52" name="TextBox 53"/>
                <p:cNvSpPr txBox="1">
                  <a:spLocks noChangeArrowheads="1"/>
                </p:cNvSpPr>
                <p:nvPr/>
              </p:nvSpPr>
              <p:spPr bwMode="auto">
                <a:xfrm>
                  <a:off x="2627784" y="5445226"/>
                  <a:ext cx="288032" cy="1126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1</a:t>
                  </a:r>
                </a:p>
              </p:txBody>
            </p:sp>
            <p:sp>
              <p:nvSpPr>
                <p:cNvPr id="53" name="TextBox 54"/>
                <p:cNvSpPr txBox="1">
                  <a:spLocks noChangeArrowheads="1"/>
                </p:cNvSpPr>
                <p:nvPr/>
              </p:nvSpPr>
              <p:spPr bwMode="auto">
                <a:xfrm>
                  <a:off x="3707904" y="5445223"/>
                  <a:ext cx="360040" cy="1126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2</a:t>
                  </a:r>
                </a:p>
              </p:txBody>
            </p:sp>
            <p:sp>
              <p:nvSpPr>
                <p:cNvPr id="54" name="TextBox 55"/>
                <p:cNvSpPr txBox="1">
                  <a:spLocks noChangeArrowheads="1"/>
                </p:cNvSpPr>
                <p:nvPr/>
              </p:nvSpPr>
              <p:spPr bwMode="auto">
                <a:xfrm>
                  <a:off x="4572000" y="5445223"/>
                  <a:ext cx="360040" cy="1126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3</a:t>
                  </a:r>
                </a:p>
              </p:txBody>
            </p:sp>
          </p:grpSp>
          <p:grpSp>
            <p:nvGrpSpPr>
              <p:cNvPr id="39" name="Group 40"/>
              <p:cNvGrpSpPr>
                <a:grpSpLocks/>
              </p:cNvGrpSpPr>
              <p:nvPr/>
            </p:nvGrpSpPr>
            <p:grpSpPr bwMode="auto">
              <a:xfrm>
                <a:off x="1835696" y="1628800"/>
                <a:ext cx="1656184" cy="873388"/>
                <a:chOff x="1979712" y="3284984"/>
                <a:chExt cx="3024336" cy="2368949"/>
              </a:xfrm>
            </p:grpSpPr>
            <p:grpSp>
              <p:nvGrpSpPr>
                <p:cNvPr id="45" name="Group 46"/>
                <p:cNvGrpSpPr>
                  <a:grpSpLocks/>
                </p:cNvGrpSpPr>
                <p:nvPr/>
              </p:nvGrpSpPr>
              <p:grpSpPr bwMode="auto">
                <a:xfrm>
                  <a:off x="1979712" y="3284984"/>
                  <a:ext cx="3024336" cy="1318355"/>
                  <a:chOff x="3923928" y="836712"/>
                  <a:chExt cx="3024336" cy="1318355"/>
                </a:xfrm>
              </p:grpSpPr>
              <p:cxnSp>
                <p:nvCxnSpPr>
                  <p:cNvPr id="48" name="Straight Connector 49"/>
                  <p:cNvCxnSpPr>
                    <a:cxnSpLocks noChangeShapeType="1"/>
                  </p:cNvCxnSpPr>
                  <p:nvPr/>
                </p:nvCxnSpPr>
                <p:spPr bwMode="auto">
                  <a:xfrm>
                    <a:off x="3923928" y="2132856"/>
                    <a:ext cx="3024336" cy="22211"/>
                  </a:xfrm>
                  <a:prstGeom prst="line">
                    <a:avLst/>
                  </a:prstGeom>
                  <a:noFill/>
                  <a:ln w="9525">
                    <a:solidFill>
                      <a:schemeClr val="tx1"/>
                    </a:solidFill>
                    <a:round/>
                    <a:headEnd/>
                    <a:tailEnd/>
                  </a:ln>
                </p:spPr>
              </p:cxnSp>
              <p:sp>
                <p:nvSpPr>
                  <p:cNvPr id="49" name="Isosceles Triangle 50"/>
                  <p:cNvSpPr>
                    <a:spLocks noChangeArrowheads="1"/>
                  </p:cNvSpPr>
                  <p:nvPr/>
                </p:nvSpPr>
                <p:spPr bwMode="auto">
                  <a:xfrm>
                    <a:off x="4211960"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50" name="Isosceles Triangle 51"/>
                  <p:cNvSpPr>
                    <a:spLocks noChangeArrowheads="1"/>
                  </p:cNvSpPr>
                  <p:nvPr/>
                </p:nvSpPr>
                <p:spPr bwMode="auto">
                  <a:xfrm>
                    <a:off x="5292080"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46" name="TextBox 47"/>
                <p:cNvSpPr txBox="1">
                  <a:spLocks noChangeArrowheads="1"/>
                </p:cNvSpPr>
                <p:nvPr/>
              </p:nvSpPr>
              <p:spPr bwMode="auto">
                <a:xfrm>
                  <a:off x="2267744" y="4652169"/>
                  <a:ext cx="288032" cy="1001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1</a:t>
                  </a:r>
                </a:p>
              </p:txBody>
            </p:sp>
            <p:sp>
              <p:nvSpPr>
                <p:cNvPr id="47" name="TextBox 48"/>
                <p:cNvSpPr txBox="1">
                  <a:spLocks noChangeArrowheads="1"/>
                </p:cNvSpPr>
                <p:nvPr/>
              </p:nvSpPr>
              <p:spPr bwMode="auto">
                <a:xfrm>
                  <a:off x="3275856" y="4652169"/>
                  <a:ext cx="360040" cy="1001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2</a:t>
                  </a:r>
                </a:p>
              </p:txBody>
            </p:sp>
          </p:grpSp>
          <p:grpSp>
            <p:nvGrpSpPr>
              <p:cNvPr id="40" name="Group 41"/>
              <p:cNvGrpSpPr>
                <a:grpSpLocks/>
              </p:cNvGrpSpPr>
              <p:nvPr/>
            </p:nvGrpSpPr>
            <p:grpSpPr bwMode="auto">
              <a:xfrm>
                <a:off x="1835696" y="2348880"/>
                <a:ext cx="1584176" cy="801379"/>
                <a:chOff x="4594503" y="3356992"/>
                <a:chExt cx="3289866" cy="2368949"/>
              </a:xfrm>
            </p:grpSpPr>
            <p:grpSp>
              <p:nvGrpSpPr>
                <p:cNvPr id="41" name="Group 42"/>
                <p:cNvGrpSpPr>
                  <a:grpSpLocks/>
                </p:cNvGrpSpPr>
                <p:nvPr/>
              </p:nvGrpSpPr>
              <p:grpSpPr bwMode="auto">
                <a:xfrm>
                  <a:off x="4594503" y="3356992"/>
                  <a:ext cx="3289866" cy="1318356"/>
                  <a:chOff x="3082335" y="836712"/>
                  <a:chExt cx="3289866" cy="1318356"/>
                </a:xfrm>
              </p:grpSpPr>
              <p:cxnSp>
                <p:nvCxnSpPr>
                  <p:cNvPr id="43" name="Straight Connector 44"/>
                  <p:cNvCxnSpPr>
                    <a:cxnSpLocks noChangeShapeType="1"/>
                  </p:cNvCxnSpPr>
                  <p:nvPr/>
                </p:nvCxnSpPr>
                <p:spPr bwMode="auto">
                  <a:xfrm flipV="1">
                    <a:off x="3082335" y="2132856"/>
                    <a:ext cx="3289866" cy="22212"/>
                  </a:xfrm>
                  <a:prstGeom prst="line">
                    <a:avLst/>
                  </a:prstGeom>
                  <a:noFill/>
                  <a:ln w="9525">
                    <a:solidFill>
                      <a:schemeClr val="tx1"/>
                    </a:solidFill>
                    <a:round/>
                    <a:headEnd/>
                    <a:tailEnd/>
                  </a:ln>
                </p:spPr>
              </p:cxnSp>
              <p:sp>
                <p:nvSpPr>
                  <p:cNvPr id="44" name="Isosceles Triangle 45"/>
                  <p:cNvSpPr>
                    <a:spLocks noChangeArrowheads="1"/>
                  </p:cNvSpPr>
                  <p:nvPr/>
                </p:nvSpPr>
                <p:spPr bwMode="auto">
                  <a:xfrm>
                    <a:off x="5436096" y="836712"/>
                    <a:ext cx="477053"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42" name="TextBox 43"/>
                <p:cNvSpPr txBox="1">
                  <a:spLocks noChangeArrowheads="1"/>
                </p:cNvSpPr>
                <p:nvPr/>
              </p:nvSpPr>
              <p:spPr bwMode="auto">
                <a:xfrm>
                  <a:off x="6987133" y="4724176"/>
                  <a:ext cx="360040" cy="1001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3</a:t>
                  </a:r>
                </a:p>
              </p:txBody>
            </p:sp>
          </p:grpSp>
        </p:grpSp>
        <p:sp>
          <p:nvSpPr>
            <p:cNvPr id="35" name="TextBox 36"/>
            <p:cNvSpPr txBox="1">
              <a:spLocks noChangeArrowheads="1"/>
            </p:cNvSpPr>
            <p:nvPr/>
          </p:nvSpPr>
          <p:spPr bwMode="auto">
            <a:xfrm>
              <a:off x="3275856" y="1340768"/>
              <a:ext cx="15121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dirty="0"/>
                <a:t>Evidence</a:t>
              </a:r>
            </a:p>
          </p:txBody>
        </p:sp>
        <p:sp>
          <p:nvSpPr>
            <p:cNvPr id="36" name="TextBox 37"/>
            <p:cNvSpPr txBox="1">
              <a:spLocks noChangeArrowheads="1"/>
            </p:cNvSpPr>
            <p:nvPr/>
          </p:nvSpPr>
          <p:spPr bwMode="auto">
            <a:xfrm>
              <a:off x="3347864" y="1988840"/>
              <a:ext cx="15121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Victim</a:t>
              </a:r>
            </a:p>
          </p:txBody>
        </p:sp>
        <p:sp>
          <p:nvSpPr>
            <p:cNvPr id="37" name="TextBox 38"/>
            <p:cNvSpPr txBox="1">
              <a:spLocks noChangeArrowheads="1"/>
            </p:cNvSpPr>
            <p:nvPr/>
          </p:nvSpPr>
          <p:spPr bwMode="auto">
            <a:xfrm>
              <a:off x="3347864" y="2636912"/>
              <a:ext cx="14401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Suspect</a:t>
              </a:r>
            </a:p>
          </p:txBody>
        </p:sp>
      </p:grpSp>
      <p:sp>
        <p:nvSpPr>
          <p:cNvPr id="3" name="Slide Number Placeholder 2"/>
          <p:cNvSpPr>
            <a:spLocks noGrp="1"/>
          </p:cNvSpPr>
          <p:nvPr>
            <p:ph type="sldNum" sz="quarter" idx="12"/>
          </p:nvPr>
        </p:nvSpPr>
        <p:spPr/>
        <p:txBody>
          <a:bodyPr/>
          <a:lstStyle/>
          <a:p>
            <a:fld id="{76503D8D-F27D-49CA-A299-3589FD585F6D}" type="slidenum">
              <a:rPr lang="en-GB" noProof="0" smtClean="0"/>
              <a:pPr/>
              <a:t>3</a:t>
            </a:fld>
            <a:endParaRPr lang="en-GB" noProof="0" dirty="0"/>
          </a:p>
        </p:txBody>
      </p:sp>
    </p:spTree>
    <p:extLst>
      <p:ext uri="{BB962C8B-B14F-4D97-AF65-F5344CB8AC3E}">
        <p14:creationId xmlns:p14="http://schemas.microsoft.com/office/powerpoint/2010/main" val="1418500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pPr eaLnBrk="1" hangingPunct="1"/>
            <a:r>
              <a:rPr lang="en-US" dirty="0" smtClean="0">
                <a:latin typeface="Tahoma" charset="0"/>
              </a:rPr>
              <a:t>Likelihood Ratio (LR)</a:t>
            </a:r>
            <a:endParaRPr lang="en-US" dirty="0">
              <a:latin typeface="Tahoma" charset="0"/>
            </a:endParaRPr>
          </a:p>
        </p:txBody>
      </p:sp>
      <p:sp>
        <p:nvSpPr>
          <p:cNvPr id="17410" name="Content Placeholder 2"/>
          <p:cNvSpPr>
            <a:spLocks noGrp="1"/>
          </p:cNvSpPr>
          <p:nvPr>
            <p:ph idx="1"/>
          </p:nvPr>
        </p:nvSpPr>
        <p:spPr>
          <a:xfrm>
            <a:off x="576000" y="1825831"/>
            <a:ext cx="8172464" cy="4195457"/>
          </a:xfrm>
        </p:spPr>
        <p:txBody>
          <a:bodyPr/>
          <a:lstStyle/>
          <a:p>
            <a:pPr eaLnBrk="1" hangingPunct="1"/>
            <a:r>
              <a:rPr lang="en-US" dirty="0">
                <a:latin typeface="Tahoma" charset="0"/>
              </a:rPr>
              <a:t>Ratio of two probabilities</a:t>
            </a:r>
          </a:p>
          <a:p>
            <a:pPr lvl="1" eaLnBrk="1" hangingPunct="1"/>
            <a:r>
              <a:rPr lang="en-US" dirty="0">
                <a:latin typeface="Tahoma" charset="0"/>
                <a:cs typeface="Arial" charset="0"/>
              </a:rPr>
              <a:t>The probability of the</a:t>
            </a:r>
            <a:r>
              <a:rPr lang="en-US" b="1" dirty="0">
                <a:latin typeface="Tahoma" charset="0"/>
                <a:cs typeface="Arial" charset="0"/>
              </a:rPr>
              <a:t> </a:t>
            </a:r>
            <a:r>
              <a:rPr lang="en-US" b="1" dirty="0" smtClean="0">
                <a:latin typeface="Tahoma" charset="0"/>
                <a:cs typeface="Arial" charset="0"/>
              </a:rPr>
              <a:t>evidence (E) </a:t>
            </a:r>
            <a:r>
              <a:rPr lang="en-US" dirty="0">
                <a:latin typeface="Tahoma" charset="0"/>
                <a:cs typeface="Arial" charset="0"/>
              </a:rPr>
              <a:t>given the prosecution hypothesis (</a:t>
            </a:r>
            <a:r>
              <a:rPr lang="en-US" dirty="0" err="1">
                <a:latin typeface="Tahoma" charset="0"/>
                <a:cs typeface="Arial" charset="0"/>
              </a:rPr>
              <a:t>H</a:t>
            </a:r>
            <a:r>
              <a:rPr lang="en-US" baseline="-25000" dirty="0" err="1">
                <a:latin typeface="Tahoma" charset="0"/>
                <a:cs typeface="Arial" charset="0"/>
              </a:rPr>
              <a:t>p</a:t>
            </a:r>
            <a:r>
              <a:rPr lang="en-US" dirty="0">
                <a:latin typeface="Tahoma" charset="0"/>
                <a:cs typeface="Arial" charset="0"/>
              </a:rPr>
              <a:t>)</a:t>
            </a:r>
          </a:p>
          <a:p>
            <a:pPr lvl="1" eaLnBrk="1" hangingPunct="1"/>
            <a:r>
              <a:rPr lang="en-US" dirty="0">
                <a:latin typeface="Tahoma" charset="0"/>
                <a:cs typeface="Arial" charset="0"/>
              </a:rPr>
              <a:t>The probability of the </a:t>
            </a:r>
            <a:r>
              <a:rPr lang="en-US" b="1" dirty="0" smtClean="0">
                <a:latin typeface="Tahoma" charset="0"/>
                <a:cs typeface="Arial" charset="0"/>
              </a:rPr>
              <a:t>evidence (E)</a:t>
            </a:r>
            <a:r>
              <a:rPr lang="en-US" dirty="0" smtClean="0">
                <a:latin typeface="Tahoma" charset="0"/>
                <a:cs typeface="Arial" charset="0"/>
              </a:rPr>
              <a:t> </a:t>
            </a:r>
            <a:r>
              <a:rPr lang="en-US" dirty="0">
                <a:latin typeface="Tahoma" charset="0"/>
                <a:cs typeface="Arial" charset="0"/>
              </a:rPr>
              <a:t>given the defense hypothesis (</a:t>
            </a:r>
            <a:r>
              <a:rPr lang="en-US" dirty="0" err="1">
                <a:latin typeface="Tahoma" charset="0"/>
                <a:cs typeface="Arial" charset="0"/>
              </a:rPr>
              <a:t>H</a:t>
            </a:r>
            <a:r>
              <a:rPr lang="en-US" baseline="-25000" dirty="0" err="1">
                <a:latin typeface="Tahoma" charset="0"/>
                <a:cs typeface="Arial" charset="0"/>
              </a:rPr>
              <a:t>d</a:t>
            </a:r>
            <a:r>
              <a:rPr lang="en-US" dirty="0">
                <a:latin typeface="Tahoma" charset="0"/>
                <a:cs typeface="Arial" charset="0"/>
              </a:rPr>
              <a:t>)</a:t>
            </a:r>
          </a:p>
          <a:p>
            <a:pPr lvl="1" eaLnBrk="1" hangingPunct="1"/>
            <a:endParaRPr lang="en-US" dirty="0">
              <a:latin typeface="Tahoma" charset="0"/>
              <a:cs typeface="Arial" charset="0"/>
            </a:endParaRPr>
          </a:p>
          <a:p>
            <a:pPr lvl="1" eaLnBrk="1" hangingPunct="1"/>
            <a:endParaRPr lang="en-US" dirty="0">
              <a:latin typeface="Tahoma" charset="0"/>
              <a:cs typeface="Arial" charset="0"/>
            </a:endParaRPr>
          </a:p>
          <a:p>
            <a:pPr lvl="1" eaLnBrk="1" hangingPunct="1"/>
            <a:endParaRPr lang="en-US" dirty="0">
              <a:latin typeface="Tahoma" charset="0"/>
              <a:cs typeface="Arial" charset="0"/>
            </a:endParaRPr>
          </a:p>
          <a:p>
            <a:r>
              <a:rPr lang="en-US" dirty="0" smtClean="0">
                <a:latin typeface="Tahoma" charset="0"/>
              </a:rPr>
              <a:t>If </a:t>
            </a:r>
            <a:r>
              <a:rPr lang="en-US" dirty="0">
                <a:latin typeface="Tahoma" charset="0"/>
              </a:rPr>
              <a:t>LR &gt; 1 </a:t>
            </a:r>
            <a:r>
              <a:rPr lang="en-US" dirty="0">
                <a:latin typeface="Tahoma" charset="0"/>
                <a:sym typeface="Wingdings" charset="0"/>
              </a:rPr>
              <a:t> The evidence supports </a:t>
            </a:r>
            <a:r>
              <a:rPr lang="en-US" dirty="0" err="1">
                <a:latin typeface="Tahoma" charset="0"/>
                <a:sym typeface="Wingdings" charset="0"/>
              </a:rPr>
              <a:t>H</a:t>
            </a:r>
            <a:r>
              <a:rPr lang="en-US" baseline="-25000" dirty="0" err="1">
                <a:latin typeface="Tahoma" charset="0"/>
                <a:sym typeface="Wingdings" charset="0"/>
              </a:rPr>
              <a:t>p</a:t>
            </a:r>
            <a:endParaRPr lang="en-US" baseline="-25000" dirty="0">
              <a:latin typeface="Tahoma" charset="0"/>
              <a:sym typeface="Wingdings" charset="0"/>
            </a:endParaRPr>
          </a:p>
          <a:p>
            <a:pPr eaLnBrk="1" hangingPunct="1"/>
            <a:r>
              <a:rPr lang="en-US" dirty="0">
                <a:latin typeface="Tahoma" charset="0"/>
                <a:sym typeface="Wingdings" charset="0"/>
              </a:rPr>
              <a:t>If LR &lt; 1  The evidence supports </a:t>
            </a:r>
            <a:r>
              <a:rPr lang="en-US" dirty="0" err="1">
                <a:latin typeface="Tahoma" charset="0"/>
                <a:sym typeface="Wingdings" charset="0"/>
              </a:rPr>
              <a:t>H</a:t>
            </a:r>
            <a:r>
              <a:rPr lang="en-US" baseline="-25000" dirty="0" err="1">
                <a:latin typeface="Tahoma" charset="0"/>
                <a:sym typeface="Wingdings" charset="0"/>
              </a:rPr>
              <a:t>d</a:t>
            </a:r>
            <a:r>
              <a:rPr lang="en-US" dirty="0">
                <a:latin typeface="Tahoma" charset="0"/>
              </a:rPr>
              <a:t> </a:t>
            </a:r>
          </a:p>
        </p:txBody>
      </p:sp>
      <p:sp>
        <p:nvSpPr>
          <p:cNvPr id="17411"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nb-NO" sz="1200" smtClean="0">
                <a:latin typeface="Tahoma" charset="0"/>
              </a:rPr>
              <a:t>Repetition: Mixtures</a:t>
            </a:r>
            <a:endParaRPr lang="nb-NO" sz="1200">
              <a:latin typeface="Tahoma" charset="0"/>
            </a:endParaRPr>
          </a:p>
        </p:txBody>
      </p:sp>
      <p:graphicFrame>
        <p:nvGraphicFramePr>
          <p:cNvPr id="17413" name="Object 5"/>
          <p:cNvGraphicFramePr>
            <a:graphicFrameLocks noChangeAspect="1"/>
          </p:cNvGraphicFramePr>
          <p:nvPr>
            <p:extLst>
              <p:ext uri="{D42A27DB-BD31-4B8C-83A1-F6EECF244321}">
                <p14:modId xmlns:p14="http://schemas.microsoft.com/office/powerpoint/2010/main" val="1753350540"/>
              </p:ext>
            </p:extLst>
          </p:nvPr>
        </p:nvGraphicFramePr>
        <p:xfrm>
          <a:off x="2267744" y="3998471"/>
          <a:ext cx="2508696" cy="1139498"/>
        </p:xfrm>
        <a:graphic>
          <a:graphicData uri="http://schemas.openxmlformats.org/presentationml/2006/ole">
            <mc:AlternateContent xmlns:mc="http://schemas.openxmlformats.org/markup-compatibility/2006">
              <mc:Choice xmlns:v="urn:schemas-microsoft-com:vml" Requires="v">
                <p:oleObj spid="_x0000_s33806" name="Equation" r:id="rId4" imgW="969120" imgH="429480" progId="Equation.3">
                  <p:embed/>
                </p:oleObj>
              </mc:Choice>
              <mc:Fallback>
                <p:oleObj name="Equation" r:id="rId4" imgW="969120" imgH="429480" progId="Equation.3">
                  <p:embed/>
                  <p:pic>
                    <p:nvPicPr>
                      <p:cNvPr id="0"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7744" y="3998471"/>
                        <a:ext cx="2508696" cy="113949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Slide Number Placeholder 2"/>
          <p:cNvSpPr>
            <a:spLocks noGrp="1"/>
          </p:cNvSpPr>
          <p:nvPr>
            <p:ph type="sldNum" sz="quarter" idx="12"/>
          </p:nvPr>
        </p:nvSpPr>
        <p:spPr/>
        <p:txBody>
          <a:bodyPr/>
          <a:lstStyle/>
          <a:p>
            <a:fld id="{76503D8D-F27D-49CA-A299-3589FD585F6D}" type="slidenum">
              <a:rPr lang="en-GB" noProof="0" smtClean="0"/>
              <a:pPr/>
              <a:t>4</a:t>
            </a:fld>
            <a:endParaRPr lang="en-GB" noProof="0" dirty="0"/>
          </a:p>
        </p:txBody>
      </p:sp>
    </p:spTree>
    <p:extLst>
      <p:ext uri="{BB962C8B-B14F-4D97-AF65-F5344CB8AC3E}">
        <p14:creationId xmlns:p14="http://schemas.microsoft.com/office/powerpoint/2010/main" val="1160533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4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a:xfrm>
            <a:off x="323528" y="575058"/>
            <a:ext cx="6818518" cy="553998"/>
          </a:xfrm>
        </p:spPr>
        <p:txBody>
          <a:bodyPr/>
          <a:lstStyle/>
          <a:p>
            <a:pPr eaLnBrk="1" hangingPunct="1"/>
            <a:r>
              <a:rPr lang="en-US" sz="3600" dirty="0" smtClean="0">
                <a:latin typeface="Tahoma" charset="0"/>
              </a:rPr>
              <a:t>Example 1: Likelihood Ratio</a:t>
            </a:r>
            <a:endParaRPr lang="en-US" sz="3600" dirty="0">
              <a:latin typeface="Tahoma" charset="0"/>
            </a:endParaRPr>
          </a:p>
        </p:txBody>
      </p:sp>
      <p:sp>
        <p:nvSpPr>
          <p:cNvPr id="18434" name="Content Placeholder 2"/>
          <p:cNvSpPr>
            <a:spLocks noGrp="1"/>
          </p:cNvSpPr>
          <p:nvPr>
            <p:ph idx="1"/>
          </p:nvPr>
        </p:nvSpPr>
        <p:spPr>
          <a:xfrm>
            <a:off x="237772" y="1196752"/>
            <a:ext cx="8330227" cy="4752528"/>
          </a:xfrm>
        </p:spPr>
        <p:txBody>
          <a:bodyPr/>
          <a:lstStyle/>
          <a:p>
            <a:pPr eaLnBrk="1" hangingPunct="1"/>
            <a:r>
              <a:rPr lang="en-US" sz="1800" dirty="0">
                <a:latin typeface="Tahoma" charset="0"/>
              </a:rPr>
              <a:t>Specify two hypotheses</a:t>
            </a:r>
          </a:p>
          <a:p>
            <a:pPr lvl="1" eaLnBrk="1" hangingPunct="1"/>
            <a:r>
              <a:rPr lang="en-US" sz="1800" dirty="0" err="1">
                <a:latin typeface="Tahoma" charset="0"/>
                <a:cs typeface="Arial" charset="0"/>
              </a:rPr>
              <a:t>H</a:t>
            </a:r>
            <a:r>
              <a:rPr lang="en-US" sz="1800" baseline="-25000" dirty="0" err="1">
                <a:latin typeface="Tahoma" charset="0"/>
                <a:cs typeface="Arial" charset="0"/>
              </a:rPr>
              <a:t>p</a:t>
            </a:r>
            <a:r>
              <a:rPr lang="en-US" sz="1800" dirty="0">
                <a:latin typeface="Tahoma" charset="0"/>
                <a:cs typeface="Arial" charset="0"/>
              </a:rPr>
              <a:t>: Victim + Suspect</a:t>
            </a:r>
          </a:p>
          <a:p>
            <a:pPr lvl="1" eaLnBrk="1" hangingPunct="1"/>
            <a:r>
              <a:rPr lang="en-US" sz="1800" dirty="0" err="1">
                <a:latin typeface="Tahoma" charset="0"/>
                <a:cs typeface="Arial" charset="0"/>
              </a:rPr>
              <a:t>H</a:t>
            </a:r>
            <a:r>
              <a:rPr lang="en-US" sz="1800" baseline="-25000" dirty="0" err="1">
                <a:latin typeface="Tahoma" charset="0"/>
                <a:cs typeface="Arial" charset="0"/>
              </a:rPr>
              <a:t>d</a:t>
            </a:r>
            <a:r>
              <a:rPr lang="en-US" sz="1800" dirty="0">
                <a:latin typeface="Tahoma" charset="0"/>
                <a:cs typeface="Arial" charset="0"/>
              </a:rPr>
              <a:t>: Victim + Unknown</a:t>
            </a:r>
          </a:p>
          <a:p>
            <a:pPr marL="0" indent="0" eaLnBrk="1" hangingPunct="1">
              <a:buNone/>
            </a:pPr>
            <a:endParaRPr lang="en-US" sz="2000" dirty="0" smtClean="0">
              <a:latin typeface="Tahoma" charset="0"/>
            </a:endParaRPr>
          </a:p>
          <a:p>
            <a:pPr eaLnBrk="1" hangingPunct="1"/>
            <a:r>
              <a:rPr lang="en-US" sz="1800" dirty="0" smtClean="0">
                <a:latin typeface="Tahoma" charset="0"/>
              </a:rPr>
              <a:t>The </a:t>
            </a:r>
            <a:r>
              <a:rPr lang="en-US" sz="1800" dirty="0">
                <a:latin typeface="Tahoma" charset="0"/>
              </a:rPr>
              <a:t>likelihood ratio, </a:t>
            </a:r>
            <a:r>
              <a:rPr lang="en-US" sz="1800" dirty="0" smtClean="0">
                <a:latin typeface="Tahoma" charset="0"/>
              </a:rPr>
              <a:t>with p</a:t>
            </a:r>
            <a:r>
              <a:rPr lang="en-US" sz="1800" baseline="-25000" dirty="0" smtClean="0">
                <a:latin typeface="Tahoma" charset="0"/>
              </a:rPr>
              <a:t>i</a:t>
            </a:r>
            <a:r>
              <a:rPr lang="en-US" sz="1800" dirty="0" smtClean="0">
                <a:latin typeface="Tahoma" charset="0"/>
              </a:rPr>
              <a:t>=0.2</a:t>
            </a:r>
            <a:endParaRPr lang="en-US" sz="1800" dirty="0">
              <a:latin typeface="Tahoma" charset="0"/>
            </a:endParaRPr>
          </a:p>
          <a:p>
            <a:pPr eaLnBrk="1" hangingPunct="1"/>
            <a:endParaRPr lang="en-US" sz="1800" dirty="0">
              <a:latin typeface="Tahoma" charset="0"/>
            </a:endParaRPr>
          </a:p>
          <a:p>
            <a:pPr eaLnBrk="1" hangingPunct="1"/>
            <a:endParaRPr lang="en-US" sz="2000" dirty="0" smtClean="0">
              <a:latin typeface="Tahoma" charset="0"/>
            </a:endParaRPr>
          </a:p>
          <a:p>
            <a:pPr eaLnBrk="1" hangingPunct="1"/>
            <a:endParaRPr lang="en-US" sz="2000" dirty="0" smtClean="0">
              <a:latin typeface="Tahoma" charset="0"/>
            </a:endParaRPr>
          </a:p>
          <a:p>
            <a:pPr eaLnBrk="1" hangingPunct="1"/>
            <a:endParaRPr lang="en-US" sz="1600" dirty="0" smtClean="0">
              <a:latin typeface="Tahoma" charset="0"/>
            </a:endParaRPr>
          </a:p>
          <a:p>
            <a:pPr eaLnBrk="1" hangingPunct="1"/>
            <a:endParaRPr lang="en-US" sz="1600" dirty="0" smtClean="0">
              <a:latin typeface="Tahoma" charset="0"/>
            </a:endParaRPr>
          </a:p>
          <a:p>
            <a:pPr eaLnBrk="1" hangingPunct="1"/>
            <a:r>
              <a:rPr lang="en-US" sz="1600" dirty="0" smtClean="0">
                <a:latin typeface="Tahoma" charset="0"/>
              </a:rPr>
              <a:t>The numerator is 1 because a mixture of the victim and suspect gives those evidence alleles with probability 1</a:t>
            </a:r>
          </a:p>
          <a:p>
            <a:pPr eaLnBrk="1" hangingPunct="1"/>
            <a:r>
              <a:rPr lang="en-US" sz="1600" dirty="0" smtClean="0">
                <a:latin typeface="Tahoma" charset="0"/>
              </a:rPr>
              <a:t>The denominator is the summed probability that the unknown will have one of the genotypes 3/3, 1/3 or 2/3</a:t>
            </a:r>
            <a:endParaRPr lang="en-US" sz="1600" dirty="0">
              <a:latin typeface="Tahoma" charset="0"/>
            </a:endParaRPr>
          </a:p>
        </p:txBody>
      </p:sp>
      <p:sp>
        <p:nvSpPr>
          <p:cNvPr id="18435"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nb-NO" sz="1200" smtClean="0">
                <a:latin typeface="Tahoma" charset="0"/>
              </a:rPr>
              <a:t>Repetition: Mixtures</a:t>
            </a:r>
            <a:endParaRPr lang="nb-NO" sz="1200" dirty="0">
              <a:latin typeface="Tahoma" charset="0"/>
            </a:endParaRPr>
          </a:p>
        </p:txBody>
      </p:sp>
      <p:graphicFrame>
        <p:nvGraphicFramePr>
          <p:cNvPr id="18437" name="Object 5"/>
          <p:cNvGraphicFramePr>
            <a:graphicFrameLocks noChangeAspect="1"/>
          </p:cNvGraphicFramePr>
          <p:nvPr>
            <p:extLst>
              <p:ext uri="{D42A27DB-BD31-4B8C-83A1-F6EECF244321}">
                <p14:modId xmlns:p14="http://schemas.microsoft.com/office/powerpoint/2010/main" val="760909405"/>
              </p:ext>
            </p:extLst>
          </p:nvPr>
        </p:nvGraphicFramePr>
        <p:xfrm>
          <a:off x="899592" y="3244764"/>
          <a:ext cx="5037198" cy="787394"/>
        </p:xfrm>
        <a:graphic>
          <a:graphicData uri="http://schemas.openxmlformats.org/presentationml/2006/ole">
            <mc:AlternateContent xmlns:mc="http://schemas.openxmlformats.org/markup-compatibility/2006">
              <mc:Choice xmlns:v="urn:schemas-microsoft-com:vml" Requires="v">
                <p:oleObj spid="_x0000_s34831" name="Equation" r:id="rId4" imgW="2834280" imgH="429480" progId="Equation.3">
                  <p:embed/>
                </p:oleObj>
              </mc:Choice>
              <mc:Fallback>
                <p:oleObj name="Equation" r:id="rId4" imgW="2834280" imgH="429480" progId="Equation.3">
                  <p:embed/>
                  <p:pic>
                    <p:nvPicPr>
                      <p:cNvPr id="0"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3244764"/>
                        <a:ext cx="5037198" cy="7873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8438" name="Group 34"/>
          <p:cNvGrpSpPr>
            <a:grpSpLocks/>
          </p:cNvGrpSpPr>
          <p:nvPr/>
        </p:nvGrpSpPr>
        <p:grpSpPr bwMode="auto">
          <a:xfrm>
            <a:off x="5469415" y="1300052"/>
            <a:ext cx="2808287" cy="1943100"/>
            <a:chOff x="1763688" y="1196752"/>
            <a:chExt cx="3096344" cy="1953507"/>
          </a:xfrm>
        </p:grpSpPr>
        <p:grpSp>
          <p:nvGrpSpPr>
            <p:cNvPr id="18439" name="Group 35"/>
            <p:cNvGrpSpPr>
              <a:grpSpLocks/>
            </p:cNvGrpSpPr>
            <p:nvPr/>
          </p:nvGrpSpPr>
          <p:grpSpPr bwMode="auto">
            <a:xfrm>
              <a:off x="1763688" y="1196752"/>
              <a:ext cx="1368152" cy="1953507"/>
              <a:chOff x="1763688" y="764704"/>
              <a:chExt cx="1728192" cy="2385555"/>
            </a:xfrm>
          </p:grpSpPr>
          <p:grpSp>
            <p:nvGrpSpPr>
              <p:cNvPr id="18443" name="Group 39"/>
              <p:cNvGrpSpPr>
                <a:grpSpLocks/>
              </p:cNvGrpSpPr>
              <p:nvPr/>
            </p:nvGrpSpPr>
            <p:grpSpPr bwMode="auto">
              <a:xfrm>
                <a:off x="1763688" y="764704"/>
                <a:ext cx="1584176" cy="794101"/>
                <a:chOff x="2267744" y="4149080"/>
                <a:chExt cx="3168352" cy="2423130"/>
              </a:xfrm>
            </p:grpSpPr>
            <p:grpSp>
              <p:nvGrpSpPr>
                <p:cNvPr id="18456" name="Group 52"/>
                <p:cNvGrpSpPr>
                  <a:grpSpLocks/>
                </p:cNvGrpSpPr>
                <p:nvPr/>
              </p:nvGrpSpPr>
              <p:grpSpPr bwMode="auto">
                <a:xfrm>
                  <a:off x="2267744" y="4149080"/>
                  <a:ext cx="3168352" cy="1296144"/>
                  <a:chOff x="3779912" y="3212976"/>
                  <a:chExt cx="3168352" cy="1296144"/>
                </a:xfrm>
              </p:grpSpPr>
              <p:grpSp>
                <p:nvGrpSpPr>
                  <p:cNvPr id="18460" name="Group 56"/>
                  <p:cNvGrpSpPr>
                    <a:grpSpLocks/>
                  </p:cNvGrpSpPr>
                  <p:nvPr/>
                </p:nvGrpSpPr>
                <p:grpSpPr bwMode="auto">
                  <a:xfrm>
                    <a:off x="3779912" y="3212976"/>
                    <a:ext cx="3168352" cy="1296144"/>
                    <a:chOff x="3851920" y="2420888"/>
                    <a:chExt cx="3168352" cy="1296144"/>
                  </a:xfrm>
                </p:grpSpPr>
                <p:cxnSp>
                  <p:nvCxnSpPr>
                    <p:cNvPr id="18463" name="Straight Connector 59"/>
                    <p:cNvCxnSpPr>
                      <a:cxnSpLocks noChangeShapeType="1"/>
                    </p:cNvCxnSpPr>
                    <p:nvPr/>
                  </p:nvCxnSpPr>
                  <p:spPr bwMode="auto">
                    <a:xfrm>
                      <a:off x="3851920" y="3717032"/>
                      <a:ext cx="3168352" cy="0"/>
                    </a:xfrm>
                    <a:prstGeom prst="line">
                      <a:avLst/>
                    </a:prstGeom>
                    <a:noFill/>
                    <a:ln w="9525">
                      <a:solidFill>
                        <a:schemeClr val="tx1"/>
                      </a:solidFill>
                      <a:round/>
                      <a:headEnd/>
                      <a:tailEnd/>
                    </a:ln>
                  </p:spPr>
                </p:cxnSp>
                <p:sp>
                  <p:nvSpPr>
                    <p:cNvPr id="18464" name="Isosceles Triangle 60"/>
                    <p:cNvSpPr>
                      <a:spLocks noChangeArrowheads="1"/>
                    </p:cNvSpPr>
                    <p:nvPr/>
                  </p:nvSpPr>
                  <p:spPr bwMode="auto">
                    <a:xfrm>
                      <a:off x="4211960" y="2420888"/>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18461" name="Isosceles Triangle 57"/>
                  <p:cNvSpPr>
                    <a:spLocks noChangeArrowheads="1"/>
                  </p:cNvSpPr>
                  <p:nvPr/>
                </p:nvSpPr>
                <p:spPr bwMode="auto">
                  <a:xfrm>
                    <a:off x="6228184" y="3212976"/>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18462" name="Isosceles Triangle 58"/>
                  <p:cNvSpPr>
                    <a:spLocks noChangeArrowheads="1"/>
                  </p:cNvSpPr>
                  <p:nvPr/>
                </p:nvSpPr>
                <p:spPr bwMode="auto">
                  <a:xfrm>
                    <a:off x="5220072" y="3212976"/>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18457" name="TextBox 53"/>
                <p:cNvSpPr txBox="1">
                  <a:spLocks noChangeArrowheads="1"/>
                </p:cNvSpPr>
                <p:nvPr/>
              </p:nvSpPr>
              <p:spPr bwMode="auto">
                <a:xfrm>
                  <a:off x="2627784" y="5445226"/>
                  <a:ext cx="288032" cy="1126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1</a:t>
                  </a:r>
                </a:p>
              </p:txBody>
            </p:sp>
            <p:sp>
              <p:nvSpPr>
                <p:cNvPr id="18458" name="TextBox 54"/>
                <p:cNvSpPr txBox="1">
                  <a:spLocks noChangeArrowheads="1"/>
                </p:cNvSpPr>
                <p:nvPr/>
              </p:nvSpPr>
              <p:spPr bwMode="auto">
                <a:xfrm>
                  <a:off x="3707904" y="5445223"/>
                  <a:ext cx="360040" cy="1126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dirty="0"/>
                    <a:t>2</a:t>
                  </a:r>
                </a:p>
              </p:txBody>
            </p:sp>
            <p:sp>
              <p:nvSpPr>
                <p:cNvPr id="18459" name="TextBox 55"/>
                <p:cNvSpPr txBox="1">
                  <a:spLocks noChangeArrowheads="1"/>
                </p:cNvSpPr>
                <p:nvPr/>
              </p:nvSpPr>
              <p:spPr bwMode="auto">
                <a:xfrm>
                  <a:off x="4572000" y="5445223"/>
                  <a:ext cx="360040" cy="1126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dirty="0"/>
                    <a:t>3</a:t>
                  </a:r>
                </a:p>
              </p:txBody>
            </p:sp>
          </p:grpSp>
          <p:grpSp>
            <p:nvGrpSpPr>
              <p:cNvPr id="18444" name="Group 40"/>
              <p:cNvGrpSpPr>
                <a:grpSpLocks/>
              </p:cNvGrpSpPr>
              <p:nvPr/>
            </p:nvGrpSpPr>
            <p:grpSpPr bwMode="auto">
              <a:xfrm>
                <a:off x="1835696" y="1628800"/>
                <a:ext cx="1656184" cy="873388"/>
                <a:chOff x="1979712" y="3284984"/>
                <a:chExt cx="3024336" cy="2368949"/>
              </a:xfrm>
            </p:grpSpPr>
            <p:grpSp>
              <p:nvGrpSpPr>
                <p:cNvPr id="18450" name="Group 46"/>
                <p:cNvGrpSpPr>
                  <a:grpSpLocks/>
                </p:cNvGrpSpPr>
                <p:nvPr/>
              </p:nvGrpSpPr>
              <p:grpSpPr bwMode="auto">
                <a:xfrm>
                  <a:off x="1979712" y="3284984"/>
                  <a:ext cx="3024336" cy="1318355"/>
                  <a:chOff x="3923928" y="836712"/>
                  <a:chExt cx="3024336" cy="1318355"/>
                </a:xfrm>
              </p:grpSpPr>
              <p:cxnSp>
                <p:nvCxnSpPr>
                  <p:cNvPr id="18453" name="Straight Connector 49"/>
                  <p:cNvCxnSpPr>
                    <a:cxnSpLocks noChangeShapeType="1"/>
                  </p:cNvCxnSpPr>
                  <p:nvPr/>
                </p:nvCxnSpPr>
                <p:spPr bwMode="auto">
                  <a:xfrm>
                    <a:off x="3923928" y="2132856"/>
                    <a:ext cx="3024336" cy="22211"/>
                  </a:xfrm>
                  <a:prstGeom prst="line">
                    <a:avLst/>
                  </a:prstGeom>
                  <a:noFill/>
                  <a:ln w="9525">
                    <a:solidFill>
                      <a:schemeClr val="tx1"/>
                    </a:solidFill>
                    <a:round/>
                    <a:headEnd/>
                    <a:tailEnd/>
                  </a:ln>
                </p:spPr>
              </p:cxnSp>
              <p:sp>
                <p:nvSpPr>
                  <p:cNvPr id="18454" name="Isosceles Triangle 50"/>
                  <p:cNvSpPr>
                    <a:spLocks noChangeArrowheads="1"/>
                  </p:cNvSpPr>
                  <p:nvPr/>
                </p:nvSpPr>
                <p:spPr bwMode="auto">
                  <a:xfrm>
                    <a:off x="4211960"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sp>
                <p:nvSpPr>
                  <p:cNvPr id="18455" name="Isosceles Triangle 51"/>
                  <p:cNvSpPr>
                    <a:spLocks noChangeArrowheads="1"/>
                  </p:cNvSpPr>
                  <p:nvPr/>
                </p:nvSpPr>
                <p:spPr bwMode="auto">
                  <a:xfrm>
                    <a:off x="5292080" y="836712"/>
                    <a:ext cx="432048"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18451" name="TextBox 47"/>
                <p:cNvSpPr txBox="1">
                  <a:spLocks noChangeArrowheads="1"/>
                </p:cNvSpPr>
                <p:nvPr/>
              </p:nvSpPr>
              <p:spPr bwMode="auto">
                <a:xfrm>
                  <a:off x="2267744" y="4652169"/>
                  <a:ext cx="288032" cy="1001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1</a:t>
                  </a:r>
                </a:p>
              </p:txBody>
            </p:sp>
            <p:sp>
              <p:nvSpPr>
                <p:cNvPr id="18452" name="TextBox 48"/>
                <p:cNvSpPr txBox="1">
                  <a:spLocks noChangeArrowheads="1"/>
                </p:cNvSpPr>
                <p:nvPr/>
              </p:nvSpPr>
              <p:spPr bwMode="auto">
                <a:xfrm>
                  <a:off x="3275856" y="4652169"/>
                  <a:ext cx="360040" cy="1001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2</a:t>
                  </a:r>
                </a:p>
              </p:txBody>
            </p:sp>
          </p:grpSp>
          <p:grpSp>
            <p:nvGrpSpPr>
              <p:cNvPr id="18445" name="Group 41"/>
              <p:cNvGrpSpPr>
                <a:grpSpLocks/>
              </p:cNvGrpSpPr>
              <p:nvPr/>
            </p:nvGrpSpPr>
            <p:grpSpPr bwMode="auto">
              <a:xfrm>
                <a:off x="1835696" y="2348880"/>
                <a:ext cx="1584176" cy="801379"/>
                <a:chOff x="4594503" y="3356992"/>
                <a:chExt cx="3289866" cy="2368949"/>
              </a:xfrm>
            </p:grpSpPr>
            <p:grpSp>
              <p:nvGrpSpPr>
                <p:cNvPr id="18446" name="Group 42"/>
                <p:cNvGrpSpPr>
                  <a:grpSpLocks/>
                </p:cNvGrpSpPr>
                <p:nvPr/>
              </p:nvGrpSpPr>
              <p:grpSpPr bwMode="auto">
                <a:xfrm>
                  <a:off x="4594503" y="3356992"/>
                  <a:ext cx="3289866" cy="1318356"/>
                  <a:chOff x="3082335" y="836712"/>
                  <a:chExt cx="3289866" cy="1318356"/>
                </a:xfrm>
              </p:grpSpPr>
              <p:cxnSp>
                <p:nvCxnSpPr>
                  <p:cNvPr id="18448" name="Straight Connector 44"/>
                  <p:cNvCxnSpPr>
                    <a:cxnSpLocks noChangeShapeType="1"/>
                  </p:cNvCxnSpPr>
                  <p:nvPr/>
                </p:nvCxnSpPr>
                <p:spPr bwMode="auto">
                  <a:xfrm flipV="1">
                    <a:off x="3082335" y="2132856"/>
                    <a:ext cx="3289866" cy="22212"/>
                  </a:xfrm>
                  <a:prstGeom prst="line">
                    <a:avLst/>
                  </a:prstGeom>
                  <a:noFill/>
                  <a:ln w="9525">
                    <a:solidFill>
                      <a:schemeClr val="tx1"/>
                    </a:solidFill>
                    <a:round/>
                    <a:headEnd/>
                    <a:tailEnd/>
                  </a:ln>
                </p:spPr>
              </p:cxnSp>
              <p:sp>
                <p:nvSpPr>
                  <p:cNvPr id="18449" name="Isosceles Triangle 45"/>
                  <p:cNvSpPr>
                    <a:spLocks noChangeArrowheads="1"/>
                  </p:cNvSpPr>
                  <p:nvPr/>
                </p:nvSpPr>
                <p:spPr bwMode="auto">
                  <a:xfrm>
                    <a:off x="5436096" y="836712"/>
                    <a:ext cx="477053" cy="1296144"/>
                  </a:xfrm>
                  <a:prstGeom prst="triangle">
                    <a:avLst>
                      <a:gd name="adj" fmla="val 50000"/>
                    </a:avLst>
                  </a:prstGeom>
                  <a:solidFill>
                    <a:schemeClr val="accent1"/>
                  </a:solidFill>
                  <a:ln w="9525">
                    <a:solidFill>
                      <a:schemeClr val="tx1"/>
                    </a:solidFill>
                    <a:round/>
                    <a:headEnd/>
                    <a:tailEnd/>
                  </a:ln>
                </p:spPr>
                <p:txBody>
                  <a:bodyPr/>
                  <a:lstStyle/>
                  <a:p>
                    <a:endParaRPr lang="en-US"/>
                  </a:p>
                </p:txBody>
              </p:sp>
            </p:grpSp>
            <p:sp>
              <p:nvSpPr>
                <p:cNvPr id="18447" name="TextBox 43"/>
                <p:cNvSpPr txBox="1">
                  <a:spLocks noChangeArrowheads="1"/>
                </p:cNvSpPr>
                <p:nvPr/>
              </p:nvSpPr>
              <p:spPr bwMode="auto">
                <a:xfrm>
                  <a:off x="6987133" y="4724176"/>
                  <a:ext cx="360040" cy="1001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3</a:t>
                  </a:r>
                </a:p>
              </p:txBody>
            </p:sp>
          </p:grpSp>
        </p:grpSp>
        <p:sp>
          <p:nvSpPr>
            <p:cNvPr id="18440" name="TextBox 36"/>
            <p:cNvSpPr txBox="1">
              <a:spLocks noChangeArrowheads="1"/>
            </p:cNvSpPr>
            <p:nvPr/>
          </p:nvSpPr>
          <p:spPr bwMode="auto">
            <a:xfrm>
              <a:off x="3275856" y="1340768"/>
              <a:ext cx="15121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Evidence</a:t>
              </a:r>
            </a:p>
          </p:txBody>
        </p:sp>
        <p:sp>
          <p:nvSpPr>
            <p:cNvPr id="18441" name="TextBox 37"/>
            <p:cNvSpPr txBox="1">
              <a:spLocks noChangeArrowheads="1"/>
            </p:cNvSpPr>
            <p:nvPr/>
          </p:nvSpPr>
          <p:spPr bwMode="auto">
            <a:xfrm>
              <a:off x="3347864" y="1988840"/>
              <a:ext cx="15121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Victim</a:t>
              </a:r>
            </a:p>
          </p:txBody>
        </p:sp>
        <p:sp>
          <p:nvSpPr>
            <p:cNvPr id="18442" name="TextBox 38"/>
            <p:cNvSpPr txBox="1">
              <a:spLocks noChangeArrowheads="1"/>
            </p:cNvSpPr>
            <p:nvPr/>
          </p:nvSpPr>
          <p:spPr bwMode="auto">
            <a:xfrm>
              <a:off x="3347864" y="2636912"/>
              <a:ext cx="14401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t>Suspect</a:t>
              </a:r>
            </a:p>
          </p:txBody>
        </p:sp>
      </p:grpSp>
      <p:sp>
        <p:nvSpPr>
          <p:cNvPr id="3" name="Slide Number Placeholder 2"/>
          <p:cNvSpPr>
            <a:spLocks noGrp="1"/>
          </p:cNvSpPr>
          <p:nvPr>
            <p:ph type="sldNum" sz="quarter" idx="12"/>
          </p:nvPr>
        </p:nvSpPr>
        <p:spPr/>
        <p:txBody>
          <a:bodyPr/>
          <a:lstStyle/>
          <a:p>
            <a:fld id="{76503D8D-F27D-49CA-A299-3589FD585F6D}" type="slidenum">
              <a:rPr lang="en-GB" noProof="0" smtClean="0"/>
              <a:pPr/>
              <a:t>5</a:t>
            </a:fld>
            <a:endParaRPr lang="en-GB" noProof="0" dirty="0"/>
          </a:p>
        </p:txBody>
      </p:sp>
    </p:spTree>
    <p:extLst>
      <p:ext uri="{BB962C8B-B14F-4D97-AF65-F5344CB8AC3E}">
        <p14:creationId xmlns:p14="http://schemas.microsoft.com/office/powerpoint/2010/main" val="91080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4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434">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43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Likelihood Ratio</a:t>
            </a:r>
            <a:endParaRPr lang="en-US" dirty="0"/>
          </a:p>
        </p:txBody>
      </p:sp>
      <p:sp>
        <p:nvSpPr>
          <p:cNvPr id="3" name="Content Placeholder 2"/>
          <p:cNvSpPr>
            <a:spLocks noGrp="1"/>
          </p:cNvSpPr>
          <p:nvPr>
            <p:ph idx="1"/>
          </p:nvPr>
        </p:nvSpPr>
        <p:spPr/>
        <p:txBody>
          <a:bodyPr/>
          <a:lstStyle/>
          <a:p>
            <a:pPr marL="0" indent="0">
              <a:buNone/>
            </a:pPr>
            <a:endParaRPr lang="en-US" dirty="0" smtClean="0">
              <a:latin typeface="Tahoma" charset="0"/>
            </a:endParaRPr>
          </a:p>
          <a:p>
            <a:r>
              <a:rPr lang="en-US" sz="2000" dirty="0" smtClean="0">
                <a:latin typeface="Tahoma" charset="0"/>
              </a:rPr>
              <a:t>What does an LR of 5 mean? </a:t>
            </a:r>
          </a:p>
          <a:p>
            <a:r>
              <a:rPr lang="en-US" sz="2000" i="1" dirty="0" smtClean="0">
                <a:latin typeface="Tahoma" charset="0"/>
              </a:rPr>
              <a:t>The evidence is 5 times more likely </a:t>
            </a:r>
            <a:r>
              <a:rPr lang="en-US" sz="2000" b="1" i="1" dirty="0" smtClean="0">
                <a:latin typeface="Tahoma" charset="0"/>
              </a:rPr>
              <a:t>IF</a:t>
            </a:r>
            <a:r>
              <a:rPr lang="en-US" sz="2000" i="1" dirty="0" smtClean="0">
                <a:latin typeface="Tahoma" charset="0"/>
              </a:rPr>
              <a:t> the victim and suspect are the contributors than </a:t>
            </a:r>
            <a:r>
              <a:rPr lang="en-US" sz="2000" b="1" i="1" dirty="0" smtClean="0">
                <a:latin typeface="Tahoma" charset="0"/>
              </a:rPr>
              <a:t>IF</a:t>
            </a:r>
            <a:r>
              <a:rPr lang="en-US" sz="2000" i="1" dirty="0" smtClean="0">
                <a:latin typeface="Tahoma" charset="0"/>
              </a:rPr>
              <a:t> the victim and an unrelated unknown are the contributors</a:t>
            </a:r>
            <a:endParaRPr lang="en-US" sz="2000" dirty="0" smtClean="0">
              <a:latin typeface="Tahoma" charset="0"/>
            </a:endParaRPr>
          </a:p>
          <a:p>
            <a:endParaRPr lang="en-US" sz="2000" i="1" dirty="0">
              <a:latin typeface="Tahoma" charset="0"/>
            </a:endParaRPr>
          </a:p>
          <a:p>
            <a:r>
              <a:rPr lang="en-US" sz="2000" dirty="0" smtClean="0">
                <a:latin typeface="Tahoma" charset="0"/>
              </a:rPr>
              <a:t>It does </a:t>
            </a:r>
            <a:r>
              <a:rPr lang="en-US" sz="2000" u="sng" dirty="0" smtClean="0">
                <a:latin typeface="Tahoma" charset="0"/>
              </a:rPr>
              <a:t>not</a:t>
            </a:r>
            <a:r>
              <a:rPr lang="en-US" sz="2000" dirty="0" smtClean="0">
                <a:latin typeface="Tahoma" charset="0"/>
              </a:rPr>
              <a:t> mean that it is 5 times more likely that the victim and the suspect are the contributors than the victim and an unrelated unknown</a:t>
            </a:r>
            <a:endParaRPr lang="en-US" sz="2000" dirty="0"/>
          </a:p>
          <a:p>
            <a:pPr lvl="1"/>
            <a:r>
              <a:rPr lang="en-US" sz="2000" dirty="0" smtClean="0">
                <a:latin typeface="Tahoma" charset="0"/>
              </a:rPr>
              <a:t>Then we would say something about P(</a:t>
            </a:r>
            <a:r>
              <a:rPr lang="en-US" sz="2000" dirty="0" err="1" smtClean="0">
                <a:latin typeface="Tahoma" charset="0"/>
              </a:rPr>
              <a:t>H</a:t>
            </a:r>
            <a:r>
              <a:rPr lang="en-US" sz="2000" baseline="-25000" dirty="0" err="1" smtClean="0">
                <a:latin typeface="Tahoma" charset="0"/>
              </a:rPr>
              <a:t>p</a:t>
            </a:r>
            <a:r>
              <a:rPr lang="en-US" sz="2000" dirty="0" err="1" smtClean="0">
                <a:latin typeface="Tahoma" charset="0"/>
              </a:rPr>
              <a:t>|E</a:t>
            </a:r>
            <a:r>
              <a:rPr lang="en-US" sz="2000" dirty="0" smtClean="0">
                <a:latin typeface="Tahoma" charset="0"/>
              </a:rPr>
              <a:t>) and P(</a:t>
            </a:r>
            <a:r>
              <a:rPr lang="en-US" sz="2000" dirty="0" err="1" smtClean="0">
                <a:latin typeface="Tahoma" charset="0"/>
              </a:rPr>
              <a:t>H</a:t>
            </a:r>
            <a:r>
              <a:rPr lang="en-US" sz="2000" baseline="-25000" dirty="0" err="1" smtClean="0">
                <a:latin typeface="Tahoma" charset="0"/>
              </a:rPr>
              <a:t>d</a:t>
            </a:r>
            <a:r>
              <a:rPr lang="en-US" sz="2000" dirty="0" err="1" smtClean="0">
                <a:latin typeface="Tahoma" charset="0"/>
              </a:rPr>
              <a:t>|E</a:t>
            </a:r>
            <a:r>
              <a:rPr lang="en-US" sz="2000" dirty="0" smtClean="0">
                <a:latin typeface="Tahoma" charset="0"/>
              </a:rPr>
              <a:t>), which we do not know!</a:t>
            </a:r>
          </a:p>
        </p:txBody>
      </p:sp>
      <p:sp>
        <p:nvSpPr>
          <p:cNvPr id="4" name="Footer Placeholder 3"/>
          <p:cNvSpPr>
            <a:spLocks noGrp="1"/>
          </p:cNvSpPr>
          <p:nvPr>
            <p:ph type="ftr" sz="quarter" idx="10"/>
          </p:nvPr>
        </p:nvSpPr>
        <p:spPr/>
        <p:txBody>
          <a:bodyPr/>
          <a:lstStyle/>
          <a:p>
            <a:pPr>
              <a:defRPr/>
            </a:pPr>
            <a:r>
              <a:rPr lang="nb-NO" smtClean="0"/>
              <a:t>Repetition: Mixtures</a:t>
            </a:r>
            <a:endParaRPr lang="nb-NO"/>
          </a:p>
        </p:txBody>
      </p:sp>
      <p:sp>
        <p:nvSpPr>
          <p:cNvPr id="7" name="Slide Number Placeholder 6"/>
          <p:cNvSpPr>
            <a:spLocks noGrp="1"/>
          </p:cNvSpPr>
          <p:nvPr>
            <p:ph type="sldNum" sz="quarter" idx="12"/>
          </p:nvPr>
        </p:nvSpPr>
        <p:spPr/>
        <p:txBody>
          <a:bodyPr/>
          <a:lstStyle/>
          <a:p>
            <a:fld id="{76503D8D-F27D-49CA-A299-3589FD585F6D}" type="slidenum">
              <a:rPr lang="en-GB" noProof="0" smtClean="0"/>
              <a:pPr/>
              <a:t>6</a:t>
            </a:fld>
            <a:endParaRPr lang="en-GB" noProof="0" dirty="0"/>
          </a:p>
        </p:txBody>
      </p:sp>
    </p:spTree>
    <p:extLst>
      <p:ext uri="{BB962C8B-B14F-4D97-AF65-F5344CB8AC3E}">
        <p14:creationId xmlns:p14="http://schemas.microsoft.com/office/powerpoint/2010/main" val="3824130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err="1" smtClean="0"/>
              <a:t>LRmixTK</a:t>
            </a:r>
            <a:r>
              <a:rPr lang="nb-NO" dirty="0" smtClean="0"/>
              <a:t>()</a:t>
            </a:r>
            <a:endParaRPr lang="en-US" dirty="0"/>
          </a:p>
        </p:txBody>
      </p:sp>
      <p:sp>
        <p:nvSpPr>
          <p:cNvPr id="4" name="Footer Placeholder 3"/>
          <p:cNvSpPr>
            <a:spLocks noGrp="1"/>
          </p:cNvSpPr>
          <p:nvPr>
            <p:ph type="ftr" sz="quarter" idx="11"/>
          </p:nvPr>
        </p:nvSpPr>
        <p:spPr/>
        <p:txBody>
          <a:bodyPr/>
          <a:lstStyle/>
          <a:p>
            <a:r>
              <a:rPr lang="en-GB" noProof="0" smtClean="0"/>
              <a:t>Repetition: Mixtures</a:t>
            </a:r>
            <a:endParaRPr lang="en-GB" noProof="0" dirty="0"/>
          </a:p>
        </p:txBody>
      </p:sp>
      <p:sp>
        <p:nvSpPr>
          <p:cNvPr id="5" name="Slide Number Placeholder 4"/>
          <p:cNvSpPr>
            <a:spLocks noGrp="1"/>
          </p:cNvSpPr>
          <p:nvPr>
            <p:ph type="sldNum" sz="quarter" idx="12"/>
          </p:nvPr>
        </p:nvSpPr>
        <p:spPr/>
        <p:txBody>
          <a:bodyPr/>
          <a:lstStyle/>
          <a:p>
            <a:fld id="{76503D8D-F27D-49CA-A299-3589FD585F6D}" type="slidenum">
              <a:rPr lang="en-GB" noProof="0" smtClean="0"/>
              <a:pPr/>
              <a:t>7</a:t>
            </a:fld>
            <a:endParaRPr lang="en-GB" noProof="0" dirty="0"/>
          </a:p>
        </p:txBody>
      </p:sp>
      <p:pic>
        <p:nvPicPr>
          <p:cNvPr id="6" name="Picture 5"/>
          <p:cNvPicPr>
            <a:picLocks noChangeAspect="1"/>
          </p:cNvPicPr>
          <p:nvPr/>
        </p:nvPicPr>
        <p:blipFill>
          <a:blip r:embed="rId3" cstate="print"/>
          <a:stretch>
            <a:fillRect/>
          </a:stretch>
        </p:blipFill>
        <p:spPr>
          <a:xfrm>
            <a:off x="266959" y="2254081"/>
            <a:ext cx="3711749" cy="2324100"/>
          </a:xfrm>
          <a:prstGeom prst="rect">
            <a:avLst/>
          </a:prstGeom>
        </p:spPr>
      </p:pic>
      <p:pic>
        <p:nvPicPr>
          <p:cNvPr id="8" name="Picture 7"/>
          <p:cNvPicPr>
            <a:picLocks noChangeAspect="1"/>
          </p:cNvPicPr>
          <p:nvPr/>
        </p:nvPicPr>
        <p:blipFill>
          <a:blip r:embed="rId4" cstate="print"/>
          <a:stretch>
            <a:fillRect/>
          </a:stretch>
        </p:blipFill>
        <p:spPr>
          <a:xfrm>
            <a:off x="4283101" y="2163143"/>
            <a:ext cx="3495675" cy="552450"/>
          </a:xfrm>
          <a:prstGeom prst="rect">
            <a:avLst/>
          </a:prstGeom>
        </p:spPr>
      </p:pic>
      <p:graphicFrame>
        <p:nvGraphicFramePr>
          <p:cNvPr id="9" name="Object 8"/>
          <p:cNvGraphicFramePr>
            <a:graphicFrameLocks noChangeAspect="1"/>
          </p:cNvGraphicFramePr>
          <p:nvPr>
            <p:extLst>
              <p:ext uri="{D42A27DB-BD31-4B8C-83A1-F6EECF244321}">
                <p14:modId xmlns:p14="http://schemas.microsoft.com/office/powerpoint/2010/main" val="2197522861"/>
              </p:ext>
            </p:extLst>
          </p:nvPr>
        </p:nvGraphicFramePr>
        <p:xfrm>
          <a:off x="4283968" y="3080292"/>
          <a:ext cx="2847975" cy="390525"/>
        </p:xfrm>
        <a:graphic>
          <a:graphicData uri="http://schemas.openxmlformats.org/presentationml/2006/ole">
            <mc:AlternateContent xmlns:mc="http://schemas.openxmlformats.org/markup-compatibility/2006">
              <mc:Choice xmlns:v="urn:schemas-microsoft-com:vml" Requires="v">
                <p:oleObj spid="_x0000_s52260" name="Worksheet" r:id="rId6" imgW="2848012" imgH="390420" progId="Excel.Sheet.12">
                  <p:embed/>
                </p:oleObj>
              </mc:Choice>
              <mc:Fallback>
                <p:oleObj name="Worksheet" r:id="rId6" imgW="2848012" imgH="390420" progId="Excel.Sheet.12">
                  <p:embed/>
                  <p:pic>
                    <p:nvPicPr>
                      <p:cNvPr id="0" name="Picture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3968" y="3080292"/>
                        <a:ext cx="2847975"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681863422"/>
              </p:ext>
            </p:extLst>
          </p:nvPr>
        </p:nvGraphicFramePr>
        <p:xfrm>
          <a:off x="4292887" y="3943155"/>
          <a:ext cx="2695575" cy="390525"/>
        </p:xfrm>
        <a:graphic>
          <a:graphicData uri="http://schemas.openxmlformats.org/presentationml/2006/ole">
            <mc:AlternateContent xmlns:mc="http://schemas.openxmlformats.org/markup-compatibility/2006">
              <mc:Choice xmlns:v="urn:schemas-microsoft-com:vml" Requires="v">
                <p:oleObj spid="_x0000_s52261" name="Worksheet" r:id="rId9" imgW="2695657" imgH="390420" progId="Excel.Sheet.12">
                  <p:embed/>
                </p:oleObj>
              </mc:Choice>
              <mc:Fallback>
                <p:oleObj name="Worksheet" r:id="rId9" imgW="2695657" imgH="390420" progId="Excel.Sheet.12">
                  <p:embed/>
                  <p:pic>
                    <p:nvPicPr>
                      <p:cNvPr id="0" name="Picture 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92887" y="3943155"/>
                        <a:ext cx="2695575"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61535131"/>
              </p:ext>
            </p:extLst>
          </p:nvPr>
        </p:nvGraphicFramePr>
        <p:xfrm>
          <a:off x="4292887" y="4994770"/>
          <a:ext cx="857250" cy="962025"/>
        </p:xfrm>
        <a:graphic>
          <a:graphicData uri="http://schemas.openxmlformats.org/presentationml/2006/ole">
            <mc:AlternateContent xmlns:mc="http://schemas.openxmlformats.org/markup-compatibility/2006">
              <mc:Choice xmlns:v="urn:schemas-microsoft-com:vml" Requires="v">
                <p:oleObj spid="_x0000_s52262" name="Worksheet" r:id="rId12" imgW="857132" imgH="962010" progId="Excel.Sheet.12">
                  <p:embed/>
                </p:oleObj>
              </mc:Choice>
              <mc:Fallback>
                <p:oleObj name="Worksheet" r:id="rId12" imgW="857132" imgH="962010" progId="Excel.Sheet.12">
                  <p:embed/>
                  <p:pic>
                    <p:nvPicPr>
                      <p:cNvPr id="0" name="Picture 3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92887" y="4994770"/>
                        <a:ext cx="857250" cy="962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11"/>
          <p:cNvSpPr txBox="1"/>
          <p:nvPr/>
        </p:nvSpPr>
        <p:spPr>
          <a:xfrm>
            <a:off x="4283968" y="1841419"/>
            <a:ext cx="3672408" cy="307777"/>
          </a:xfrm>
          <a:prstGeom prst="rect">
            <a:avLst/>
          </a:prstGeom>
          <a:noFill/>
        </p:spPr>
        <p:txBody>
          <a:bodyPr wrap="square" rtlCol="0">
            <a:spAutoFit/>
          </a:bodyPr>
          <a:lstStyle/>
          <a:p>
            <a:r>
              <a:rPr lang="en-US" sz="1400" dirty="0" smtClean="0"/>
              <a:t>evidence_example1.csv : (click Display…)</a:t>
            </a:r>
            <a:endParaRPr lang="en-US" sz="1400" dirty="0"/>
          </a:p>
        </p:txBody>
      </p:sp>
      <p:sp>
        <p:nvSpPr>
          <p:cNvPr id="14" name="TextBox 13"/>
          <p:cNvSpPr txBox="1"/>
          <p:nvPr/>
        </p:nvSpPr>
        <p:spPr>
          <a:xfrm>
            <a:off x="4283101" y="2769008"/>
            <a:ext cx="2095445" cy="307777"/>
          </a:xfrm>
          <a:prstGeom prst="rect">
            <a:avLst/>
          </a:prstGeom>
          <a:noFill/>
        </p:spPr>
        <p:txBody>
          <a:bodyPr wrap="none" rtlCol="0">
            <a:spAutoFit/>
          </a:bodyPr>
          <a:lstStyle/>
          <a:p>
            <a:r>
              <a:rPr lang="en-US" sz="1400" dirty="0" smtClean="0"/>
              <a:t>suspect_example1.csv :</a:t>
            </a:r>
            <a:endParaRPr lang="en-US" sz="1400" dirty="0"/>
          </a:p>
        </p:txBody>
      </p:sp>
      <p:sp>
        <p:nvSpPr>
          <p:cNvPr id="15" name="TextBox 14"/>
          <p:cNvSpPr txBox="1"/>
          <p:nvPr/>
        </p:nvSpPr>
        <p:spPr>
          <a:xfrm>
            <a:off x="4236584" y="3594074"/>
            <a:ext cx="1936749" cy="307777"/>
          </a:xfrm>
          <a:prstGeom prst="rect">
            <a:avLst/>
          </a:prstGeom>
          <a:noFill/>
        </p:spPr>
        <p:txBody>
          <a:bodyPr wrap="none" rtlCol="0">
            <a:spAutoFit/>
          </a:bodyPr>
          <a:lstStyle/>
          <a:p>
            <a:r>
              <a:rPr lang="en-US" sz="1400" dirty="0" smtClean="0"/>
              <a:t>victim_example1.csv :</a:t>
            </a:r>
            <a:endParaRPr lang="en-US" sz="1400" dirty="0"/>
          </a:p>
        </p:txBody>
      </p:sp>
      <p:sp>
        <p:nvSpPr>
          <p:cNvPr id="16" name="TextBox 15"/>
          <p:cNvSpPr txBox="1"/>
          <p:nvPr/>
        </p:nvSpPr>
        <p:spPr>
          <a:xfrm>
            <a:off x="4180178" y="4675330"/>
            <a:ext cx="2920992" cy="307777"/>
          </a:xfrm>
          <a:prstGeom prst="rect">
            <a:avLst/>
          </a:prstGeom>
          <a:noFill/>
        </p:spPr>
        <p:txBody>
          <a:bodyPr wrap="none" rtlCol="0">
            <a:spAutoFit/>
          </a:bodyPr>
          <a:lstStyle/>
          <a:p>
            <a:r>
              <a:rPr lang="en-US" sz="1400" dirty="0"/>
              <a:t>a</a:t>
            </a:r>
            <a:r>
              <a:rPr lang="en-US" sz="1400" dirty="0" smtClean="0"/>
              <a:t>llele_frequencies_example1.csv :</a:t>
            </a:r>
            <a:endParaRPr lang="en-US" sz="1400" dirty="0"/>
          </a:p>
        </p:txBody>
      </p:sp>
      <p:cxnSp>
        <p:nvCxnSpPr>
          <p:cNvPr id="20" name="Straight Arrow Connector 19"/>
          <p:cNvCxnSpPr>
            <a:stCxn id="12" idx="1"/>
          </p:cNvCxnSpPr>
          <p:nvPr/>
        </p:nvCxnSpPr>
        <p:spPr>
          <a:xfrm flipH="1">
            <a:off x="2955000" y="1995308"/>
            <a:ext cx="1328968" cy="1066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4" idx="1"/>
          </p:cNvCxnSpPr>
          <p:nvPr/>
        </p:nvCxnSpPr>
        <p:spPr>
          <a:xfrm flipH="1">
            <a:off x="2955000" y="2922897"/>
            <a:ext cx="1328101" cy="5792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5" idx="1"/>
          </p:cNvCxnSpPr>
          <p:nvPr/>
        </p:nvCxnSpPr>
        <p:spPr>
          <a:xfrm flipH="1" flipV="1">
            <a:off x="2955000" y="3618068"/>
            <a:ext cx="1281584" cy="1298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6" idx="1"/>
          </p:cNvCxnSpPr>
          <p:nvPr/>
        </p:nvCxnSpPr>
        <p:spPr>
          <a:xfrm flipH="1" flipV="1">
            <a:off x="2955000" y="4019415"/>
            <a:ext cx="1225178" cy="8098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50732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GB" noProof="0" smtClean="0"/>
              <a:t>Repetition: Mixtures</a:t>
            </a:r>
            <a:endParaRPr lang="en-GB" noProof="0" dirty="0"/>
          </a:p>
        </p:txBody>
      </p:sp>
      <p:sp>
        <p:nvSpPr>
          <p:cNvPr id="4" name="Slide Number Placeholder 3"/>
          <p:cNvSpPr>
            <a:spLocks noGrp="1"/>
          </p:cNvSpPr>
          <p:nvPr>
            <p:ph type="sldNum" sz="quarter" idx="12"/>
          </p:nvPr>
        </p:nvSpPr>
        <p:spPr/>
        <p:txBody>
          <a:bodyPr/>
          <a:lstStyle/>
          <a:p>
            <a:fld id="{76503D8D-F27D-49CA-A299-3589FD585F6D}" type="slidenum">
              <a:rPr lang="en-GB" noProof="0" smtClean="0"/>
              <a:pPr/>
              <a:t>8</a:t>
            </a:fld>
            <a:endParaRPr lang="en-GB" noProof="0" dirty="0"/>
          </a:p>
        </p:txBody>
      </p:sp>
      <p:pic>
        <p:nvPicPr>
          <p:cNvPr id="5" name="Picture 4"/>
          <p:cNvPicPr>
            <a:picLocks noChangeAspect="1"/>
          </p:cNvPicPr>
          <p:nvPr/>
        </p:nvPicPr>
        <p:blipFill>
          <a:blip r:embed="rId2" cstate="print"/>
          <a:stretch>
            <a:fillRect/>
          </a:stretch>
        </p:blipFill>
        <p:spPr>
          <a:xfrm>
            <a:off x="179512" y="476672"/>
            <a:ext cx="7172325" cy="5143500"/>
          </a:xfrm>
          <a:prstGeom prst="rect">
            <a:avLst/>
          </a:prstGeom>
        </p:spPr>
      </p:pic>
    </p:spTree>
    <p:extLst>
      <p:ext uri="{BB962C8B-B14F-4D97-AF65-F5344CB8AC3E}">
        <p14:creationId xmlns:p14="http://schemas.microsoft.com/office/powerpoint/2010/main" val="20261167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lstStyle/>
          <a:p>
            <a:pPr eaLnBrk="1" hangingPunct="1"/>
            <a:r>
              <a:rPr lang="nb-NO" dirty="0" err="1" smtClean="0">
                <a:latin typeface="Tahoma" charset="0"/>
              </a:rPr>
              <a:t>Drop-in</a:t>
            </a:r>
            <a:r>
              <a:rPr lang="nb-NO" dirty="0" smtClean="0">
                <a:latin typeface="Tahoma" charset="0"/>
              </a:rPr>
              <a:t> and drop-out</a:t>
            </a:r>
            <a:endParaRPr lang="nb-NO" dirty="0">
              <a:latin typeface="Tahoma" charset="0"/>
            </a:endParaRPr>
          </a:p>
        </p:txBody>
      </p:sp>
      <p:sp>
        <p:nvSpPr>
          <p:cNvPr id="39938" name="Content Placeholder 2"/>
          <p:cNvSpPr>
            <a:spLocks noGrp="1"/>
          </p:cNvSpPr>
          <p:nvPr>
            <p:ph idx="1"/>
          </p:nvPr>
        </p:nvSpPr>
        <p:spPr/>
        <p:txBody>
          <a:bodyPr/>
          <a:lstStyle/>
          <a:p>
            <a:pPr eaLnBrk="1" hangingPunct="1"/>
            <a:r>
              <a:rPr lang="nb-NO" sz="2000" dirty="0" err="1" smtClean="0">
                <a:latin typeface="Tahoma" charset="0"/>
              </a:rPr>
              <a:t>Drop</a:t>
            </a:r>
            <a:r>
              <a:rPr lang="nb-NO" sz="2000" dirty="0" smtClean="0">
                <a:latin typeface="Tahoma" charset="0"/>
              </a:rPr>
              <a:t>-in and </a:t>
            </a:r>
            <a:r>
              <a:rPr lang="nb-NO" sz="2000" dirty="0" err="1" smtClean="0">
                <a:latin typeface="Tahoma" charset="0"/>
              </a:rPr>
              <a:t>drop-out</a:t>
            </a:r>
            <a:r>
              <a:rPr lang="nb-NO" sz="2000" dirty="0" smtClean="0">
                <a:latin typeface="Tahoma" charset="0"/>
              </a:rPr>
              <a:t> </a:t>
            </a:r>
            <a:r>
              <a:rPr lang="nb-NO" sz="2000" dirty="0" err="1" smtClean="0">
                <a:latin typeface="Tahoma" charset="0"/>
              </a:rPr>
              <a:t>are</a:t>
            </a:r>
            <a:r>
              <a:rPr lang="nb-NO" sz="2000" dirty="0" smtClean="0">
                <a:latin typeface="Tahoma" charset="0"/>
              </a:rPr>
              <a:t> </a:t>
            </a:r>
            <a:r>
              <a:rPr lang="nb-NO" sz="2000" dirty="0" err="1" smtClean="0">
                <a:latin typeface="Tahoma" charset="0"/>
              </a:rPr>
              <a:t>stochastic</a:t>
            </a:r>
            <a:r>
              <a:rPr lang="nb-NO" sz="2000" dirty="0" smtClean="0">
                <a:latin typeface="Tahoma" charset="0"/>
              </a:rPr>
              <a:t> </a:t>
            </a:r>
            <a:r>
              <a:rPr lang="nb-NO" sz="2000" dirty="0" err="1" smtClean="0">
                <a:latin typeface="Tahoma" charset="0"/>
              </a:rPr>
              <a:t>phenomena</a:t>
            </a:r>
            <a:r>
              <a:rPr lang="nb-NO" sz="2000" dirty="0" smtClean="0">
                <a:latin typeface="Tahoma" charset="0"/>
              </a:rPr>
              <a:t> </a:t>
            </a:r>
            <a:r>
              <a:rPr lang="nb-NO" sz="2000" dirty="0" err="1" smtClean="0">
                <a:latin typeface="Tahoma" charset="0"/>
              </a:rPr>
              <a:t>that</a:t>
            </a:r>
            <a:r>
              <a:rPr lang="nb-NO" sz="2000" dirty="0" smtClean="0">
                <a:latin typeface="Tahoma" charset="0"/>
              </a:rPr>
              <a:t> </a:t>
            </a:r>
            <a:r>
              <a:rPr lang="nb-NO" sz="2000" dirty="0" err="1" smtClean="0">
                <a:latin typeface="Tahoma" charset="0"/>
              </a:rPr>
              <a:t>appears</a:t>
            </a:r>
            <a:r>
              <a:rPr lang="nb-NO" sz="2000" dirty="0" smtClean="0">
                <a:latin typeface="Tahoma" charset="0"/>
              </a:rPr>
              <a:t> in </a:t>
            </a:r>
            <a:r>
              <a:rPr lang="nb-NO" sz="2000" dirty="0" err="1" smtClean="0">
                <a:latin typeface="Tahoma" charset="0"/>
              </a:rPr>
              <a:t>low</a:t>
            </a:r>
            <a:r>
              <a:rPr lang="nb-NO" sz="2000" dirty="0" smtClean="0">
                <a:latin typeface="Tahoma" charset="0"/>
              </a:rPr>
              <a:t> </a:t>
            </a:r>
            <a:r>
              <a:rPr lang="nb-NO" sz="2000" dirty="0" err="1" smtClean="0">
                <a:latin typeface="Tahoma" charset="0"/>
              </a:rPr>
              <a:t>template</a:t>
            </a:r>
            <a:r>
              <a:rPr lang="nb-NO" sz="2000" dirty="0" smtClean="0">
                <a:latin typeface="Tahoma" charset="0"/>
              </a:rPr>
              <a:t> DNA</a:t>
            </a:r>
          </a:p>
          <a:p>
            <a:pPr eaLnBrk="1" hangingPunct="1"/>
            <a:r>
              <a:rPr lang="nb-NO" sz="2000" dirty="0" err="1" smtClean="0">
                <a:latin typeface="Tahoma" charset="0"/>
              </a:rPr>
              <a:t>Drop-out</a:t>
            </a:r>
            <a:r>
              <a:rPr lang="nb-NO" sz="2000" dirty="0">
                <a:latin typeface="Tahoma" charset="0"/>
              </a:rPr>
              <a:t>: an allele </a:t>
            </a:r>
            <a:r>
              <a:rPr lang="nb-NO" sz="2000" dirty="0" err="1">
                <a:latin typeface="Tahoma" charset="0"/>
              </a:rPr>
              <a:t>fails</a:t>
            </a:r>
            <a:r>
              <a:rPr lang="nb-NO" sz="2000" dirty="0">
                <a:latin typeface="Tahoma" charset="0"/>
              </a:rPr>
              <a:t> to </a:t>
            </a:r>
            <a:r>
              <a:rPr lang="nb-NO" sz="2000" dirty="0" err="1" smtClean="0">
                <a:latin typeface="Tahoma" charset="0"/>
              </a:rPr>
              <a:t>amplify</a:t>
            </a:r>
            <a:r>
              <a:rPr lang="nb-NO" sz="2000" dirty="0" smtClean="0">
                <a:latin typeface="Tahoma" charset="0"/>
              </a:rPr>
              <a:t> (</a:t>
            </a:r>
            <a:r>
              <a:rPr lang="nb-NO" sz="2000" dirty="0" err="1" smtClean="0">
                <a:latin typeface="Tahoma" charset="0"/>
              </a:rPr>
              <a:t>below</a:t>
            </a:r>
            <a:r>
              <a:rPr lang="nb-NO" sz="2000" dirty="0" smtClean="0">
                <a:latin typeface="Tahoma" charset="0"/>
              </a:rPr>
              <a:t> </a:t>
            </a:r>
            <a:r>
              <a:rPr lang="nb-NO" sz="2000" dirty="0" err="1" smtClean="0">
                <a:latin typeface="Tahoma" charset="0"/>
              </a:rPr>
              <a:t>detection</a:t>
            </a:r>
            <a:r>
              <a:rPr lang="nb-NO" sz="2000" dirty="0" smtClean="0">
                <a:latin typeface="Tahoma" charset="0"/>
              </a:rPr>
              <a:t> </a:t>
            </a:r>
            <a:r>
              <a:rPr lang="nb-NO" sz="2000" dirty="0" err="1" smtClean="0">
                <a:latin typeface="Tahoma" charset="0"/>
              </a:rPr>
              <a:t>level</a:t>
            </a:r>
            <a:r>
              <a:rPr lang="nb-NO" sz="2000" dirty="0" smtClean="0">
                <a:latin typeface="Tahoma" charset="0"/>
              </a:rPr>
              <a:t>)</a:t>
            </a:r>
            <a:endParaRPr lang="nb-NO" sz="2000" dirty="0">
              <a:latin typeface="Tahoma" charset="0"/>
            </a:endParaRPr>
          </a:p>
          <a:p>
            <a:pPr marL="468000" lvl="1" indent="0" eaLnBrk="1" hangingPunct="1">
              <a:buNone/>
            </a:pPr>
            <a:endParaRPr lang="nb-NO" sz="2000" dirty="0">
              <a:latin typeface="Tahoma" charset="0"/>
              <a:cs typeface="Arial" charset="0"/>
            </a:endParaRPr>
          </a:p>
          <a:p>
            <a:pPr eaLnBrk="1" hangingPunct="1"/>
            <a:r>
              <a:rPr lang="nb-NO" sz="2000" dirty="0" err="1">
                <a:latin typeface="Tahoma" charset="0"/>
              </a:rPr>
              <a:t>Drop</a:t>
            </a:r>
            <a:r>
              <a:rPr lang="nb-NO" sz="2000" dirty="0">
                <a:latin typeface="Tahoma" charset="0"/>
              </a:rPr>
              <a:t>-in: </a:t>
            </a:r>
            <a:r>
              <a:rPr lang="nb-NO" sz="2000" dirty="0" smtClean="0">
                <a:latin typeface="Tahoma" charset="0"/>
              </a:rPr>
              <a:t>False allele</a:t>
            </a:r>
            <a:endParaRPr lang="nb-NO" sz="2000" dirty="0">
              <a:latin typeface="Tahoma" charset="0"/>
            </a:endParaRPr>
          </a:p>
          <a:p>
            <a:pPr lvl="1" eaLnBrk="1" hangingPunct="1"/>
            <a:r>
              <a:rPr lang="nb-NO" sz="2000" dirty="0" smtClean="0">
                <a:latin typeface="Tahoma" charset="0"/>
                <a:cs typeface="Arial" charset="0"/>
              </a:rPr>
              <a:t>Not </a:t>
            </a:r>
            <a:r>
              <a:rPr lang="nb-NO" sz="2000" dirty="0" err="1" smtClean="0">
                <a:latin typeface="Tahoma" charset="0"/>
                <a:cs typeface="Arial" charset="0"/>
              </a:rPr>
              <a:t>reproducible</a:t>
            </a:r>
            <a:endParaRPr lang="nb-NO" sz="2000" dirty="0">
              <a:latin typeface="Tahoma" charset="0"/>
              <a:cs typeface="Arial" charset="0"/>
            </a:endParaRPr>
          </a:p>
          <a:p>
            <a:pPr eaLnBrk="1" hangingPunct="1"/>
            <a:r>
              <a:rPr lang="nb-NO" sz="2000" dirty="0" err="1">
                <a:latin typeface="Tahoma" charset="0"/>
              </a:rPr>
              <a:t>Drop</a:t>
            </a:r>
            <a:r>
              <a:rPr lang="nb-NO" sz="2000" dirty="0">
                <a:latin typeface="Tahoma" charset="0"/>
              </a:rPr>
              <a:t>-in is not </a:t>
            </a:r>
            <a:r>
              <a:rPr lang="nb-NO" sz="2000" dirty="0" err="1">
                <a:latin typeface="Tahoma" charset="0"/>
              </a:rPr>
              <a:t>the</a:t>
            </a:r>
            <a:r>
              <a:rPr lang="nb-NO" sz="2000" dirty="0">
                <a:latin typeface="Tahoma" charset="0"/>
              </a:rPr>
              <a:t> same as </a:t>
            </a:r>
            <a:r>
              <a:rPr lang="nb-NO" sz="2000" dirty="0" err="1">
                <a:latin typeface="Tahoma" charset="0"/>
              </a:rPr>
              <a:t>contamination</a:t>
            </a:r>
            <a:endParaRPr lang="nb-NO" sz="2000" dirty="0">
              <a:latin typeface="Tahoma" charset="0"/>
            </a:endParaRPr>
          </a:p>
          <a:p>
            <a:pPr lvl="1" eaLnBrk="1" hangingPunct="1"/>
            <a:r>
              <a:rPr lang="nb-NO" sz="2000" dirty="0" err="1" smtClean="0">
                <a:latin typeface="Tahoma" charset="0"/>
                <a:cs typeface="Arial" charset="0"/>
              </a:rPr>
              <a:t>Drop</a:t>
            </a:r>
            <a:r>
              <a:rPr lang="nb-NO" sz="2000" dirty="0" smtClean="0">
                <a:latin typeface="Tahoma" charset="0"/>
                <a:cs typeface="Arial" charset="0"/>
              </a:rPr>
              <a:t>-in </a:t>
            </a:r>
            <a:r>
              <a:rPr lang="nb-NO" sz="2000" dirty="0" err="1">
                <a:latin typeface="Tahoma" charset="0"/>
                <a:cs typeface="Arial" charset="0"/>
              </a:rPr>
              <a:t>events</a:t>
            </a:r>
            <a:r>
              <a:rPr lang="nb-NO" sz="2000" dirty="0">
                <a:latin typeface="Tahoma" charset="0"/>
                <a:cs typeface="Arial" charset="0"/>
              </a:rPr>
              <a:t> </a:t>
            </a:r>
            <a:r>
              <a:rPr lang="nb-NO" sz="2000" dirty="0" err="1">
                <a:latin typeface="Tahoma" charset="0"/>
                <a:cs typeface="Arial" charset="0"/>
              </a:rPr>
              <a:t>are</a:t>
            </a:r>
            <a:r>
              <a:rPr lang="nb-NO" sz="2000" dirty="0">
                <a:latin typeface="Tahoma" charset="0"/>
                <a:cs typeface="Arial" charset="0"/>
              </a:rPr>
              <a:t> </a:t>
            </a:r>
            <a:r>
              <a:rPr lang="nb-NO" sz="2000" dirty="0" err="1">
                <a:latin typeface="Tahoma" charset="0"/>
                <a:cs typeface="Arial" charset="0"/>
              </a:rPr>
              <a:t>considered</a:t>
            </a:r>
            <a:r>
              <a:rPr lang="nb-NO" sz="2000" dirty="0">
                <a:latin typeface="Tahoma" charset="0"/>
                <a:cs typeface="Arial" charset="0"/>
              </a:rPr>
              <a:t> </a:t>
            </a:r>
            <a:r>
              <a:rPr lang="nb-NO" sz="2000" dirty="0" err="1" smtClean="0">
                <a:latin typeface="Tahoma" charset="0"/>
                <a:cs typeface="Arial" charset="0"/>
              </a:rPr>
              <a:t>independent</a:t>
            </a:r>
            <a:r>
              <a:rPr lang="nb-NO" sz="2000" dirty="0">
                <a:latin typeface="Tahoma" charset="0"/>
                <a:cs typeface="Arial" charset="0"/>
              </a:rPr>
              <a:t> </a:t>
            </a:r>
            <a:r>
              <a:rPr lang="nb-NO" sz="2000" dirty="0" err="1" smtClean="0">
                <a:latin typeface="Tahoma" charset="0"/>
                <a:cs typeface="Arial" charset="0"/>
              </a:rPr>
              <a:t>while</a:t>
            </a:r>
            <a:r>
              <a:rPr lang="nb-NO" sz="2000" dirty="0" smtClean="0">
                <a:latin typeface="Tahoma" charset="0"/>
                <a:cs typeface="Arial" charset="0"/>
              </a:rPr>
              <a:t> </a:t>
            </a:r>
            <a:r>
              <a:rPr lang="nb-NO" sz="2000" dirty="0" err="1" smtClean="0">
                <a:latin typeface="Tahoma" charset="0"/>
                <a:cs typeface="Arial" charset="0"/>
              </a:rPr>
              <a:t>contamination</a:t>
            </a:r>
            <a:r>
              <a:rPr lang="nb-NO" sz="2000" dirty="0" smtClean="0">
                <a:latin typeface="Tahoma" charset="0"/>
                <a:cs typeface="Arial" charset="0"/>
              </a:rPr>
              <a:t> is </a:t>
            </a:r>
            <a:r>
              <a:rPr lang="nb-NO" sz="2000" dirty="0">
                <a:latin typeface="Tahoma" charset="0"/>
                <a:cs typeface="Arial" charset="0"/>
              </a:rPr>
              <a:t>dependent</a:t>
            </a:r>
          </a:p>
        </p:txBody>
      </p:sp>
      <p:sp>
        <p:nvSpPr>
          <p:cNvPr id="39939"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nb-NO" sz="1200" smtClean="0">
                <a:latin typeface="Tahoma" charset="0"/>
              </a:rPr>
              <a:t>Repetition: Mixtures</a:t>
            </a:r>
            <a:endParaRPr lang="nb-NO" sz="1200">
              <a:latin typeface="Tahoma" charset="0"/>
            </a:endParaRPr>
          </a:p>
        </p:txBody>
      </p:sp>
      <p:sp>
        <p:nvSpPr>
          <p:cNvPr id="3" name="Slide Number Placeholder 2"/>
          <p:cNvSpPr>
            <a:spLocks noGrp="1"/>
          </p:cNvSpPr>
          <p:nvPr>
            <p:ph type="sldNum" sz="quarter" idx="12"/>
          </p:nvPr>
        </p:nvSpPr>
        <p:spPr/>
        <p:txBody>
          <a:bodyPr/>
          <a:lstStyle/>
          <a:p>
            <a:fld id="{76503D8D-F27D-49CA-A299-3589FD585F6D}" type="slidenum">
              <a:rPr lang="en-GB" noProof="0" smtClean="0"/>
              <a:pPr/>
              <a:t>9</a:t>
            </a:fld>
            <a:endParaRPr lang="en-GB" noProof="0" dirty="0"/>
          </a:p>
        </p:txBody>
      </p:sp>
    </p:spTree>
    <p:extLst>
      <p:ext uri="{BB962C8B-B14F-4D97-AF65-F5344CB8AC3E}">
        <p14:creationId xmlns:p14="http://schemas.microsoft.com/office/powerpoint/2010/main" val="518481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9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93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9938">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9938">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93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MBU_PPT_Bokmål">
  <a:themeElements>
    <a:clrScheme name="NMBU">
      <a:dk1>
        <a:sysClr val="windowText" lastClr="000000"/>
      </a:dk1>
      <a:lt1>
        <a:sysClr val="window" lastClr="FFFFFF"/>
      </a:lt1>
      <a:dk2>
        <a:srgbClr val="000000"/>
      </a:dk2>
      <a:lt2>
        <a:srgbClr val="FFFFFF"/>
      </a:lt2>
      <a:accent1>
        <a:srgbClr val="009D7F"/>
      </a:accent1>
      <a:accent2>
        <a:srgbClr val="FEC843"/>
      </a:accent2>
      <a:accent3>
        <a:srgbClr val="556680"/>
      </a:accent3>
      <a:accent4>
        <a:srgbClr val="00A1CD"/>
      </a:accent4>
      <a:accent5>
        <a:srgbClr val="000000"/>
      </a:accent5>
      <a:accent6>
        <a:srgbClr val="C8ACB7"/>
      </a:accent6>
      <a:hlink>
        <a:srgbClr val="009D7F"/>
      </a:hlink>
      <a:folHlink>
        <a:srgbClr val="77645A"/>
      </a:folHlink>
    </a:clrScheme>
    <a:fontScheme name="Office klassisk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NMBU_PPT_Engelsk</Template>
  <TotalTime>558</TotalTime>
  <Words>985</Words>
  <Application>Microsoft Office PowerPoint</Application>
  <PresentationFormat>On-screen Show (4:3)</PresentationFormat>
  <Paragraphs>247</Paragraphs>
  <Slides>21</Slides>
  <Notes>11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21</vt:i4>
      </vt:variant>
    </vt:vector>
  </HeadingPairs>
  <TitlesOfParts>
    <vt:vector size="30" baseType="lpstr">
      <vt:lpstr>ＭＳ Ｐゴシック</vt:lpstr>
      <vt:lpstr>Arial</vt:lpstr>
      <vt:lpstr>Calibri</vt:lpstr>
      <vt:lpstr>Tahoma</vt:lpstr>
      <vt:lpstr>Webdings</vt:lpstr>
      <vt:lpstr>Wingdings</vt:lpstr>
      <vt:lpstr>NMBU_PPT_Bokmål</vt:lpstr>
      <vt:lpstr>Equation</vt:lpstr>
      <vt:lpstr>Worksheet</vt:lpstr>
      <vt:lpstr>Repetition: Statistical interpretation of DNA mixtures</vt:lpstr>
      <vt:lpstr>Overview</vt:lpstr>
      <vt:lpstr>Mixture, one locus</vt:lpstr>
      <vt:lpstr>Likelihood Ratio (LR)</vt:lpstr>
      <vt:lpstr>Example 1: Likelihood Ratio</vt:lpstr>
      <vt:lpstr>Likelihood Ratio</vt:lpstr>
      <vt:lpstr>LRmixTK()</vt:lpstr>
      <vt:lpstr>PowerPoint Presentation</vt:lpstr>
      <vt:lpstr>Drop-in and drop-out</vt:lpstr>
      <vt:lpstr>Drop-in</vt:lpstr>
      <vt:lpstr>Drop-out</vt:lpstr>
      <vt:lpstr>Drop-out model</vt:lpstr>
      <vt:lpstr>Example 2: LR with dropout (Case B Haned et al., 2012)</vt:lpstr>
      <vt:lpstr>PowerPoint Presentation</vt:lpstr>
      <vt:lpstr>PowerPoint Presentation</vt:lpstr>
      <vt:lpstr>LR</vt:lpstr>
      <vt:lpstr>PowerPoint Presentation</vt:lpstr>
      <vt:lpstr>Example 3 (Case C, Haned et al.):  Drop-out and drop-in</vt:lpstr>
      <vt:lpstr>Exact and approximate LR</vt:lpstr>
      <vt:lpstr>Quality of approximation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Thore Egeland</dc:creator>
  <dc:description>template by addpoint.no</dc:description>
  <cp:lastModifiedBy>Thore Egeland</cp:lastModifiedBy>
  <cp:revision>33</cp:revision>
  <dcterms:created xsi:type="dcterms:W3CDTF">2014-05-02T11:54:27Z</dcterms:created>
  <dcterms:modified xsi:type="dcterms:W3CDTF">2014-05-19T06:49:44Z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 by">
    <vt:lpwstr>addpoint.no</vt:lpwstr>
  </property>
</Properties>
</file>