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9" r:id="rId3"/>
    <p:sldId id="258" r:id="rId4"/>
    <p:sldId id="260" r:id="rId5"/>
    <p:sldId id="266" r:id="rId6"/>
    <p:sldId id="263" r:id="rId7"/>
    <p:sldId id="261" r:id="rId8"/>
    <p:sldId id="264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85" r:id="rId19"/>
    <p:sldId id="279" r:id="rId20"/>
    <p:sldId id="286" r:id="rId21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7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8" d="100"/>
          <a:sy n="78" d="100"/>
        </p:scale>
        <p:origin x="-91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66"/>
    </p:cViewPr>
  </p:sorterViewPr>
  <p:notesViewPr>
    <p:cSldViewPr>
      <p:cViewPr varScale="1">
        <p:scale>
          <a:sx n="56" d="100"/>
          <a:sy n="56" d="100"/>
        </p:scale>
        <p:origin x="-258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013BB-223A-4A7A-A9B6-504A14290792}" type="datetimeFigureOut">
              <a:rPr lang="nb-NO" smtClean="0"/>
              <a:pPr/>
              <a:t>22.05.2014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BF349-27A5-44C1-8C69-2C3879FAD297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15856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109664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10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15386071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11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16615816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 smtClean="0"/>
          </a:p>
          <a:p>
            <a:endParaRPr lang="nb-NO" dirty="0"/>
          </a:p>
          <a:p>
            <a:r>
              <a:rPr lang="nb-NO" dirty="0" smtClean="0"/>
              <a:t>modelleringen</a:t>
            </a:r>
            <a:r>
              <a:rPr lang="nb-NO" dirty="0"/>
              <a:t/>
            </a:r>
            <a:br>
              <a:rPr lang="nb-NO" dirty="0"/>
            </a:br>
            <a:r>
              <a:rPr lang="nb-NO" dirty="0"/>
              <a:t>er vanskelig</a:t>
            </a:r>
            <a:br>
              <a:rPr lang="nb-NO" dirty="0"/>
            </a:br>
            <a:r>
              <a:rPr lang="nb-NO" dirty="0"/>
              <a:t>(fordi noen antagelser kan være vanskelig å verifisere)</a:t>
            </a:r>
            <a:br>
              <a:rPr lang="nb-NO" dirty="0"/>
            </a:br>
            <a:r>
              <a:rPr lang="nb-NO" dirty="0"/>
              <a:t>og beregningene fordi numerisk integrasjon/MCM/ </a:t>
            </a:r>
            <a:r>
              <a:rPr lang="nb-NO" dirty="0" err="1"/>
              <a:t>bayesianske</a:t>
            </a:r>
            <a:r>
              <a:rPr lang="nb-NO" dirty="0"/>
              <a:t> verktøy</a:t>
            </a:r>
            <a:br>
              <a:rPr lang="nb-NO" dirty="0"/>
            </a:br>
            <a:r>
              <a:rPr lang="nb-NO" dirty="0"/>
              <a:t>krever spesialkompetanse,</a:t>
            </a:r>
            <a:br>
              <a:rPr lang="nb-NO" dirty="0"/>
            </a:br>
            <a:r>
              <a:rPr lang="nb-NO" dirty="0"/>
              <a:t>er beregningstungt og det kan også være vanskelig å verifisere</a:t>
            </a:r>
            <a:br>
              <a:rPr lang="nb-NO" dirty="0"/>
            </a:br>
            <a:r>
              <a:rPr lang="nb-NO" dirty="0"/>
              <a:t>numerisk nøyaktighet</a:t>
            </a:r>
            <a:r>
              <a:rPr lang="nb-NO" dirty="0" smtClean="0"/>
              <a:t>.</a:t>
            </a:r>
          </a:p>
          <a:p>
            <a:endParaRPr lang="nb-NO" dirty="0"/>
          </a:p>
          <a:p>
            <a:r>
              <a:rPr lang="nb-NO" dirty="0" smtClean="0"/>
              <a:t>Vanskelig </a:t>
            </a:r>
            <a:r>
              <a:rPr lang="nb-NO" dirty="0" err="1" smtClean="0"/>
              <a:t>parametre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12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41894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13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1336751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14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685740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15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2359613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16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3560128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17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27788713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18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29090115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19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3283437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490173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3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2519730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4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1979152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5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2041944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6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581163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7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3607168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8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3157717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9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1606899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ors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531" y="2571889"/>
            <a:ext cx="2147040" cy="171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ilde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293"/>
          <a:stretch/>
        </p:blipFill>
        <p:spPr>
          <a:xfrm>
            <a:off x="4476749" y="2570986"/>
            <a:ext cx="3240793" cy="17160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63032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576000" y="1920873"/>
            <a:ext cx="7992000" cy="4127501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1868463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NMBU\nmbu_ppt_sisteside_grafikk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0874"/>
            <a:ext cx="9144000" cy="49371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93588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579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975512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5862" y="1592719"/>
            <a:ext cx="3807674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763687" y="1592719"/>
            <a:ext cx="3807939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2" name="Plassholder for innhold 2"/>
          <p:cNvSpPr>
            <a:spLocks noGrp="1"/>
          </p:cNvSpPr>
          <p:nvPr>
            <p:ph sz="half" idx="13"/>
          </p:nvPr>
        </p:nvSpPr>
        <p:spPr>
          <a:xfrm>
            <a:off x="579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182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632205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707763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5518150"/>
            <a:ext cx="9144000" cy="13398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185532" y="3140964"/>
            <a:ext cx="7092708" cy="32086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403603" y="332613"/>
            <a:ext cx="6656451" cy="27409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1">
                <a:solidFill>
                  <a:srgbClr val="00134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0" dirty="0"/>
              <a:t>©</a:t>
            </a:r>
            <a:r>
              <a:rPr spc="-85" dirty="0"/>
              <a:t> </a:t>
            </a:r>
            <a:r>
              <a:rPr sz="1000" spc="-20" dirty="0"/>
              <a:t>ES</a:t>
            </a:r>
            <a:r>
              <a:rPr sz="1000" spc="-10" dirty="0"/>
              <a:t>R</a:t>
            </a:r>
            <a:r>
              <a:rPr sz="1000" spc="10" dirty="0"/>
              <a:t> </a:t>
            </a:r>
            <a:r>
              <a:rPr sz="1000" spc="-15" dirty="0"/>
              <a:t>2013</a:t>
            </a:r>
            <a:endParaRPr sz="100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5/22/2014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855385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>
                <a:solidFill>
                  <a:srgbClr val="39408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300" b="1">
                <a:solidFill>
                  <a:srgbClr val="00134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-10" dirty="0"/>
              <a:t>©</a:t>
            </a:r>
            <a:r>
              <a:rPr spc="-85" dirty="0"/>
              <a:t> </a:t>
            </a:r>
            <a:r>
              <a:rPr sz="1000" spc="-20" dirty="0"/>
              <a:t>ES</a:t>
            </a:r>
            <a:r>
              <a:rPr sz="1000" spc="-10" dirty="0"/>
              <a:t>R</a:t>
            </a:r>
            <a:r>
              <a:rPr sz="1000" spc="10" dirty="0"/>
              <a:t> </a:t>
            </a:r>
            <a:r>
              <a:rPr sz="1000" spc="-15" dirty="0"/>
              <a:t>2013</a:t>
            </a:r>
            <a:endParaRPr sz="100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5/22/2014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476321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 animasjon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3859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12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18646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994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398607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71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575999" y="1922400"/>
            <a:ext cx="3870000" cy="4129200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72565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7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4716016" y="1922400"/>
            <a:ext cx="3870000" cy="4129200"/>
          </a:xfrm>
          <a:noFill/>
        </p:spPr>
        <p:txBody>
          <a:bodyPr tIns="2160000" bIns="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186135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farge og bilde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6512"/>
            <a:ext cx="9144000" cy="2761488"/>
          </a:xfrm>
          <a:prstGeom prst="rect">
            <a:avLst/>
          </a:prstGeom>
        </p:spPr>
      </p:pic>
      <p:sp>
        <p:nvSpPr>
          <p:cNvPr id="6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4682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tekst og bil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bilde 11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</p:spPr>
        <p:txBody>
          <a:bodyPr tIns="3600000"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7970400" y="392400"/>
            <a:ext cx="676800" cy="54000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10" name="Plassholder f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096800"/>
            <a:ext cx="9144000" cy="2761200"/>
          </a:xfrm>
          <a:blipFill>
            <a:blip r:embed="rId3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8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9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3281357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w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576000" y="932071"/>
            <a:ext cx="6818518" cy="61555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tittelstil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6000" y="1825831"/>
            <a:ext cx="7992000" cy="397943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tekststiler</a:t>
            </a:r>
            <a:r>
              <a:rPr lang="en-GB" noProof="0" dirty="0" smtClean="0"/>
              <a:t> </a:t>
            </a:r>
            <a:r>
              <a:rPr lang="en-GB" noProof="0" dirty="0" err="1" smtClean="0"/>
              <a:t>i</a:t>
            </a:r>
            <a:r>
              <a:rPr lang="en-GB" noProof="0" dirty="0" smtClean="0"/>
              <a:t> </a:t>
            </a:r>
            <a:r>
              <a:rPr lang="en-GB" noProof="0" dirty="0" err="1" smtClean="0"/>
              <a:t>malen</a:t>
            </a:r>
            <a:endParaRPr lang="en-GB" noProof="0" dirty="0" smtClean="0"/>
          </a:p>
          <a:p>
            <a:pPr lvl="1"/>
            <a:r>
              <a:rPr lang="en-GB" noProof="0" dirty="0" smtClean="0"/>
              <a:t>Andre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Tredje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Fjerde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Femte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5353200" y="6372140"/>
            <a:ext cx="2891208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576000" y="6372140"/>
            <a:ext cx="4758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269624" y="6372140"/>
            <a:ext cx="298376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 b="0">
                <a:solidFill>
                  <a:srgbClr val="009D7F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13" name="Rett linje 12"/>
          <p:cNvCxnSpPr/>
          <p:nvPr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rgbClr val="009D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Morten\Downloads\NMBU_symbol_1000prosent_av_18mm_RGB.wmf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89642"/>
            <a:ext cx="676257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5724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49" r:id="rId3"/>
    <p:sldLayoutId id="2147483660" r:id="rId4"/>
    <p:sldLayoutId id="2147483650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52" r:id="rId12"/>
    <p:sldLayoutId id="2147483653" r:id="rId13"/>
    <p:sldLayoutId id="2147483654" r:id="rId14"/>
    <p:sldLayoutId id="2147483655" r:id="rId15"/>
    <p:sldLayoutId id="2147483669" r:id="rId16"/>
    <p:sldLayoutId id="2147483670" r:id="rId17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rgbClr val="009D7F"/>
          </a:solidFill>
          <a:latin typeface="+mj-lt"/>
          <a:ea typeface="+mj-ea"/>
          <a:cs typeface="+mj-cs"/>
        </a:defRPr>
      </a:lvl1pPr>
    </p:titleStyle>
    <p:bodyStyle>
      <a:lvl1pPr marL="198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12.xml"/><Relationship Id="rId7" Type="http://schemas.openxmlformats.org/officeDocument/2006/relationships/hyperlink" Target="http://www.cybgen.com/" TargetMode="Externa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6" Type="http://schemas.openxmlformats.org/officeDocument/2006/relationships/hyperlink" Target="http://strmix.esr.cri.nz/" TargetMode="External"/><Relationship Id="rId5" Type="http://schemas.openxmlformats.org/officeDocument/2006/relationships/hyperlink" Target="https://www.rss.org.uk/uploadedfiles/userfiles/files/Cowell_2014_supporting_information.pdf" TargetMode="External"/><Relationship Id="rId10" Type="http://schemas.openxmlformats.org/officeDocument/2006/relationships/image" Target="../media/image24.png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://www.cstl.nist.gov/strbase/training/ISFG2013workshops.ht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Norwegian University of Life Sciences</a:t>
            </a:r>
            <a:endParaRPr lang="nb-NO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Continuous models</a:t>
            </a:r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nb-NO" smtClean="0"/>
              <a:pPr/>
              <a:t>1</a:t>
            </a:fld>
            <a:endParaRPr lang="nb-NO"/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576000" y="2678756"/>
            <a:ext cx="7992000" cy="677108"/>
          </a:xfrm>
        </p:spPr>
        <p:txBody>
          <a:bodyPr/>
          <a:lstStyle/>
          <a:p>
            <a:r>
              <a:rPr lang="nb-NO" sz="4400" dirty="0" err="1" smtClean="0"/>
              <a:t>Continuous</a:t>
            </a:r>
            <a:r>
              <a:rPr lang="nb-NO" sz="4400" dirty="0" smtClean="0"/>
              <a:t> </a:t>
            </a:r>
            <a:r>
              <a:rPr lang="nb-NO" sz="4400" dirty="0" err="1" smtClean="0"/>
              <a:t>models</a:t>
            </a:r>
            <a:r>
              <a:rPr lang="nb-NO" sz="4400" dirty="0" smtClean="0"/>
              <a:t> for </a:t>
            </a:r>
            <a:r>
              <a:rPr lang="nb-NO" sz="4400" dirty="0" err="1" smtClean="0"/>
              <a:t>mixtures</a:t>
            </a:r>
            <a:endParaRPr lang="nb-NO" sz="4400" dirty="0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 smtClean="0"/>
              <a:t>Thore Egeland</a:t>
            </a:r>
            <a:endParaRPr lang="nb-NO" dirty="0"/>
          </a:p>
        </p:txBody>
      </p:sp>
      <p:sp>
        <p:nvSpPr>
          <p:cNvPr id="10" name="Plassholder for tekst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 err="1" smtClean="0"/>
              <a:t>Copenhagen</a:t>
            </a:r>
            <a:r>
              <a:rPr lang="nb-NO" dirty="0" smtClean="0"/>
              <a:t> May 20-23 2014</a:t>
            </a:r>
            <a:endParaRPr lang="nb-NO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5" y="332656"/>
            <a:ext cx="1224136" cy="597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398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10</a:t>
            </a:fld>
            <a:endParaRPr lang="en-GB" noProof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59" y="404664"/>
            <a:ext cx="426380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611560" y="3501008"/>
          <a:ext cx="7148512" cy="2527300"/>
        </p:xfrm>
        <a:graphic>
          <a:graphicData uri="http://schemas.openxmlformats.org/presentationml/2006/ole">
            <p:oleObj spid="_x0000_s29710" name="Equation" r:id="rId5" imgW="3848040" imgH="1358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11</a:t>
            </a:fld>
            <a:endParaRPr lang="en-GB" noProof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59" y="404664"/>
            <a:ext cx="448821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038225" y="3573463"/>
          <a:ext cx="6746875" cy="2433637"/>
        </p:xfrm>
        <a:graphic>
          <a:graphicData uri="http://schemas.openxmlformats.org/presentationml/2006/ole">
            <p:oleObj spid="_x0000_s30734" name="Equation" r:id="rId5" imgW="3632040" imgH="13078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12</a:t>
            </a:fld>
            <a:endParaRPr lang="en-GB" noProof="0" dirty="0"/>
          </a:p>
        </p:txBody>
      </p:sp>
      <p:graphicFrame>
        <p:nvGraphicFramePr>
          <p:cNvPr id="31746" name="Object 2"/>
          <p:cNvGraphicFramePr>
            <a:graphicFrameLocks noGrp="1" noChangeAspect="1"/>
          </p:cNvGraphicFramePr>
          <p:nvPr>
            <p:ph idx="4294967295"/>
          </p:nvPr>
        </p:nvGraphicFramePr>
        <p:xfrm>
          <a:off x="539552" y="1772816"/>
          <a:ext cx="5199063" cy="617538"/>
        </p:xfrm>
        <a:graphic>
          <a:graphicData uri="http://schemas.openxmlformats.org/presentationml/2006/ole">
            <p:oleObj spid="_x0000_s31760" name="Equation" r:id="rId4" imgW="3632040" imgH="431640" progId="Equation.DSMT4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564904"/>
            <a:ext cx="69847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Hard part: Modelling and estimating weights </a:t>
            </a:r>
            <a:endParaRPr lang="en-US" dirty="0" smtClean="0"/>
          </a:p>
          <a:p>
            <a:r>
              <a:rPr lang="nb-NO" i="1" dirty="0" smtClean="0"/>
              <a:t/>
            </a:r>
            <a:br>
              <a:rPr lang="nb-NO" i="1" dirty="0" smtClean="0"/>
            </a:br>
            <a:endParaRPr lang="en-US" i="1" dirty="0" smtClean="0"/>
          </a:p>
          <a:p>
            <a:pPr lvl="1">
              <a:buFont typeface="Wingdings" pitchFamily="2" charset="2"/>
              <a:buChar char="v"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 Bayesian </a:t>
            </a:r>
            <a:r>
              <a:rPr lang="en-US" dirty="0" smtClean="0"/>
              <a:t>networks (</a:t>
            </a:r>
            <a:r>
              <a:rPr lang="en-US" dirty="0" err="1" smtClean="0"/>
              <a:t>Graversen</a:t>
            </a:r>
            <a:r>
              <a:rPr lang="en-US" dirty="0" smtClean="0"/>
              <a:t>, </a:t>
            </a:r>
            <a:r>
              <a:rPr lang="en-US" dirty="0" err="1" smtClean="0"/>
              <a:t>Cowell</a:t>
            </a:r>
            <a:r>
              <a:rPr lang="en-US" dirty="0" smtClean="0"/>
              <a:t>, </a:t>
            </a:r>
            <a:r>
              <a:rPr lang="en-US" dirty="0" err="1" smtClean="0"/>
              <a:t>Lauritzen</a:t>
            </a:r>
            <a:r>
              <a:rPr lang="en-US" dirty="0" smtClean="0"/>
              <a:t>, ...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 </a:t>
            </a:r>
            <a:r>
              <a:rPr lang="en-US" dirty="0" err="1" smtClean="0">
                <a:hlinkClick r:id="rId5"/>
              </a:rPr>
              <a:t>DNAmixtures</a:t>
            </a:r>
            <a:endParaRPr lang="en-US" dirty="0" smtClean="0"/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 MCMC (Taylor, Bright,...)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 </a:t>
            </a:r>
            <a:r>
              <a:rPr lang="en-US" dirty="0" err="1" smtClean="0"/>
              <a:t>STRmix</a:t>
            </a:r>
            <a:r>
              <a:rPr lang="en-US" dirty="0" smtClean="0"/>
              <a:t> </a:t>
            </a:r>
            <a:r>
              <a:rPr lang="en-US" dirty="0" smtClean="0">
                <a:hlinkClick r:id="rId6"/>
              </a:rPr>
              <a:t>http://strmix.esr.cri.nz/</a:t>
            </a:r>
            <a:endParaRPr lang="en-US" dirty="0" smtClean="0"/>
          </a:p>
          <a:p>
            <a:pPr lvl="2">
              <a:buFont typeface="Courier New" pitchFamily="49" charset="0"/>
              <a:buChar char="o"/>
            </a:pPr>
            <a:r>
              <a:rPr lang="en-US" dirty="0" err="1" smtClean="0"/>
              <a:t>TrueAllele</a:t>
            </a:r>
            <a:r>
              <a:rPr lang="en-US" dirty="0" smtClean="0"/>
              <a:t> </a:t>
            </a:r>
            <a:r>
              <a:rPr lang="en-US" dirty="0" smtClean="0">
                <a:hlinkClick r:id="rId7"/>
              </a:rPr>
              <a:t>http://www.cybgen.com</a:t>
            </a:r>
            <a:r>
              <a:rPr lang="en-US" dirty="0" smtClean="0">
                <a:hlinkClick r:id="rId7"/>
              </a:rPr>
              <a:t>/</a:t>
            </a:r>
            <a:endParaRPr lang="en-US" dirty="0" smtClean="0"/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dirty="0" smtClean="0"/>
              <a:t>Numerical integration</a:t>
            </a:r>
          </a:p>
          <a:p>
            <a:pPr lvl="1">
              <a:buFont typeface="Courier New" pitchFamily="49" charset="0"/>
              <a:buChar char="o"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4114800" y="2006600"/>
          <a:ext cx="914400" cy="198438"/>
        </p:xfrm>
        <a:graphic>
          <a:graphicData uri="http://schemas.openxmlformats.org/presentationml/2006/ole">
            <p:oleObj spid="_x0000_s31761" name="Equation" r:id="rId8" imgW="914400" imgH="198720" progId="Equation.DSMT4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187624" y="2924944"/>
          <a:ext cx="4135437" cy="384175"/>
        </p:xfrm>
        <a:graphic>
          <a:graphicData uri="http://schemas.openxmlformats.org/presentationml/2006/ole">
            <p:oleObj spid="_x0000_s31762" name="Equation" r:id="rId9" imgW="2590560" imgH="241200" progId="Equation.DSMT4">
              <p:embed/>
            </p:oleObj>
          </a:graphicData>
        </a:graphic>
      </p:graphicFrame>
      <p:pic>
        <p:nvPicPr>
          <p:cNvPr id="31763" name="Picture 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75656" y="3284984"/>
            <a:ext cx="365869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©</a:t>
            </a:r>
            <a:r>
              <a:rPr spc="-85" dirty="0"/>
              <a:t> </a:t>
            </a:r>
            <a:r>
              <a:rPr sz="1000" spc="-20" dirty="0"/>
              <a:t>ES</a:t>
            </a:r>
            <a:r>
              <a:rPr sz="1000" spc="-10" dirty="0"/>
              <a:t>R</a:t>
            </a:r>
            <a:r>
              <a:rPr sz="1000" spc="10" dirty="0"/>
              <a:t> </a:t>
            </a:r>
            <a:r>
              <a:rPr sz="1000" spc="-15" dirty="0"/>
              <a:t>2013</a:t>
            </a:r>
            <a:endParaRPr sz="1000"/>
          </a:p>
        </p:txBody>
      </p:sp>
    </p:spTree>
    <p:extLst>
      <p:ext uri="{BB962C8B-B14F-4D97-AF65-F5344CB8AC3E}">
        <p14:creationId xmlns="" xmlns:p14="http://schemas.microsoft.com/office/powerpoint/2010/main" val="9334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9778" y="559942"/>
            <a:ext cx="1144905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dirty="0">
                <a:solidFill>
                  <a:srgbClr val="394084"/>
                </a:solidFill>
                <a:latin typeface="Arial"/>
                <a:cs typeface="Arial"/>
              </a:rPr>
              <a:t>SE33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1711" y="1306957"/>
            <a:ext cx="326326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185EB8"/>
              </a:buClr>
              <a:buFont typeface="Arial"/>
              <a:buChar char="•"/>
              <a:tabLst>
                <a:tab pos="355600" algn="l"/>
              </a:tabLst>
            </a:pP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T</a:t>
            </a:r>
            <a:r>
              <a:rPr sz="2400" b="1" spc="20" dirty="0">
                <a:solidFill>
                  <a:srgbClr val="185EB8"/>
                </a:solidFill>
                <a:latin typeface="Arial"/>
                <a:cs typeface="Arial"/>
              </a:rPr>
              <a:t>w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o</a:t>
            </a:r>
            <a:r>
              <a:rPr sz="2400" b="1" spc="-50" dirty="0">
                <a:solidFill>
                  <a:srgbClr val="185EB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p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e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rson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m</a:t>
            </a:r>
            <a:r>
              <a:rPr sz="2400" b="1" spc="5" dirty="0">
                <a:solidFill>
                  <a:srgbClr val="185EB8"/>
                </a:solidFill>
                <a:latin typeface="Arial"/>
                <a:cs typeface="Arial"/>
              </a:rPr>
              <a:t>i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xture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41387" y="1916176"/>
            <a:ext cx="4871974" cy="38496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085213" y="5405323"/>
            <a:ext cx="25781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16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4294967295"/>
          </p:nvPr>
        </p:nvSpPr>
        <p:spPr>
          <a:xfrm>
            <a:off x="535940" y="6366764"/>
            <a:ext cx="758825" cy="209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©</a:t>
            </a:r>
            <a:r>
              <a:rPr spc="-85" dirty="0"/>
              <a:t> </a:t>
            </a:r>
            <a:r>
              <a:rPr sz="1000" spc="-20" dirty="0"/>
              <a:t>ES</a:t>
            </a:r>
            <a:r>
              <a:rPr sz="1000" spc="-10" dirty="0"/>
              <a:t>R</a:t>
            </a:r>
            <a:r>
              <a:rPr sz="1000" spc="10" dirty="0"/>
              <a:t> </a:t>
            </a:r>
            <a:r>
              <a:rPr sz="1000" spc="-15" dirty="0"/>
              <a:t>2013</a:t>
            </a:r>
            <a:endParaRPr sz="1000"/>
          </a:p>
        </p:txBody>
      </p:sp>
      <p:sp>
        <p:nvSpPr>
          <p:cNvPr id="7" name="object 7"/>
          <p:cNvSpPr txBox="1"/>
          <p:nvPr/>
        </p:nvSpPr>
        <p:spPr>
          <a:xfrm>
            <a:off x="2840278" y="5405323"/>
            <a:ext cx="25781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19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70731" y="5405323"/>
            <a:ext cx="43116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26.2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89677" y="5405323"/>
            <a:ext cx="43116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29.2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2420888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 smtClean="0"/>
              <a:t>Suspect</a:t>
            </a:r>
            <a:r>
              <a:rPr lang="nb-NO" dirty="0" smtClean="0"/>
              <a:t>=16/19</a:t>
            </a:r>
          </a:p>
          <a:p>
            <a:r>
              <a:rPr lang="nb-NO" dirty="0" smtClean="0"/>
              <a:t>HP: </a:t>
            </a:r>
            <a:r>
              <a:rPr lang="nb-NO" dirty="0" err="1" smtClean="0"/>
              <a:t>suspect+NN</a:t>
            </a:r>
            <a:endParaRPr lang="nb-NO" dirty="0" smtClean="0"/>
          </a:p>
          <a:p>
            <a:r>
              <a:rPr lang="nb-NO" dirty="0" smtClean="0"/>
              <a:t>HD: NN1+NN2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5752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1711" y="559942"/>
            <a:ext cx="7161530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dirty="0">
                <a:solidFill>
                  <a:srgbClr val="394084"/>
                </a:solidFill>
                <a:latin typeface="Arial"/>
                <a:cs typeface="Arial"/>
              </a:rPr>
              <a:t>Poss</a:t>
            </a:r>
            <a:r>
              <a:rPr sz="3600" b="1" spc="-15" dirty="0">
                <a:solidFill>
                  <a:srgbClr val="394084"/>
                </a:solidFill>
                <a:latin typeface="Arial"/>
                <a:cs typeface="Arial"/>
              </a:rPr>
              <a:t>i</a:t>
            </a:r>
            <a:r>
              <a:rPr sz="3600" b="1" dirty="0">
                <a:solidFill>
                  <a:srgbClr val="394084"/>
                </a:solidFill>
                <a:latin typeface="Arial"/>
                <a:cs typeface="Arial"/>
              </a:rPr>
              <a:t>ble ge</a:t>
            </a:r>
            <a:r>
              <a:rPr sz="3600" b="1" spc="-15" dirty="0">
                <a:solidFill>
                  <a:srgbClr val="394084"/>
                </a:solidFill>
                <a:latin typeface="Arial"/>
                <a:cs typeface="Arial"/>
              </a:rPr>
              <a:t>n</a:t>
            </a:r>
            <a:r>
              <a:rPr sz="3600" b="1" dirty="0">
                <a:solidFill>
                  <a:srgbClr val="394084"/>
                </a:solidFill>
                <a:latin typeface="Arial"/>
                <a:cs typeface="Arial"/>
              </a:rPr>
              <a:t>otype</a:t>
            </a:r>
            <a:r>
              <a:rPr sz="3600" b="1" spc="-15" dirty="0">
                <a:solidFill>
                  <a:srgbClr val="394084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394084"/>
                </a:solidFill>
                <a:latin typeface="Arial"/>
                <a:cs typeface="Arial"/>
              </a:rPr>
              <a:t>comb</a:t>
            </a:r>
            <a:r>
              <a:rPr sz="3600" b="1" spc="-15" dirty="0">
                <a:solidFill>
                  <a:srgbClr val="394084"/>
                </a:solidFill>
                <a:latin typeface="Arial"/>
                <a:cs typeface="Arial"/>
              </a:rPr>
              <a:t>i</a:t>
            </a:r>
            <a:r>
              <a:rPr sz="3600" b="1" dirty="0">
                <a:solidFill>
                  <a:srgbClr val="394084"/>
                </a:solidFill>
                <a:latin typeface="Arial"/>
                <a:cs typeface="Arial"/>
              </a:rPr>
              <a:t>nati</a:t>
            </a:r>
            <a:r>
              <a:rPr sz="3600" b="1" spc="-15" dirty="0">
                <a:solidFill>
                  <a:srgbClr val="394084"/>
                </a:solidFill>
                <a:latin typeface="Arial"/>
                <a:cs typeface="Arial"/>
              </a:rPr>
              <a:t>o</a:t>
            </a:r>
            <a:r>
              <a:rPr sz="3600" b="1" dirty="0">
                <a:solidFill>
                  <a:srgbClr val="394084"/>
                </a:solidFill>
                <a:latin typeface="Arial"/>
                <a:cs typeface="Arial"/>
              </a:rPr>
              <a:t>ns</a:t>
            </a:r>
            <a:endParaRPr sz="36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©</a:t>
            </a:r>
            <a:r>
              <a:rPr spc="-85" dirty="0"/>
              <a:t> </a:t>
            </a:r>
            <a:r>
              <a:rPr sz="1000" spc="-20" dirty="0"/>
              <a:t>ES</a:t>
            </a:r>
            <a:r>
              <a:rPr sz="1000" spc="-10" dirty="0"/>
              <a:t>R</a:t>
            </a:r>
            <a:r>
              <a:rPr sz="1000" spc="10" dirty="0"/>
              <a:t> </a:t>
            </a:r>
            <a:r>
              <a:rPr sz="1000" spc="-15" dirty="0"/>
              <a:t>2013</a:t>
            </a:r>
            <a:endParaRPr sz="10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77862" y="1551050"/>
          <a:ext cx="7559736" cy="41036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7962"/>
                <a:gridCol w="1458340"/>
                <a:gridCol w="1473073"/>
                <a:gridCol w="1473072"/>
                <a:gridCol w="1677289"/>
              </a:tblGrid>
              <a:tr h="589279">
                <a:tc>
                  <a:txBody>
                    <a:bodyPr/>
                    <a:lstStyle/>
                    <a:p>
                      <a:pPr marL="30734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Number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72453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Contributor</a:t>
                      </a:r>
                      <a:r>
                        <a:rPr sz="2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35025">
                        <a:lnSpc>
                          <a:spcPct val="100000"/>
                        </a:lnSpc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trib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u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tor</a:t>
                      </a:r>
                      <a:r>
                        <a:rPr sz="20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589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894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3234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76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89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4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894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89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498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26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232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3203848" y="5329479"/>
            <a:ext cx="1957705" cy="0"/>
          </a:xfrm>
          <a:custGeom>
            <a:avLst/>
            <a:gdLst/>
            <a:ahLst/>
            <a:cxnLst/>
            <a:rect l="l" t="t" r="r" b="b"/>
            <a:pathLst>
              <a:path w="1957704">
                <a:moveTo>
                  <a:pt x="0" y="0"/>
                </a:moveTo>
                <a:lnTo>
                  <a:pt x="1957421" y="0"/>
                </a:lnTo>
              </a:path>
            </a:pathLst>
          </a:custGeom>
          <a:ln w="1321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131840" y="4509120"/>
            <a:ext cx="1947545" cy="1383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115">
              <a:lnSpc>
                <a:spcPct val="100000"/>
              </a:lnSpc>
            </a:pPr>
            <a:r>
              <a:rPr sz="5700" spc="442" baseline="-10233" dirty="0">
                <a:latin typeface="Symbol"/>
                <a:cs typeface="Symbol"/>
              </a:rPr>
              <a:t></a:t>
            </a:r>
            <a:r>
              <a:rPr sz="2100" i="1" spc="170" dirty="0">
                <a:latin typeface="Times New Roman"/>
                <a:cs typeface="Times New Roman"/>
              </a:rPr>
              <a:t>w</a:t>
            </a:r>
            <a:r>
              <a:rPr sz="2175" i="1" spc="7" baseline="-21072" dirty="0">
                <a:latin typeface="Times New Roman"/>
                <a:cs typeface="Times New Roman"/>
              </a:rPr>
              <a:t>j</a:t>
            </a:r>
            <a:r>
              <a:rPr sz="2175" i="1" baseline="-21072" dirty="0">
                <a:latin typeface="Times New Roman"/>
                <a:cs typeface="Times New Roman"/>
              </a:rPr>
              <a:t> </a:t>
            </a:r>
            <a:r>
              <a:rPr sz="2175" i="1" spc="-187" baseline="-21072" dirty="0">
                <a:latin typeface="Times New Roman"/>
                <a:cs typeface="Times New Roman"/>
              </a:rPr>
              <a:t> </a:t>
            </a:r>
            <a:r>
              <a:rPr sz="2100" spc="10" dirty="0">
                <a:latin typeface="Times New Roman"/>
                <a:cs typeface="Times New Roman"/>
              </a:rPr>
              <a:t>P</a:t>
            </a:r>
            <a:r>
              <a:rPr sz="2100" spc="-15" dirty="0">
                <a:latin typeface="Times New Roman"/>
                <a:cs typeface="Times New Roman"/>
              </a:rPr>
              <a:t>r</a:t>
            </a:r>
            <a:r>
              <a:rPr sz="2100" spc="85" dirty="0">
                <a:latin typeface="Times New Roman"/>
                <a:cs typeface="Times New Roman"/>
              </a:rPr>
              <a:t>(</a:t>
            </a:r>
            <a:r>
              <a:rPr sz="2100" i="1" spc="10" dirty="0">
                <a:latin typeface="Times New Roman"/>
                <a:cs typeface="Times New Roman"/>
              </a:rPr>
              <a:t>S</a:t>
            </a:r>
            <a:r>
              <a:rPr sz="2100" i="1" spc="-204" dirty="0">
                <a:latin typeface="Times New Roman"/>
                <a:cs typeface="Times New Roman"/>
              </a:rPr>
              <a:t> </a:t>
            </a:r>
            <a:r>
              <a:rPr sz="2175" i="1" spc="7" baseline="-21072" dirty="0">
                <a:latin typeface="Times New Roman"/>
                <a:cs typeface="Times New Roman"/>
              </a:rPr>
              <a:t>j</a:t>
            </a:r>
            <a:r>
              <a:rPr sz="2175" i="1" baseline="-21072" dirty="0">
                <a:latin typeface="Times New Roman"/>
                <a:cs typeface="Times New Roman"/>
              </a:rPr>
              <a:t> </a:t>
            </a:r>
            <a:r>
              <a:rPr sz="2175" i="1" spc="-37" baseline="-21072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|</a:t>
            </a:r>
            <a:r>
              <a:rPr sz="2100" spc="-25" dirty="0">
                <a:latin typeface="Times New Roman"/>
                <a:cs typeface="Times New Roman"/>
              </a:rPr>
              <a:t> </a:t>
            </a:r>
            <a:r>
              <a:rPr sz="2100" i="1" spc="-5" dirty="0">
                <a:latin typeface="Times New Roman"/>
                <a:cs typeface="Times New Roman"/>
              </a:rPr>
              <a:t>H</a:t>
            </a:r>
            <a:r>
              <a:rPr sz="2175" spc="15" baseline="-21072" dirty="0">
                <a:latin typeface="Times New Roman"/>
                <a:cs typeface="Times New Roman"/>
              </a:rPr>
              <a:t>1</a:t>
            </a:r>
            <a:r>
              <a:rPr sz="2175" spc="-337" baseline="-21072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)</a:t>
            </a:r>
            <a:endParaRPr sz="2100" dirty="0">
              <a:latin typeface="Times New Roman"/>
              <a:cs typeface="Times New Roman"/>
            </a:endParaRPr>
          </a:p>
          <a:p>
            <a:pPr marL="190500">
              <a:lnSpc>
                <a:spcPts val="1235"/>
              </a:lnSpc>
              <a:spcBef>
                <a:spcPts val="325"/>
              </a:spcBef>
            </a:pPr>
            <a:r>
              <a:rPr sz="1450" i="1" spc="5" dirty="0">
                <a:latin typeface="Times New Roman"/>
                <a:cs typeface="Times New Roman"/>
              </a:rPr>
              <a:t>j</a:t>
            </a:r>
            <a:endParaRPr sz="1450" dirty="0">
              <a:latin typeface="Times New Roman"/>
              <a:cs typeface="Times New Roman"/>
            </a:endParaRPr>
          </a:p>
          <a:p>
            <a:pPr marL="12700">
              <a:lnSpc>
                <a:spcPts val="4054"/>
              </a:lnSpc>
            </a:pPr>
            <a:r>
              <a:rPr sz="5700" spc="442" baseline="-10233" dirty="0">
                <a:latin typeface="Symbol"/>
                <a:cs typeface="Symbol"/>
              </a:rPr>
              <a:t></a:t>
            </a:r>
            <a:r>
              <a:rPr sz="2100" i="1" spc="-145" dirty="0">
                <a:latin typeface="Times New Roman"/>
                <a:cs typeface="Times New Roman"/>
              </a:rPr>
              <a:t>w</a:t>
            </a:r>
            <a:r>
              <a:rPr sz="2175" i="1" spc="15" baseline="-21072" dirty="0">
                <a:latin typeface="Times New Roman"/>
                <a:cs typeface="Times New Roman"/>
              </a:rPr>
              <a:t>u</a:t>
            </a:r>
            <a:r>
              <a:rPr sz="2175" i="1" baseline="-21072" dirty="0">
                <a:latin typeface="Times New Roman"/>
                <a:cs typeface="Times New Roman"/>
              </a:rPr>
              <a:t> </a:t>
            </a:r>
            <a:r>
              <a:rPr sz="2175" i="1" spc="-202" baseline="-21072" dirty="0">
                <a:latin typeface="Times New Roman"/>
                <a:cs typeface="Times New Roman"/>
              </a:rPr>
              <a:t> </a:t>
            </a:r>
            <a:r>
              <a:rPr sz="2100" spc="10" dirty="0">
                <a:latin typeface="Times New Roman"/>
                <a:cs typeface="Times New Roman"/>
              </a:rPr>
              <a:t>P</a:t>
            </a:r>
            <a:r>
              <a:rPr sz="2100" spc="-15" dirty="0">
                <a:latin typeface="Times New Roman"/>
                <a:cs typeface="Times New Roman"/>
              </a:rPr>
              <a:t>r</a:t>
            </a:r>
            <a:r>
              <a:rPr sz="2100" spc="80" dirty="0">
                <a:latin typeface="Times New Roman"/>
                <a:cs typeface="Times New Roman"/>
              </a:rPr>
              <a:t>(</a:t>
            </a:r>
            <a:r>
              <a:rPr sz="2100" i="1" spc="15" dirty="0">
                <a:latin typeface="Times New Roman"/>
                <a:cs typeface="Times New Roman"/>
              </a:rPr>
              <a:t>S</a:t>
            </a:r>
            <a:r>
              <a:rPr sz="2175" i="1" spc="15" baseline="-21072" dirty="0">
                <a:latin typeface="Times New Roman"/>
                <a:cs typeface="Times New Roman"/>
              </a:rPr>
              <a:t>u</a:t>
            </a:r>
            <a:r>
              <a:rPr sz="2175" i="1" baseline="-21072" dirty="0">
                <a:latin typeface="Times New Roman"/>
                <a:cs typeface="Times New Roman"/>
              </a:rPr>
              <a:t> </a:t>
            </a:r>
            <a:r>
              <a:rPr sz="2175" i="1" spc="-44" baseline="-21072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Times New Roman"/>
                <a:cs typeface="Times New Roman"/>
              </a:rPr>
              <a:t>|</a:t>
            </a:r>
            <a:r>
              <a:rPr sz="2100" spc="-30" dirty="0">
                <a:latin typeface="Times New Roman"/>
                <a:cs typeface="Times New Roman"/>
              </a:rPr>
              <a:t> </a:t>
            </a:r>
            <a:r>
              <a:rPr sz="2100" i="1" spc="155" dirty="0">
                <a:latin typeface="Times New Roman"/>
                <a:cs typeface="Times New Roman"/>
              </a:rPr>
              <a:t>H</a:t>
            </a:r>
            <a:r>
              <a:rPr sz="2175" spc="15" baseline="-21072" dirty="0">
                <a:latin typeface="Times New Roman"/>
                <a:cs typeface="Times New Roman"/>
              </a:rPr>
              <a:t>2</a:t>
            </a:r>
            <a:r>
              <a:rPr sz="2175" spc="-165" baseline="-21072" dirty="0">
                <a:latin typeface="Times New Roman"/>
                <a:cs typeface="Times New Roman"/>
              </a:rPr>
              <a:t> </a:t>
            </a:r>
            <a:r>
              <a:rPr sz="2100" spc="5" dirty="0">
                <a:latin typeface="Times New Roman"/>
                <a:cs typeface="Times New Roman"/>
              </a:rPr>
              <a:t>)</a:t>
            </a:r>
            <a:endParaRPr sz="21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24937" y="6345337"/>
            <a:ext cx="120650" cy="2336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i="1" spc="10" dirty="0">
                <a:latin typeface="Times New Roman"/>
                <a:cs typeface="Times New Roman"/>
              </a:rPr>
              <a:t>u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4294967295"/>
          </p:nvPr>
        </p:nvSpPr>
        <p:spPr>
          <a:xfrm>
            <a:off x="535940" y="6366764"/>
            <a:ext cx="758825" cy="209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©</a:t>
            </a:r>
            <a:r>
              <a:rPr spc="-85" dirty="0"/>
              <a:t> </a:t>
            </a:r>
            <a:r>
              <a:rPr sz="1000" spc="-20" dirty="0"/>
              <a:t>ES</a:t>
            </a:r>
            <a:r>
              <a:rPr sz="1000" spc="-10" dirty="0"/>
              <a:t>R</a:t>
            </a:r>
            <a:r>
              <a:rPr sz="1000" spc="10" dirty="0"/>
              <a:t> </a:t>
            </a:r>
            <a:r>
              <a:rPr sz="1000" spc="-15" dirty="0"/>
              <a:t>2013</a:t>
            </a: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2267744" y="5136122"/>
            <a:ext cx="710565" cy="386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00" i="1" spc="10" dirty="0">
                <a:latin typeface="Times New Roman"/>
                <a:cs typeface="Times New Roman"/>
              </a:rPr>
              <a:t>L</a:t>
            </a:r>
            <a:r>
              <a:rPr sz="2100" i="1" spc="-120" dirty="0">
                <a:latin typeface="Times New Roman"/>
                <a:cs typeface="Times New Roman"/>
              </a:rPr>
              <a:t>R</a:t>
            </a:r>
            <a:r>
              <a:rPr sz="2175" i="1" spc="22" baseline="-21072" dirty="0">
                <a:latin typeface="Times New Roman"/>
                <a:cs typeface="Times New Roman"/>
              </a:rPr>
              <a:t>C</a:t>
            </a:r>
            <a:r>
              <a:rPr sz="2175" i="1" baseline="-21072" dirty="0">
                <a:latin typeface="Times New Roman"/>
                <a:cs typeface="Times New Roman"/>
              </a:rPr>
              <a:t> </a:t>
            </a:r>
            <a:r>
              <a:rPr sz="2175" i="1" spc="195" baseline="-21072" dirty="0">
                <a:latin typeface="Times New Roman"/>
                <a:cs typeface="Times New Roman"/>
              </a:rPr>
              <a:t> </a:t>
            </a:r>
            <a:r>
              <a:rPr sz="2100" spc="10" dirty="0">
                <a:latin typeface="Symbol"/>
                <a:cs typeface="Symbol"/>
              </a:rPr>
              <a:t></a:t>
            </a:r>
            <a:endParaRPr sz="2100">
              <a:latin typeface="Symbol"/>
              <a:cs typeface="Symbol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95006823"/>
              </p:ext>
            </p:extLst>
          </p:nvPr>
        </p:nvGraphicFramePr>
        <p:xfrm>
          <a:off x="593885" y="655235"/>
          <a:ext cx="7002451" cy="38439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98749"/>
                <a:gridCol w="935199"/>
                <a:gridCol w="737571"/>
                <a:gridCol w="1012425"/>
                <a:gridCol w="822020"/>
                <a:gridCol w="1309386"/>
                <a:gridCol w="1187101"/>
              </a:tblGrid>
              <a:tr h="1289496">
                <a:tc>
                  <a:txBody>
                    <a:bodyPr/>
                    <a:lstStyle/>
                    <a:p>
                      <a:pPr marL="317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Number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trib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u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tor</a:t>
                      </a:r>
                      <a:r>
                        <a:rPr sz="20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2352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Contributor</a:t>
                      </a:r>
                      <a:r>
                        <a:rPr sz="2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239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Produ</a:t>
                      </a:r>
                      <a:r>
                        <a:rPr sz="2000" spc="1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t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ts val="2390"/>
                        </a:lnSpc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Pr(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|</a:t>
                      </a:r>
                      <a:r>
                        <a:rPr sz="2000" i="1" spc="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950" i="1" baseline="-23504" dirty="0">
                          <a:latin typeface="Times New Roman"/>
                          <a:cs typeface="Times New Roman"/>
                        </a:rPr>
                        <a:t>j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)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8120" marR="26670" indent="-161925">
                        <a:lnSpc>
                          <a:spcPct val="100000"/>
                        </a:lnSpc>
                      </a:pPr>
                      <a:r>
                        <a:rPr sz="2000" dirty="0" err="1" smtClean="0">
                          <a:latin typeface="Arial"/>
                          <a:cs typeface="Arial"/>
                        </a:rPr>
                        <a:t>E</a:t>
                      </a:r>
                      <a:r>
                        <a:rPr sz="2000" spc="-10" dirty="0" err="1" smtClean="0">
                          <a:latin typeface="Arial"/>
                          <a:cs typeface="Arial"/>
                        </a:rPr>
                        <a:t>x</a:t>
                      </a:r>
                      <a:r>
                        <a:rPr sz="2000" dirty="0" err="1" smtClean="0">
                          <a:latin typeface="Arial"/>
                          <a:cs typeface="Arial"/>
                        </a:rPr>
                        <a:t>pe</a:t>
                      </a:r>
                      <a:r>
                        <a:rPr sz="2000" spc="5" dirty="0" err="1" smtClean="0">
                          <a:latin typeface="Arial"/>
                          <a:cs typeface="Arial"/>
                        </a:rPr>
                        <a:t>c</a:t>
                      </a:r>
                      <a:r>
                        <a:rPr sz="2000" dirty="0" err="1" smtClean="0">
                          <a:latin typeface="Arial"/>
                          <a:cs typeface="Arial"/>
                        </a:rPr>
                        <a:t>te</a:t>
                      </a:r>
                      <a:r>
                        <a:rPr lang="nb-NO" sz="2000" dirty="0" smtClean="0">
                          <a:latin typeface="Arial"/>
                          <a:cs typeface="Arial"/>
                        </a:rPr>
                        <a:t>d</a:t>
                      </a:r>
                      <a:r>
                        <a:rPr sz="200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weight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57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8285">
                        <a:lnSpc>
                          <a:spcPts val="238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0.208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58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0029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813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76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8285">
                        <a:lnSpc>
                          <a:spcPts val="238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0.608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57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7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8285">
                        <a:lnSpc>
                          <a:spcPts val="2375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0.056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57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4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8285">
                        <a:lnSpc>
                          <a:spcPts val="2375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0.096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58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8285">
                        <a:lnSpc>
                          <a:spcPts val="2375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0.024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57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908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448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8285">
                        <a:lnSpc>
                          <a:spcPts val="2375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0.008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4011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283209"/>
            <a:ext cx="3430904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425700" algn="l"/>
              </a:tabLst>
            </a:pPr>
            <a:r>
              <a:rPr sz="3600" b="1" dirty="0">
                <a:solidFill>
                  <a:srgbClr val="394084"/>
                </a:solidFill>
                <a:latin typeface="Arial"/>
                <a:cs typeface="Arial"/>
              </a:rPr>
              <a:t>Likelihood	</a:t>
            </a:r>
            <a:r>
              <a:rPr sz="3600" b="1" spc="5" dirty="0">
                <a:solidFill>
                  <a:srgbClr val="394084"/>
                </a:solidFill>
                <a:latin typeface="Arial"/>
                <a:cs typeface="Arial"/>
              </a:rPr>
              <a:t>r</a:t>
            </a:r>
            <a:r>
              <a:rPr sz="3600" b="1" dirty="0">
                <a:solidFill>
                  <a:srgbClr val="394084"/>
                </a:solidFill>
                <a:latin typeface="Arial"/>
                <a:cs typeface="Arial"/>
              </a:rPr>
              <a:t>atio</a:t>
            </a:r>
            <a:endParaRPr sz="36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4294967295"/>
          </p:nvPr>
        </p:nvSpPr>
        <p:spPr>
          <a:xfrm>
            <a:off x="535940" y="6366764"/>
            <a:ext cx="758825" cy="209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©</a:t>
            </a:r>
            <a:r>
              <a:rPr spc="-85" dirty="0"/>
              <a:t> </a:t>
            </a:r>
            <a:r>
              <a:rPr sz="1000" spc="-20" dirty="0"/>
              <a:t>ES</a:t>
            </a:r>
            <a:r>
              <a:rPr sz="1000" spc="-10" dirty="0"/>
              <a:t>R</a:t>
            </a:r>
            <a:r>
              <a:rPr sz="1000" spc="10" dirty="0"/>
              <a:t> </a:t>
            </a:r>
            <a:r>
              <a:rPr sz="1000" spc="-15" dirty="0"/>
              <a:t>2013</a:t>
            </a: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688340" y="947039"/>
            <a:ext cx="7528559" cy="1180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185EB8"/>
              </a:buClr>
              <a:buFont typeface="Arial"/>
              <a:buChar char="•"/>
              <a:tabLst>
                <a:tab pos="356235" algn="l"/>
              </a:tabLst>
            </a:pP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A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s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suming person of interest </a:t>
            </a:r>
            <a:r>
              <a:rPr sz="2400" b="1" spc="20" dirty="0">
                <a:solidFill>
                  <a:srgbClr val="185EB8"/>
                </a:solidFill>
                <a:latin typeface="Arial"/>
                <a:cs typeface="Arial"/>
              </a:rPr>
              <a:t>w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as</a:t>
            </a:r>
            <a:r>
              <a:rPr sz="2400" b="1" spc="-40" dirty="0">
                <a:solidFill>
                  <a:srgbClr val="185EB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16,19</a:t>
            </a:r>
            <a:endParaRPr sz="24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185EB8"/>
              </a:buClr>
              <a:buFont typeface="Arial"/>
              <a:buChar char="•"/>
              <a:tabLst>
                <a:tab pos="356235" algn="l"/>
              </a:tabLst>
            </a:pP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A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s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s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u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me</a:t>
            </a:r>
            <a:r>
              <a:rPr sz="2400" b="1" spc="10" dirty="0">
                <a:solidFill>
                  <a:srgbClr val="185EB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that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a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c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c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o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rding to</a:t>
            </a:r>
            <a:r>
              <a:rPr sz="2400" b="1" spc="-25" dirty="0">
                <a:solidFill>
                  <a:srgbClr val="185EB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oth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e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r </a:t>
            </a:r>
            <a:r>
              <a:rPr sz="2400" b="1" spc="5" dirty="0">
                <a:solidFill>
                  <a:srgbClr val="185EB8"/>
                </a:solidFill>
                <a:latin typeface="Arial"/>
                <a:cs typeface="Arial"/>
              </a:rPr>
              <a:t>(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u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n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s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e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e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n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) lo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c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i</a:t>
            </a:r>
            <a:r>
              <a:rPr sz="2400" b="1" spc="-20" dirty="0">
                <a:solidFill>
                  <a:srgbClr val="185EB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POI</a:t>
            </a:r>
            <a:endParaRPr sz="2400" dirty="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must be c</a:t>
            </a:r>
            <a:r>
              <a:rPr sz="2400" b="1" spc="-10" dirty="0">
                <a:solidFill>
                  <a:srgbClr val="185EB8"/>
                </a:solidFill>
                <a:latin typeface="Arial"/>
                <a:cs typeface="Arial"/>
              </a:rPr>
              <a:t>o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ntr</a:t>
            </a:r>
            <a:r>
              <a:rPr sz="2400" b="1" spc="5" dirty="0">
                <a:solidFill>
                  <a:srgbClr val="185EB8"/>
                </a:solidFill>
                <a:latin typeface="Arial"/>
                <a:cs typeface="Arial"/>
              </a:rPr>
              <a:t>i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butor</a:t>
            </a:r>
            <a:r>
              <a:rPr sz="2400" b="1" spc="-20" dirty="0">
                <a:solidFill>
                  <a:srgbClr val="185EB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85EB8"/>
                </a:solidFill>
                <a:latin typeface="Arial"/>
                <a:cs typeface="Arial"/>
              </a:rPr>
              <a:t>1</a:t>
            </a:r>
            <a:endParaRPr sz="24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821232" y="2297048"/>
          <a:ext cx="7328863" cy="37178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91"/>
                <a:gridCol w="863975"/>
                <a:gridCol w="1117092"/>
                <a:gridCol w="783082"/>
                <a:gridCol w="1074674"/>
                <a:gridCol w="872743"/>
                <a:gridCol w="1390014"/>
                <a:gridCol w="1155192"/>
              </a:tblGrid>
              <a:tr h="1080135">
                <a:tc gridSpan="2">
                  <a:txBody>
                    <a:bodyPr/>
                    <a:lstStyle/>
                    <a:p>
                      <a:pPr marL="698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Number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Contributor</a:t>
                      </a:r>
                      <a:r>
                        <a:rPr sz="2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Contributor</a:t>
                      </a:r>
                      <a:r>
                        <a:rPr sz="2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239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Produ</a:t>
                      </a:r>
                      <a:r>
                        <a:rPr sz="2000" spc="1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t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ts val="2390"/>
                        </a:lnSpc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Pr(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|</a:t>
                      </a:r>
                      <a:r>
                        <a:rPr sz="2000" i="1" spc="5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950" i="1" baseline="-23504" dirty="0">
                          <a:latin typeface="Times New Roman"/>
                          <a:cs typeface="Times New Roman"/>
                        </a:rPr>
                        <a:t>j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)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3200" marR="33020" indent="-16192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000" spc="-10" dirty="0">
                          <a:latin typeface="Arial"/>
                          <a:cs typeface="Arial"/>
                        </a:rPr>
                        <a:t>x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pe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ted weight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18663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ts val="215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0.208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479661">
                <a:tc>
                  <a:txBody>
                    <a:bodyPr/>
                    <a:lstStyle/>
                    <a:p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FF0000"/>
                      </a:solidFill>
                      <a:prstDash val="soli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493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257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384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76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0.608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FF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28575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42057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7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ts val="2375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0.056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9673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4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ts val="2375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0.096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9547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3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ts val="2375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0.024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9635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26.2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29.2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16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19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ts val="2370"/>
                        </a:lnSpc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0.008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1845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18</a:t>
            </a:fld>
            <a:endParaRPr lang="en-GB" noProof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4652" y="332656"/>
            <a:ext cx="7648470" cy="52634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71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04665"/>
            <a:ext cx="6192688" cy="3721554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11560" y="5111167"/>
                <a:ext cx="2263568" cy="42697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b-NO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𝐿𝑅</m:t>
                        </m:r>
                      </m:e>
                      <m:sub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𝐵𝑖𝑛𝑎𝑟𝑦</m:t>
                        </m:r>
                      </m:sub>
                    </m:sSub>
                  </m:oMath>
                </a14:m>
                <a:r>
                  <a:rPr lang="nb-NO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b-NO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b-NO" b="0" i="1" smtClean="0">
                            <a:latin typeface="Cambria Math" panose="02040503050406030204" pitchFamily="18" charset="0"/>
                          </a:rPr>
                          <m:t>12</m:t>
                        </m:r>
                        <m:sSub>
                          <m:sSubPr>
                            <m:ctrlPr>
                              <a:rPr lang="nb-NO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16 </m:t>
                            </m:r>
                          </m:sub>
                        </m:sSub>
                        <m:sSub>
                          <m:sSubPr>
                            <m:ctrlPr>
                              <a:rPr lang="nb-NO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nb-NO" b="0" i="1" smtClean="0">
                                <a:latin typeface="Cambria Math" panose="02040503050406030204" pitchFamily="18" charset="0"/>
                              </a:rPr>
                              <m:t>19</m:t>
                            </m:r>
                          </m:sub>
                        </m:sSub>
                      </m:den>
                    </m:f>
                    <m:r>
                      <a:rPr lang="nb-NO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nb-NO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50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111167"/>
                <a:ext cx="2263568" cy="426976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l="-3495" t="-5714" r="-2688" b="-1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539552" y="4293096"/>
            <a:ext cx="43781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 smtClean="0"/>
              <a:t>Several</a:t>
            </a:r>
            <a:r>
              <a:rPr lang="nb-NO" dirty="0" smtClean="0"/>
              <a:t> combinations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unlikely</a:t>
            </a:r>
            <a:r>
              <a:rPr lang="nb-NO" dirty="0" smtClean="0"/>
              <a:t> and so</a:t>
            </a:r>
          </a:p>
          <a:p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binary</a:t>
            </a:r>
            <a:r>
              <a:rPr lang="nb-NO" dirty="0" smtClean="0"/>
              <a:t> </a:t>
            </a:r>
            <a:r>
              <a:rPr lang="nb-NO" dirty="0" err="1" smtClean="0"/>
              <a:t>model</a:t>
            </a:r>
            <a:r>
              <a:rPr lang="nb-NO" dirty="0" smtClean="0"/>
              <a:t> </a:t>
            </a:r>
            <a:r>
              <a:rPr lang="nb-NO" dirty="0" err="1" smtClean="0"/>
              <a:t>gives</a:t>
            </a:r>
            <a:r>
              <a:rPr lang="nb-NO" dirty="0" smtClean="0"/>
              <a:t> a </a:t>
            </a:r>
            <a:r>
              <a:rPr lang="nb-NO" dirty="0" err="1" smtClean="0"/>
              <a:t>lower</a:t>
            </a:r>
            <a:r>
              <a:rPr lang="nb-NO" dirty="0" smtClean="0"/>
              <a:t> </a:t>
            </a:r>
            <a:r>
              <a:rPr lang="nb-NO" dirty="0" err="1" smtClean="0"/>
              <a:t>value</a:t>
            </a:r>
            <a:r>
              <a:rPr lang="nb-NO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6572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2</a:t>
            </a:fld>
            <a:endParaRPr lang="en-GB" noProof="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859155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69000" y="4088887"/>
            <a:ext cx="6999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http://www.cstl.nist.gov/strbase/training/ISFG2013workshops.htm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Exercise</a:t>
            </a:r>
            <a:endParaRPr lang="nb-NO" dirty="0"/>
          </a:p>
        </p:txBody>
      </p:sp>
      <p:sp>
        <p:nvSpPr>
          <p:cNvPr id="7" name="Plassholder for innhold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err="1" smtClean="0"/>
              <a:t>Describe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three</a:t>
            </a:r>
            <a:r>
              <a:rPr lang="nb-NO" dirty="0" smtClean="0"/>
              <a:t> </a:t>
            </a:r>
            <a:r>
              <a:rPr lang="nb-NO" dirty="0" err="1" smtClean="0"/>
              <a:t>methods</a:t>
            </a:r>
            <a:r>
              <a:rPr lang="nb-NO" dirty="0" smtClean="0"/>
              <a:t> </a:t>
            </a:r>
            <a:r>
              <a:rPr lang="nb-NO" dirty="0" err="1" smtClean="0"/>
              <a:t>presented</a:t>
            </a:r>
            <a:r>
              <a:rPr lang="nb-NO" dirty="0" smtClean="0"/>
              <a:t> and </a:t>
            </a:r>
            <a:r>
              <a:rPr lang="nb-NO" smtClean="0"/>
              <a:t>discuss</a:t>
            </a:r>
            <a:r>
              <a:rPr lang="nb-NO" dirty="0" smtClean="0"/>
              <a:t> </a:t>
            </a:r>
            <a:r>
              <a:rPr lang="nb-NO" dirty="0" err="1" smtClean="0"/>
              <a:t>pros</a:t>
            </a:r>
            <a:r>
              <a:rPr lang="nb-NO" dirty="0" smtClean="0"/>
              <a:t> and </a:t>
            </a:r>
            <a:r>
              <a:rPr lang="nb-NO" dirty="0" err="1" smtClean="0"/>
              <a:t>cons</a:t>
            </a:r>
            <a:r>
              <a:rPr lang="nb-NO" dirty="0" smtClean="0"/>
              <a:t>!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CDEF-0E3E-4EE1-9496-7E63FAD72944}" type="datetime1">
              <a:rPr lang="en-US" smtClean="0"/>
              <a:pPr/>
              <a:t>5/22/2014</a:t>
            </a:fld>
            <a:endParaRPr lang="en-US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nb-NO" spc="-10" smtClean="0"/>
              <a:t>©</a:t>
            </a:r>
            <a:r>
              <a:rPr lang="nb-NO" spc="-85" smtClean="0"/>
              <a:t> </a:t>
            </a:r>
            <a:r>
              <a:rPr lang="nb-NO" sz="1000" spc="-20" smtClean="0"/>
              <a:t>ES</a:t>
            </a:r>
            <a:r>
              <a:rPr lang="nb-NO" sz="1000" spc="-10" smtClean="0"/>
              <a:t>R</a:t>
            </a:r>
            <a:r>
              <a:rPr lang="nb-NO" sz="1000" spc="10" smtClean="0"/>
              <a:t> </a:t>
            </a:r>
            <a:r>
              <a:rPr lang="nb-NO" sz="1000" spc="-15" smtClean="0"/>
              <a:t>2013</a:t>
            </a:r>
            <a:endParaRPr lang="nb-NO" sz="100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nb-NO" smtClean="0"/>
              <a:pPr/>
              <a:t>20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261119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3</a:t>
            </a:fld>
            <a:endParaRPr lang="en-GB" noProof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737920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Binary model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Qualitative binary model</a:t>
            </a:r>
            <a:r>
              <a:rPr lang="en-US" dirty="0"/>
              <a:t> </a:t>
            </a:r>
            <a:r>
              <a:rPr lang="en-US" dirty="0" smtClean="0"/>
              <a:t>(aka unrestricted…)</a:t>
            </a:r>
          </a:p>
          <a:p>
            <a:pPr lvl="1"/>
            <a:r>
              <a:rPr lang="en-US" dirty="0" smtClean="0"/>
              <a:t>Treats alleles as present or absent and does not take into account peak height information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Semi-quantitative binary model (aka restricted …)</a:t>
            </a:r>
          </a:p>
          <a:p>
            <a:pPr lvl="1"/>
            <a:r>
              <a:rPr lang="en-US" dirty="0" smtClean="0"/>
              <a:t>Declares some of the combinations as possible or impossible</a:t>
            </a:r>
            <a:endParaRPr lang="en-US" dirty="0"/>
          </a:p>
          <a:p>
            <a:pPr marL="468000" lvl="1" indent="0">
              <a:buNone/>
            </a:pPr>
            <a:endParaRPr lang="en-US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4</a:t>
            </a:fld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5</a:t>
            </a:fld>
            <a:endParaRPr lang="en-GB" noProof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4864"/>
            <a:ext cx="4487788" cy="288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627688" y="3109913"/>
          <a:ext cx="3000375" cy="871537"/>
        </p:xfrm>
        <a:graphic>
          <a:graphicData uri="http://schemas.openxmlformats.org/presentationml/2006/ole">
            <p:oleObj spid="_x0000_s4110" name="Equation" r:id="rId5" imgW="2273300" imgH="660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6</a:t>
            </a:fld>
            <a:endParaRPr lang="en-GB" noProof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4664"/>
            <a:ext cx="4487788" cy="288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939800" y="3414713"/>
          <a:ext cx="3736975" cy="2681287"/>
        </p:xfrm>
        <a:graphic>
          <a:graphicData uri="http://schemas.openxmlformats.org/presentationml/2006/ole">
            <p:oleObj spid="_x0000_s1039" name="Equation" r:id="rId5" imgW="2832100" imgH="20320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Semi continuous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Artefacts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Drop-out</a:t>
            </a:r>
          </a:p>
          <a:p>
            <a:pPr lvl="1"/>
            <a:r>
              <a:rPr lang="en-US" dirty="0" smtClean="0"/>
              <a:t>Drop-in</a:t>
            </a:r>
          </a:p>
          <a:p>
            <a:pPr lvl="1"/>
            <a:r>
              <a:rPr lang="en-US" dirty="0" smtClean="0"/>
              <a:t>Stutters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7</a:t>
            </a:fld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8</a:t>
            </a:fld>
            <a:endParaRPr lang="en-GB" noProof="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52"/>
            <a:ext cx="77914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475656" y="4365104"/>
            <a:ext cx="59683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Semi-continuous model includes a drop-out probability d</a:t>
            </a:r>
          </a:p>
          <a:p>
            <a:r>
              <a:rPr lang="en-US" dirty="0" smtClean="0"/>
              <a:t>Software: </a:t>
            </a:r>
            <a:r>
              <a:rPr lang="en-US" dirty="0" err="1" smtClean="0"/>
              <a:t>LRmix</a:t>
            </a:r>
            <a:r>
              <a:rPr lang="en-US" dirty="0" smtClean="0"/>
              <a:t> (</a:t>
            </a:r>
            <a:r>
              <a:rPr lang="en-US" dirty="0" err="1" smtClean="0"/>
              <a:t>Haned</a:t>
            </a:r>
            <a:r>
              <a:rPr lang="en-US" dirty="0" smtClean="0"/>
              <a:t>), ....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Continuous model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Continuous models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9</a:t>
            </a:fld>
            <a:endParaRPr lang="en-GB" noProof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4864"/>
            <a:ext cx="4487788" cy="288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627688" y="2808288"/>
          <a:ext cx="3000375" cy="1474787"/>
        </p:xfrm>
        <a:graphic>
          <a:graphicData uri="http://schemas.openxmlformats.org/presentationml/2006/ole">
            <p:oleObj spid="_x0000_s5134" name="Equation" r:id="rId5" imgW="2273300" imgH="1117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MBU_PPT_Bokmål">
  <a:themeElements>
    <a:clrScheme name="NMBU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7F"/>
      </a:accent1>
      <a:accent2>
        <a:srgbClr val="FEC843"/>
      </a:accent2>
      <a:accent3>
        <a:srgbClr val="556680"/>
      </a:accent3>
      <a:accent4>
        <a:srgbClr val="00A1CD"/>
      </a:accent4>
      <a:accent5>
        <a:srgbClr val="000000"/>
      </a:accent5>
      <a:accent6>
        <a:srgbClr val="C8ACB7"/>
      </a:accent6>
      <a:hlink>
        <a:srgbClr val="009D7F"/>
      </a:hlink>
      <a:folHlink>
        <a:srgbClr val="77645A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NMBU_PPT_Engelsk</Template>
  <TotalTime>291</TotalTime>
  <Words>453</Words>
  <Application>Microsoft Office PowerPoint</Application>
  <PresentationFormat>On-screen Show (4:3)</PresentationFormat>
  <Paragraphs>254</Paragraphs>
  <Slides>20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NMBU_PPT_Bokmål</vt:lpstr>
      <vt:lpstr>Equation</vt:lpstr>
      <vt:lpstr>Continuous models for mixtures</vt:lpstr>
      <vt:lpstr>Slide 2</vt:lpstr>
      <vt:lpstr>Slide 3</vt:lpstr>
      <vt:lpstr>Binary model</vt:lpstr>
      <vt:lpstr>Example</vt:lpstr>
      <vt:lpstr>Slide 6</vt:lpstr>
      <vt:lpstr>Semi continuous models</vt:lpstr>
      <vt:lpstr>Slide 8</vt:lpstr>
      <vt:lpstr>Continuous model</vt:lpstr>
      <vt:lpstr>Slide 10</vt:lpstr>
      <vt:lpstr>Slide 11</vt:lpstr>
      <vt:lpstr>Computation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Exercise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Thore Egeland</dc:creator>
  <dc:description>template by addpoint.no</dc:description>
  <cp:lastModifiedBy>Thore</cp:lastModifiedBy>
  <cp:revision>31</cp:revision>
  <dcterms:created xsi:type="dcterms:W3CDTF">2014-05-02T11:54:27Z</dcterms:created>
  <dcterms:modified xsi:type="dcterms:W3CDTF">2014-05-22T05:11:57Z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 by">
    <vt:lpwstr>addpoint.no</vt:lpwstr>
  </property>
</Properties>
</file>