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79" r:id="rId2"/>
    <p:sldId id="257" r:id="rId3"/>
    <p:sldId id="263" r:id="rId4"/>
    <p:sldId id="280" r:id="rId5"/>
    <p:sldId id="282" r:id="rId6"/>
    <p:sldId id="270" r:id="rId7"/>
    <p:sldId id="283" r:id="rId8"/>
    <p:sldId id="284" r:id="rId9"/>
    <p:sldId id="285" r:id="rId10"/>
    <p:sldId id="281" r:id="rId11"/>
    <p:sldId id="271" r:id="rId12"/>
    <p:sldId id="278" r:id="rId13"/>
    <p:sldId id="273" r:id="rId14"/>
    <p:sldId id="274" r:id="rId15"/>
    <p:sldId id="275" r:id="rId16"/>
    <p:sldId id="286" r:id="rId17"/>
    <p:sldId id="268" r:id="rId18"/>
    <p:sldId id="276" r:id="rId19"/>
    <p:sldId id="288" r:id="rId20"/>
    <p:sldId id="289" r:id="rId21"/>
    <p:sldId id="290" r:id="rId22"/>
    <p:sldId id="291" r:id="rId23"/>
    <p:sldId id="292" r:id="rId24"/>
    <p:sldId id="293" r:id="rId25"/>
    <p:sldId id="269" r:id="rId26"/>
    <p:sldId id="277" r:id="rId27"/>
    <p:sldId id="287" r:id="rId28"/>
    <p:sldId id="266" r:id="rId29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Untitled Section" id="{FA3A4A78-992B-4183-91F5-735F9238A841}">
          <p14:sldIdLst>
            <p14:sldId id="279"/>
            <p14:sldId id="257"/>
            <p14:sldId id="263"/>
            <p14:sldId id="280"/>
            <p14:sldId id="282"/>
            <p14:sldId id="270"/>
            <p14:sldId id="283"/>
            <p14:sldId id="284"/>
            <p14:sldId id="285"/>
            <p14:sldId id="281"/>
            <p14:sldId id="271"/>
            <p14:sldId id="278"/>
            <p14:sldId id="273"/>
            <p14:sldId id="274"/>
            <p14:sldId id="275"/>
            <p14:sldId id="286"/>
            <p14:sldId id="268"/>
            <p14:sldId id="276"/>
            <p14:sldId id="269"/>
            <p14:sldId id="277"/>
            <p14:sldId id="287"/>
            <p14:sldId id="26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7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73" d="100"/>
          <a:sy n="73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013BB-223A-4A7A-A9B6-504A14290792}" type="datetimeFigureOut">
              <a:rPr lang="nb-NO" smtClean="0"/>
              <a:pPr/>
              <a:t>18.05.2014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BF349-27A5-44C1-8C69-2C3879FAD297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5856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1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770297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11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12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13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14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15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16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17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18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19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20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BF349-27A5-44C1-8C69-2C3879FAD297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17702971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21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22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23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24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25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26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27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4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5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6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7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8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9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nb-NO" b="1" smtClean="0"/>
              <a:t>Random man (unrelated to child, also unrelated to the mother)</a:t>
            </a:r>
          </a:p>
          <a:p>
            <a:pPr>
              <a:buFontTx/>
              <a:buChar char="•"/>
            </a:pPr>
            <a:r>
              <a:rPr lang="nb-NO" b="1" smtClean="0"/>
              <a:t>Most basic ideas </a:t>
            </a:r>
            <a:r>
              <a:rPr lang="nb-NO" smtClean="0"/>
              <a:t>can be illustrated by this simple example.</a:t>
            </a:r>
          </a:p>
          <a:p>
            <a:pPr>
              <a:buFontTx/>
              <a:buChar char="•"/>
            </a:pPr>
            <a:r>
              <a:rPr lang="nb-NO" smtClean="0"/>
              <a:t>There are alternatives to notation and formulation</a:t>
            </a:r>
          </a:p>
          <a:p>
            <a:pPr>
              <a:buFontTx/>
              <a:buChar char="•"/>
            </a:pPr>
            <a:endParaRPr lang="nb-NO" smtClean="0"/>
          </a:p>
          <a:p>
            <a:pPr>
              <a:buFontTx/>
              <a:buChar char="•"/>
            </a:pPr>
            <a:r>
              <a:rPr lang="nb-NO" b="1" smtClean="0"/>
              <a:t>Explain notation</a:t>
            </a:r>
          </a:p>
          <a:p>
            <a:pPr>
              <a:buFontTx/>
              <a:buChar char="•"/>
            </a:pPr>
            <a:endParaRPr lang="nb-NO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70D70B-FDE7-4866-B4EF-D8A2CB465425}" type="slidenum">
              <a:rPr lang="en-GB" smtClean="0"/>
              <a:pPr/>
              <a:t>10</a:t>
            </a:fld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904259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ors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531" y="2571889"/>
            <a:ext cx="2147040" cy="171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293"/>
          <a:stretch/>
        </p:blipFill>
        <p:spPr>
          <a:xfrm>
            <a:off x="4476749" y="2570986"/>
            <a:ext cx="3240793" cy="17160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63032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576000" y="1920873"/>
            <a:ext cx="7992000" cy="4127501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1868463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s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NMBU\nmbu_ppt_sisteside_grafikk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0874"/>
            <a:ext cx="9144000" cy="49371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3588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579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1844825"/>
            <a:ext cx="3794294" cy="3960440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975512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5862" y="1592719"/>
            <a:ext cx="3807674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763687" y="1592719"/>
            <a:ext cx="3807939" cy="738664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Plassholder for innhold 2"/>
          <p:cNvSpPr>
            <a:spLocks noGrp="1"/>
          </p:cNvSpPr>
          <p:nvPr>
            <p:ph sz="half" idx="13"/>
          </p:nvPr>
        </p:nvSpPr>
        <p:spPr>
          <a:xfrm>
            <a:off x="579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Plassholder for innhold 3"/>
          <p:cNvSpPr>
            <a:spLocks noGrp="1"/>
          </p:cNvSpPr>
          <p:nvPr>
            <p:ph sz="half" idx="2"/>
          </p:nvPr>
        </p:nvSpPr>
        <p:spPr>
          <a:xfrm>
            <a:off x="4770353" y="2348880"/>
            <a:ext cx="3794294" cy="3456384"/>
          </a:xfrm>
        </p:spPr>
        <p:txBody>
          <a:bodyPr/>
          <a:lstStyle>
            <a:lvl1pPr marL="198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1pPr>
            <a:lvl2pPr marL="666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2400"/>
            </a:lvl2pPr>
            <a:lvl3pPr marL="1134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3pPr>
            <a:lvl4pPr marL="16002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 sz="1800"/>
            </a:lvl4pPr>
            <a:lvl5pPr marL="2052000" marR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Click to edit Master text styles</a:t>
            </a:r>
          </a:p>
          <a:p>
            <a:pPr marL="198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198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98000" marR="0" lvl="3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98000" marR="0" lvl="4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182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632205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70776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 animasjon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3859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12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1864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369332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6000" y="3956400"/>
            <a:ext cx="7992000" cy="336550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Dato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994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398607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71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575999" y="1922400"/>
            <a:ext cx="3870000" cy="4129200"/>
          </a:xfrm>
          <a:noFill/>
        </p:spPr>
        <p:txBody>
          <a:bodyPr tIns="216000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72565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til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76000" y="1825831"/>
            <a:ext cx="3852000" cy="397943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3"/>
          </p:nvPr>
        </p:nvSpPr>
        <p:spPr>
          <a:xfrm>
            <a:off x="4716016" y="1922400"/>
            <a:ext cx="3870000" cy="4129200"/>
          </a:xfrm>
          <a:noFill/>
        </p:spPr>
        <p:txBody>
          <a:bodyPr tIns="2160000" bIns="0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186135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farge og bilde">
    <p:bg>
      <p:bgPr>
        <a:solidFill>
          <a:srgbClr val="009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6512"/>
            <a:ext cx="9144000" cy="2761488"/>
          </a:xfrm>
          <a:prstGeom prst="rect">
            <a:avLst/>
          </a:prstGeom>
        </p:spPr>
      </p:pic>
      <p:sp>
        <p:nvSpPr>
          <p:cNvPr id="6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pic>
        <p:nvPicPr>
          <p:cNvPr id="10" name="Picture 2" descr="Z:\NMBU\NMBU_symbol_1000prosent_av_18mm_RGB_hvit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90436"/>
            <a:ext cx="676588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4682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vileslide med tekst og bil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bilde 11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  <a:solidFill>
            <a:schemeClr val="bg1">
              <a:lumMod val="75000"/>
            </a:schemeClr>
          </a:solidFill>
        </p:spPr>
        <p:txBody>
          <a:bodyPr tIns="3600000"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7970400" y="392400"/>
            <a:ext cx="676800" cy="540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10" name="Plassholder f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096800"/>
            <a:ext cx="9144000" cy="2761200"/>
          </a:xfrm>
          <a:blipFill>
            <a:blip r:embed="rId3" cstate="print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.</a:t>
            </a:r>
            <a:endParaRPr lang="en-GB" noProof="0" dirty="0"/>
          </a:p>
        </p:txBody>
      </p:sp>
      <p:sp>
        <p:nvSpPr>
          <p:cNvPr id="8" name="Tittel 1"/>
          <p:cNvSpPr>
            <a:spLocks noGrp="1"/>
          </p:cNvSpPr>
          <p:nvPr>
            <p:ph type="ctrTitle"/>
          </p:nvPr>
        </p:nvSpPr>
        <p:spPr>
          <a:xfrm>
            <a:off x="576000" y="2617200"/>
            <a:ext cx="7992000" cy="738664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9" name="Undertittel 2"/>
          <p:cNvSpPr>
            <a:spLocks noGrp="1"/>
          </p:cNvSpPr>
          <p:nvPr>
            <p:ph type="subTitle" idx="1"/>
          </p:nvPr>
        </p:nvSpPr>
        <p:spPr>
          <a:xfrm>
            <a:off x="576000" y="3502800"/>
            <a:ext cx="7992000" cy="246221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3281357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576000" y="932071"/>
            <a:ext cx="6818518" cy="61555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tittelstil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76000" y="1825831"/>
            <a:ext cx="7992000" cy="397943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tekststiler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malen</a:t>
            </a:r>
            <a:endParaRPr lang="en-GB" noProof="0" dirty="0" smtClean="0"/>
          </a:p>
          <a:p>
            <a:pPr lvl="1"/>
            <a:r>
              <a:rPr lang="en-GB" noProof="0" dirty="0" smtClean="0"/>
              <a:t>Andre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Tredje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Fjerde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Femte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5353200" y="6372140"/>
            <a:ext cx="2891208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US" noProof="0" smtClean="0"/>
              <a:t>Norwegian University of Life Sciences</a:t>
            </a:r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576000" y="6372140"/>
            <a:ext cx="4758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0">
                <a:solidFill>
                  <a:srgbClr val="009D7F"/>
                </a:solidFill>
              </a:defRPr>
            </a:lvl1pPr>
          </a:lstStyle>
          <a:p>
            <a:r>
              <a:rPr lang="en-GB" noProof="0" smtClean="0"/>
              <a:t>Repetition: Mixtures</a:t>
            </a:r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269624" y="6372140"/>
            <a:ext cx="298376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 b="0">
                <a:solidFill>
                  <a:srgbClr val="009D7F"/>
                </a:solidFill>
              </a:defRPr>
            </a:lvl1pPr>
          </a:lstStyle>
          <a:p>
            <a:fld id="{76503D8D-F27D-49CA-A299-3589FD585F6D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13" name="Rett linje 12"/>
          <p:cNvCxnSpPr/>
          <p:nvPr/>
        </p:nvCxnSpPr>
        <p:spPr>
          <a:xfrm>
            <a:off x="576000" y="6282000"/>
            <a:ext cx="8002800" cy="0"/>
          </a:xfrm>
          <a:prstGeom prst="line">
            <a:avLst/>
          </a:prstGeom>
          <a:ln w="12700">
            <a:solidFill>
              <a:srgbClr val="009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Morten\Downloads\NMBU_symbol_1000prosent_av_18mm_RGB.wm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518" y="389642"/>
            <a:ext cx="676257" cy="5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572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49" r:id="rId3"/>
    <p:sldLayoutId id="2147483660" r:id="rId4"/>
    <p:sldLayoutId id="2147483650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52" r:id="rId12"/>
    <p:sldLayoutId id="2147483653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rgbClr val="009D7F"/>
          </a:solidFill>
          <a:latin typeface="+mj-lt"/>
          <a:ea typeface="+mj-ea"/>
          <a:cs typeface="+mj-cs"/>
        </a:defRPr>
      </a:lvl1pPr>
    </p:titleStyle>
    <p:bodyStyle>
      <a:lvl1pPr marL="198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000" indent="-1980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b="1" dirty="0" smtClean="0"/>
              <a:t>Familias 3</a:t>
            </a:r>
            <a:endParaRPr lang="nb-NO" b="1" dirty="0"/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576000" y="2124758"/>
            <a:ext cx="7992000" cy="1231106"/>
          </a:xfrm>
        </p:spPr>
        <p:txBody>
          <a:bodyPr/>
          <a:lstStyle/>
          <a:p>
            <a:r>
              <a:rPr lang="nb-NO" sz="4000" dirty="0" smtClean="0">
                <a:latin typeface="Tahoma" charset="0"/>
              </a:rPr>
              <a:t>This presentation will be subject to revision</a:t>
            </a:r>
            <a:endParaRPr lang="nb-NO" sz="4000" dirty="0"/>
          </a:p>
        </p:txBody>
      </p:sp>
      <p:pic>
        <p:nvPicPr>
          <p:cNvPr id="11" name="Picture 10" descr="euroforgen_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0" y="404664"/>
            <a:ext cx="1296328" cy="63403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1</a:t>
            </a:fld>
            <a:endParaRPr lang="en-GB" noProof="0" dirty="0"/>
          </a:p>
        </p:txBody>
      </p:sp>
      <p:sp>
        <p:nvSpPr>
          <p:cNvPr id="12" name="Platshållare för text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sv-SE" dirty="0" smtClean="0"/>
              <a:t>2014-05-15</a:t>
            </a:r>
            <a:endParaRPr lang="sv-SE" dirty="0"/>
          </a:p>
        </p:txBody>
      </p:sp>
      <p:sp>
        <p:nvSpPr>
          <p:cNvPr id="13" name="Underrubrik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Daniel Kling</a:t>
            </a:r>
            <a:endParaRPr lang="sv-SE" dirty="0"/>
          </a:p>
        </p:txBody>
      </p:sp>
    </p:spTree>
    <p:extLst>
      <p:ext uri="{BB962C8B-B14F-4D97-AF65-F5344CB8AC3E}">
        <p14:creationId xmlns="" xmlns:p14="http://schemas.microsoft.com/office/powerpoint/2010/main" val="38398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Direct matching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10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580996" y="12239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Uses a “new” model presented </a:t>
            </a:r>
            <a:r>
              <a:rPr lang="en-US" altLang="nb-NO" sz="2400" dirty="0" smtClean="0"/>
              <a:t>by Kling et al.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Two profiles</a:t>
            </a:r>
            <a:r>
              <a:rPr lang="en-US" altLang="nb-NO" sz="2400" dirty="0" smtClean="0"/>
              <a:t>, G1 and G2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nb-NO" sz="2400" dirty="0" smtClean="0"/>
              <a:t>H0: Profiles belong to one person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nb-NO" sz="2400" dirty="0" smtClean="0"/>
              <a:t>H1: Profiles belong to two persons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nb-NO" sz="2400" dirty="0" smtClean="0"/>
              <a:t> Latent genotypes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nb-NO" sz="2400" dirty="0" smtClean="0"/>
              <a:t> Conditional genotype probabilities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571472" y="4286256"/>
          <a:ext cx="7779598" cy="1285884"/>
        </p:xfrm>
        <a:graphic>
          <a:graphicData uri="http://schemas.openxmlformats.org/presentationml/2006/ole">
            <p:oleObj spid="_x0000_s33794" name="Equation" r:id="rId4" imgW="3454400" imgH="57150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Random match prob.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11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Compare DNA data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714488"/>
            <a:ext cx="44862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ak pil 5"/>
          <p:cNvCxnSpPr>
            <a:cxnSpLocks noChangeShapeType="1"/>
          </p:cNvCxnSpPr>
          <p:nvPr/>
        </p:nvCxnSpPr>
        <p:spPr bwMode="auto">
          <a:xfrm rot="10800000" flipV="1">
            <a:off x="4487499" y="4182569"/>
            <a:ext cx="2286000" cy="142875"/>
          </a:xfrm>
          <a:prstGeom prst="straightConnector1">
            <a:avLst/>
          </a:prstGeom>
          <a:noFill/>
          <a:ln w="158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Import </a:t>
            </a:r>
            <a:r>
              <a:rPr lang="en-US" sz="3200" dirty="0" err="1" smtClean="0"/>
              <a:t>Genemapper</a:t>
            </a:r>
            <a:r>
              <a:rPr lang="en-US" sz="3200" dirty="0" smtClean="0"/>
              <a:t> file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12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Export data from </a:t>
            </a:r>
            <a:r>
              <a:rPr kumimoji="0" lang="en-US" altLang="nb-NO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Genemapper</a:t>
            </a:r>
            <a:endParaRPr lang="en-US" altLang="nb-NO" sz="2400" noProof="0" dirty="0" smtClean="0"/>
          </a:p>
          <a:p>
            <a:pPr marL="1123200" lvl="2" indent="-19800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kumimoji="0" lang="en-US" altLang="nb-NO" sz="24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File -&gt; Export table</a:t>
            </a:r>
          </a:p>
          <a:p>
            <a:pPr marL="1123200" lvl="2" indent="-19800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nb-NO" sz="2400" dirty="0" smtClean="0"/>
              <a:t> Genotypes table</a:t>
            </a:r>
          </a:p>
          <a:p>
            <a:pPr marL="1123200" lvl="2" indent="-198000">
              <a:spcBef>
                <a:spcPct val="20000"/>
              </a:spcBef>
            </a:pPr>
            <a:r>
              <a:rPr lang="en-US" altLang="nb-NO" sz="2400" dirty="0" smtClean="0"/>
              <a:t>Sample Name \t Marker \t Allele1 \t Allele2</a:t>
            </a:r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Familial searching (Beta)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13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357158" y="1000108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Familial searching?</a:t>
            </a:r>
          </a:p>
          <a:p>
            <a:pPr marL="1134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Relative in database?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Databases</a:t>
            </a:r>
          </a:p>
          <a:p>
            <a:pPr marL="1134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Large searches</a:t>
            </a:r>
          </a:p>
          <a:p>
            <a:pPr marL="1134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Spurious matches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Mixtures</a:t>
            </a:r>
          </a:p>
          <a:p>
            <a:pPr marL="1134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LR calculations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uses</a:t>
            </a:r>
          </a:p>
          <a:p>
            <a:pPr marL="1134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Find if the father of the unborn child of woman is in the criminal database</a:t>
            </a:r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Create database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14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71472" y="1000108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Use output directly from Genemapper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571612"/>
            <a:ext cx="688947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View mutation matrix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15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71472" y="1000108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Advanced settings</a:t>
            </a:r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714487"/>
            <a:ext cx="5929354" cy="443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16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71472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nb-NO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17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71472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a dropout?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model</a:t>
            </a:r>
          </a:p>
          <a:p>
            <a:pPr marL="1134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Conditional genotype probabilities</a:t>
            </a:r>
          </a:p>
          <a:p>
            <a:pPr marL="1134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Dropout probability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Low quality profiles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Estimation of dropout probabilities</a:t>
            </a:r>
          </a:p>
          <a:p>
            <a:pPr marL="1134000" marR="0" lvl="2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Logistic regression</a:t>
            </a:r>
          </a:p>
          <a:p>
            <a:pPr marL="676800" lvl="1" indent="-198000">
              <a:spcBef>
                <a:spcPct val="20000"/>
              </a:spcBef>
              <a:buFontTx/>
              <a:buChar char="-"/>
            </a:pPr>
            <a:r>
              <a:rPr lang="nb-NO" altLang="nb-NO" sz="2400" dirty="0" smtClean="0"/>
              <a:t>Implementation in Familias</a:t>
            </a:r>
            <a:endParaRPr kumimoji="0" lang="nb-NO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23200" lvl="2" indent="-198000">
              <a:spcBef>
                <a:spcPct val="20000"/>
              </a:spcBef>
              <a:buFontTx/>
              <a:buChar char="-"/>
            </a:pPr>
            <a:r>
              <a:rPr kumimoji="0" lang="nb-NO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LR for a number of dropout probabilities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nb-NO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18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/>
          <a:srcRect l="19713" t="30319" r="13104" b="46069"/>
          <a:stretch>
            <a:fillRect/>
          </a:stretch>
        </p:blipFill>
        <p:spPr bwMode="auto">
          <a:xfrm>
            <a:off x="1000100" y="1357298"/>
            <a:ext cx="6553200" cy="172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19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 cstate="print"/>
          <a:srcRect l="21208" t="28342" r="27116" b="25391"/>
          <a:stretch>
            <a:fillRect/>
          </a:stretch>
        </p:blipFill>
        <p:spPr bwMode="auto">
          <a:xfrm>
            <a:off x="1500166" y="1285860"/>
            <a:ext cx="475297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ruta 9"/>
          <p:cNvSpPr txBox="1"/>
          <p:nvPr/>
        </p:nvSpPr>
        <p:spPr>
          <a:xfrm>
            <a:off x="1000100" y="5072074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LR </a:t>
            </a:r>
            <a:r>
              <a:rPr lang="sv-SE" dirty="0" err="1" smtClean="0"/>
              <a:t>without</a:t>
            </a:r>
            <a:r>
              <a:rPr lang="sv-SE" dirty="0" smtClean="0"/>
              <a:t> </a:t>
            </a:r>
            <a:r>
              <a:rPr lang="sv-SE" dirty="0" err="1" smtClean="0"/>
              <a:t>uncertainty</a:t>
            </a:r>
            <a:r>
              <a:rPr lang="sv-SE" dirty="0" smtClean="0"/>
              <a:t>: [P(1,1)P(2,3)0.5]/[P(1,1)P(2,3)p(1)0.5]=1/p(1)</a:t>
            </a:r>
            <a:endParaRPr lang="sv-SE" dirty="0"/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b="1" dirty="0" smtClean="0"/>
              <a:t>Familias 3</a:t>
            </a:r>
            <a:endParaRPr lang="nb-NO" b="1" dirty="0"/>
          </a:p>
        </p:txBody>
      </p:sp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576000" y="2124758"/>
            <a:ext cx="7992000" cy="1231106"/>
          </a:xfrm>
        </p:spPr>
        <p:txBody>
          <a:bodyPr/>
          <a:lstStyle/>
          <a:p>
            <a:r>
              <a:rPr lang="nb-NO" sz="4000" dirty="0" smtClean="0">
                <a:latin typeface="Tahoma" charset="0"/>
              </a:rPr>
              <a:t>Familias 3 – Dropouts and other updates</a:t>
            </a:r>
            <a:endParaRPr lang="nb-NO" sz="4000" dirty="0"/>
          </a:p>
        </p:txBody>
      </p:sp>
      <p:sp>
        <p:nvSpPr>
          <p:cNvPr id="9" name="Undertittel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sz="2000" dirty="0" smtClean="0"/>
              <a:t>Daniel Kling</a:t>
            </a:r>
            <a:endParaRPr lang="nb-NO" sz="2000" dirty="0"/>
          </a:p>
        </p:txBody>
      </p:sp>
      <p:sp>
        <p:nvSpPr>
          <p:cNvPr id="10" name="Plassholder for tekst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sz="2000" dirty="0" err="1" smtClean="0"/>
              <a:t>Copenhagen</a:t>
            </a:r>
            <a:r>
              <a:rPr lang="nb-NO" sz="2000" dirty="0" smtClean="0"/>
              <a:t> May 20-23 2014</a:t>
            </a:r>
            <a:endParaRPr lang="nb-NO" sz="2000" dirty="0"/>
          </a:p>
        </p:txBody>
      </p:sp>
      <p:pic>
        <p:nvPicPr>
          <p:cNvPr id="11" name="Picture 10" descr="euroforgen_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00" y="404664"/>
            <a:ext cx="1296328" cy="63403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2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38398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20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 cstate="print"/>
          <a:srcRect l="21208" t="28342" r="27116" b="25391"/>
          <a:stretch>
            <a:fillRect/>
          </a:stretch>
        </p:blipFill>
        <p:spPr bwMode="auto">
          <a:xfrm>
            <a:off x="1500166" y="1285860"/>
            <a:ext cx="475297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 cstate="print"/>
          <a:srcRect l="28792" t="46072" r="26172" b="45073"/>
          <a:stretch>
            <a:fillRect/>
          </a:stretch>
        </p:blipFill>
        <p:spPr bwMode="auto">
          <a:xfrm>
            <a:off x="3357554" y="4786322"/>
            <a:ext cx="43926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ruta 10"/>
          <p:cNvSpPr txBox="1"/>
          <p:nvPr/>
        </p:nvSpPr>
        <p:spPr>
          <a:xfrm>
            <a:off x="928662" y="4857760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LR with </a:t>
            </a:r>
            <a:r>
              <a:rPr lang="sv-SE" dirty="0" err="1" smtClean="0"/>
              <a:t>uncertainty</a:t>
            </a:r>
            <a:r>
              <a:rPr lang="sv-SE" dirty="0" smtClean="0"/>
              <a:t>:</a:t>
            </a:r>
            <a:endParaRPr lang="sv-SE" dirty="0"/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21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 cstate="print"/>
          <a:srcRect l="21208" t="28342" r="27116" b="25391"/>
          <a:stretch>
            <a:fillRect/>
          </a:stretch>
        </p:blipFill>
        <p:spPr bwMode="auto">
          <a:xfrm>
            <a:off x="1500166" y="1285860"/>
            <a:ext cx="475297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 cstate="print"/>
          <a:srcRect l="28792" t="46072" r="26172" b="45073"/>
          <a:stretch>
            <a:fillRect/>
          </a:stretch>
        </p:blipFill>
        <p:spPr bwMode="auto">
          <a:xfrm>
            <a:off x="3357554" y="4786322"/>
            <a:ext cx="43926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ruta 10"/>
          <p:cNvSpPr txBox="1"/>
          <p:nvPr/>
        </p:nvSpPr>
        <p:spPr>
          <a:xfrm>
            <a:off x="928662" y="4857760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LR with </a:t>
            </a:r>
            <a:r>
              <a:rPr lang="sv-SE" dirty="0" err="1" smtClean="0"/>
              <a:t>uncertainty</a:t>
            </a:r>
            <a:r>
              <a:rPr lang="sv-SE" dirty="0" smtClean="0"/>
              <a:t>:</a:t>
            </a:r>
            <a:endParaRPr lang="sv-SE" dirty="0"/>
          </a:p>
        </p:txBody>
      </p:sp>
      <p:sp>
        <p:nvSpPr>
          <p:cNvPr id="16" name="Ellips 15"/>
          <p:cNvSpPr/>
          <p:nvPr/>
        </p:nvSpPr>
        <p:spPr>
          <a:xfrm>
            <a:off x="5643570" y="4714884"/>
            <a:ext cx="1214446" cy="5000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5" cstate="print"/>
          <a:srcRect l="34489" t="42122" r="33025" b="48047"/>
          <a:stretch>
            <a:fillRect/>
          </a:stretch>
        </p:blipFill>
        <p:spPr bwMode="auto">
          <a:xfrm>
            <a:off x="2571736" y="5500702"/>
            <a:ext cx="31686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22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ruta 10"/>
          <p:cNvSpPr txBox="1"/>
          <p:nvPr/>
        </p:nvSpPr>
        <p:spPr>
          <a:xfrm>
            <a:off x="500034" y="1214422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LR with </a:t>
            </a:r>
            <a:r>
              <a:rPr lang="sv-SE" dirty="0" err="1" smtClean="0"/>
              <a:t>uncertainty</a:t>
            </a:r>
            <a:r>
              <a:rPr lang="sv-SE" dirty="0" smtClean="0"/>
              <a:t>:</a:t>
            </a:r>
            <a:endParaRPr lang="sv-SE" dirty="0"/>
          </a:p>
        </p:txBody>
      </p:sp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3" cstate="print"/>
          <a:srcRect l="18994" t="32292" r="17513" b="32292"/>
          <a:stretch>
            <a:fillRect/>
          </a:stretch>
        </p:blipFill>
        <p:spPr bwMode="auto">
          <a:xfrm>
            <a:off x="1142976" y="2214554"/>
            <a:ext cx="648176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ktangel 12"/>
          <p:cNvSpPr/>
          <p:nvPr/>
        </p:nvSpPr>
        <p:spPr>
          <a:xfrm>
            <a:off x="2143108" y="3000372"/>
            <a:ext cx="4429156" cy="10715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23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3" cstate="print"/>
          <a:srcRect l="35237" t="36220" r="27849" b="32292"/>
          <a:stretch>
            <a:fillRect/>
          </a:stretch>
        </p:blipFill>
        <p:spPr bwMode="auto">
          <a:xfrm>
            <a:off x="2143108" y="1071546"/>
            <a:ext cx="36004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24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/>
          <a:srcRect l="25635" t="40147" r="25635" b="27365"/>
          <a:stretch>
            <a:fillRect/>
          </a:stretch>
        </p:blipFill>
        <p:spPr bwMode="auto">
          <a:xfrm>
            <a:off x="928662" y="1785926"/>
            <a:ext cx="756997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25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00034" y="1000108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nb-NO" altLang="nb-NO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Dropout versus silent allele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altLang="nb-NO" sz="24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Example</a:t>
            </a:r>
            <a:endParaRPr kumimoji="0" lang="nb-NO" altLang="nb-NO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1258888" y="1773238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nb-NO" altLang="nb-NO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ktangel 5"/>
          <p:cNvSpPr>
            <a:spLocks noChangeArrowheads="1"/>
          </p:cNvSpPr>
          <p:nvPr/>
        </p:nvSpPr>
        <p:spPr bwMode="auto">
          <a:xfrm>
            <a:off x="2751138" y="2725738"/>
            <a:ext cx="914400" cy="914400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nb-NO" altLang="nb-NO"/>
          </a:p>
        </p:txBody>
      </p:sp>
      <p:sp>
        <p:nvSpPr>
          <p:cNvPr id="11" name="Ellipse 6"/>
          <p:cNvSpPr>
            <a:spLocks noChangeArrowheads="1"/>
          </p:cNvSpPr>
          <p:nvPr/>
        </p:nvSpPr>
        <p:spPr bwMode="auto">
          <a:xfrm>
            <a:off x="4572000" y="2714625"/>
            <a:ext cx="914400" cy="914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nb-NO" altLang="nb-NO"/>
          </a:p>
        </p:txBody>
      </p:sp>
      <p:sp>
        <p:nvSpPr>
          <p:cNvPr id="12" name="Ellipse 9"/>
          <p:cNvSpPr>
            <a:spLocks noChangeArrowheads="1"/>
          </p:cNvSpPr>
          <p:nvPr/>
        </p:nvSpPr>
        <p:spPr bwMode="auto">
          <a:xfrm>
            <a:off x="3686175" y="4238625"/>
            <a:ext cx="914400" cy="914400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nb-NO" altLang="nb-NO"/>
          </a:p>
        </p:txBody>
      </p:sp>
      <p:cxnSp>
        <p:nvCxnSpPr>
          <p:cNvPr id="13" name="Rett linje 8"/>
          <p:cNvCxnSpPr>
            <a:cxnSpLocks noChangeShapeType="1"/>
            <a:stCxn id="10" idx="3"/>
            <a:endCxn id="11" idx="2"/>
          </p:cNvCxnSpPr>
          <p:nvPr/>
        </p:nvCxnSpPr>
        <p:spPr bwMode="auto">
          <a:xfrm flipV="1">
            <a:off x="3665538" y="3171825"/>
            <a:ext cx="906462" cy="111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" name="Rett linje 11"/>
          <p:cNvCxnSpPr>
            <a:cxnSpLocks noChangeShapeType="1"/>
            <a:stCxn id="12" idx="0"/>
          </p:cNvCxnSpPr>
          <p:nvPr/>
        </p:nvCxnSpPr>
        <p:spPr bwMode="auto">
          <a:xfrm flipV="1">
            <a:off x="4143375" y="3182938"/>
            <a:ext cx="0" cy="10556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5" name="textruta 9"/>
          <p:cNvSpPr txBox="1">
            <a:spLocks noChangeArrowheads="1"/>
          </p:cNvSpPr>
          <p:nvPr/>
        </p:nvSpPr>
        <p:spPr bwMode="auto">
          <a:xfrm>
            <a:off x="5643563" y="2916238"/>
            <a:ext cx="1041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altLang="nb-NO" sz="1600" dirty="0"/>
              <a:t>L1: 16,17</a:t>
            </a:r>
          </a:p>
          <a:p>
            <a:r>
              <a:rPr lang="sv-SE" altLang="nb-NO" sz="1600" dirty="0"/>
              <a:t>L2: 10,11</a:t>
            </a:r>
          </a:p>
        </p:txBody>
      </p:sp>
      <p:sp>
        <p:nvSpPr>
          <p:cNvPr id="16" name="textruta 10"/>
          <p:cNvSpPr txBox="1">
            <a:spLocks noChangeArrowheads="1"/>
          </p:cNvSpPr>
          <p:nvPr/>
        </p:nvSpPr>
        <p:spPr bwMode="auto">
          <a:xfrm>
            <a:off x="3714750" y="5324475"/>
            <a:ext cx="10414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altLang="nb-NO" sz="1600"/>
              <a:t>L1: 17,18</a:t>
            </a:r>
          </a:p>
          <a:p>
            <a:r>
              <a:rPr lang="sv-SE" altLang="nb-NO" sz="1600"/>
              <a:t>L2: 10,10</a:t>
            </a:r>
          </a:p>
        </p:txBody>
      </p:sp>
      <p:sp>
        <p:nvSpPr>
          <p:cNvPr id="17" name="textruta 11"/>
          <p:cNvSpPr txBox="1">
            <a:spLocks noChangeArrowheads="1"/>
          </p:cNvSpPr>
          <p:nvPr/>
        </p:nvSpPr>
        <p:spPr bwMode="auto">
          <a:xfrm>
            <a:off x="1500188" y="2857500"/>
            <a:ext cx="1041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altLang="nb-NO" sz="1600"/>
              <a:t>L1: 19,19</a:t>
            </a:r>
          </a:p>
          <a:p>
            <a:r>
              <a:rPr lang="sv-SE" altLang="nb-NO" sz="1600"/>
              <a:t>L2: 12,12</a:t>
            </a:r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26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nb-NO" sz="2400" noProof="0" dirty="0" smtClean="0"/>
              <a:t>Define dropout probabilities for each system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000240"/>
            <a:ext cx="4681538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Rak pil 8"/>
          <p:cNvCxnSpPr/>
          <p:nvPr/>
        </p:nvCxnSpPr>
        <p:spPr>
          <a:xfrm rot="16200000" flipV="1">
            <a:off x="4572000" y="3714752"/>
            <a:ext cx="2214578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Dropouts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27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nb-NO" sz="2400" noProof="0" dirty="0" smtClean="0"/>
              <a:t>Define the use of logistic regression model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785926"/>
            <a:ext cx="456224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Rak pil 8"/>
          <p:cNvCxnSpPr/>
          <p:nvPr/>
        </p:nvCxnSpPr>
        <p:spPr>
          <a:xfrm rot="10800000" flipV="1">
            <a:off x="4143372" y="2928934"/>
            <a:ext cx="378621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2252663" y="5133975"/>
          <a:ext cx="4065587" cy="746125"/>
        </p:xfrm>
        <a:graphic>
          <a:graphicData uri="http://schemas.openxmlformats.org/presentationml/2006/ole">
            <p:oleObj spid="_x0000_s62468" name="Equation" r:id="rId5" imgW="2006600" imgH="36830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Exercises Day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Exercises in Familias 3.1.3</a:t>
            </a:r>
          </a:p>
          <a:p>
            <a:pPr lvl="1"/>
            <a:r>
              <a:rPr lang="en-US" dirty="0" smtClean="0"/>
              <a:t> Do exercise 15-17</a:t>
            </a:r>
          </a:p>
          <a:p>
            <a:pPr lvl="2"/>
            <a:r>
              <a:rPr lang="en-US" dirty="0" smtClean="0"/>
              <a:t>Dropouts</a:t>
            </a:r>
            <a:endParaRPr lang="nb-NO" dirty="0" smtClean="0"/>
          </a:p>
          <a:p>
            <a:pPr lvl="1"/>
            <a:r>
              <a:rPr lang="nb-NO" dirty="0" smtClean="0"/>
              <a:t> Complete the exercises in the Familias 3 – exercises</a:t>
            </a:r>
          </a:p>
          <a:p>
            <a:pPr lvl="2"/>
            <a:r>
              <a:rPr lang="nb-NO" dirty="0" smtClean="0"/>
              <a:t>New</a:t>
            </a:r>
            <a:r>
              <a:rPr lang="nb-NO" smtClean="0"/>
              <a:t>: 7, 8 and 9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dirty="0" err="1" smtClean="0"/>
              <a:t>Familias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28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380816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Contents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nb-NO" dirty="0" smtClean="0"/>
              <a:t> Brief overview</a:t>
            </a:r>
          </a:p>
          <a:p>
            <a:pPr lvl="1"/>
            <a:r>
              <a:rPr lang="en-US" altLang="nb-NO" dirty="0" smtClean="0"/>
              <a:t> Repetition/Updates</a:t>
            </a:r>
          </a:p>
          <a:p>
            <a:pPr lvl="2"/>
            <a:r>
              <a:rPr lang="en-US" altLang="nb-NO" dirty="0" smtClean="0"/>
              <a:t>DVI module</a:t>
            </a:r>
          </a:p>
          <a:p>
            <a:pPr lvl="2"/>
            <a:r>
              <a:rPr lang="en-US" altLang="nb-NO" dirty="0" smtClean="0"/>
              <a:t>Blind search interface</a:t>
            </a:r>
          </a:p>
          <a:p>
            <a:pPr lvl="2"/>
            <a:r>
              <a:rPr lang="en-US" altLang="nb-NO" dirty="0" smtClean="0"/>
              <a:t>Simulation interface</a:t>
            </a:r>
          </a:p>
          <a:p>
            <a:pPr lvl="1"/>
            <a:r>
              <a:rPr lang="en-US" altLang="nb-NO" dirty="0" smtClean="0"/>
              <a:t> Dropouts </a:t>
            </a:r>
          </a:p>
          <a:p>
            <a:pPr lvl="1"/>
            <a:r>
              <a:rPr lang="en-US" altLang="nb-NO" dirty="0" smtClean="0"/>
              <a:t> Familial searching (In brief)</a:t>
            </a:r>
          </a:p>
          <a:p>
            <a:pPr lvl="1"/>
            <a:r>
              <a:rPr lang="en-US" altLang="nb-NO" dirty="0" smtClean="0"/>
              <a:t> Create database feature (In brief)</a:t>
            </a:r>
          </a:p>
          <a:p>
            <a:pPr lvl="1"/>
            <a:r>
              <a:rPr lang="en-US" altLang="nb-NO" dirty="0" smtClean="0"/>
              <a:t> Other news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dirty="0" err="1" smtClean="0"/>
              <a:t>Familias</a:t>
            </a:r>
            <a:r>
              <a:rPr lang="en-GB" noProof="0" dirty="0" smtClean="0"/>
              <a:t> 3</a:t>
            </a:r>
            <a:endParaRPr lang="en-GB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3D8D-F27D-49CA-A299-3589FD585F6D}" type="slidenum">
              <a:rPr lang="en-GB" noProof="0" smtClean="0"/>
              <a:pPr/>
              <a:t>3</a:t>
            </a:fld>
            <a:endParaRPr lang="en-GB" noProof="0" dirty="0"/>
          </a:p>
        </p:txBody>
      </p:sp>
    </p:spTree>
    <p:extLst>
      <p:ext uri="{BB962C8B-B14F-4D97-AF65-F5344CB8AC3E}">
        <p14:creationId xmlns="" xmlns:p14="http://schemas.microsoft.com/office/powerpoint/2010/main" val="38649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Introduction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4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Paper submitted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Several bugs corrected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nb-NO" sz="2400" dirty="0" smtClean="0"/>
              <a:t> Vast improvements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New functions added</a:t>
            </a:r>
          </a:p>
          <a:p>
            <a:pPr marL="1123200" lvl="2" indent="-19800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nb-NO" sz="2400" dirty="0" smtClean="0"/>
              <a:t> Log(LR) in simulations</a:t>
            </a:r>
          </a:p>
          <a:p>
            <a:pPr marL="1123200" lvl="2" indent="-19800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kumimoji="0" lang="en-US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Blind search</a:t>
            </a: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options</a:t>
            </a:r>
          </a:p>
          <a:p>
            <a:pPr marL="1123200" lvl="2" indent="-19800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nb-NO" sz="2400" dirty="0" smtClean="0"/>
              <a:t> View mutation matrix</a:t>
            </a:r>
          </a:p>
          <a:p>
            <a:pPr marL="1123200" lvl="2" indent="-19800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Etc…</a:t>
            </a:r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Repetition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5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580996" y="12239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DVI (</a:t>
            </a:r>
            <a:r>
              <a:rPr kumimoji="0" lang="en-US" altLang="nb-NO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Distaster</a:t>
            </a: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Victim Identification)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911249" y="1700234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a DVI operation?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Mass comparisons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nb-NO" sz="2400" dirty="0" smtClean="0"/>
              <a:t>New import option</a:t>
            </a:r>
          </a:p>
          <a:p>
            <a:pPr marL="1123200" lvl="2" indent="-198000">
              <a:spcBef>
                <a:spcPct val="20000"/>
              </a:spcBef>
              <a:buFontTx/>
              <a:buChar char="-"/>
            </a:pPr>
            <a:r>
              <a:rPr lang="en-US" altLang="nb-NO" sz="2400" dirty="0" smtClean="0"/>
              <a:t>CODIS xml-format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nb-NO" sz="2400" dirty="0" smtClean="0"/>
              <a:t>Faster!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nb-NO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 options on the priors</a:t>
            </a: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nb-NO" sz="2400" dirty="0" smtClean="0"/>
              <a:t>Export the result to text file (Open in Excel)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3 - Repetition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6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580996" y="12239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Blind search</a:t>
            </a:r>
          </a:p>
          <a:p>
            <a:pPr marL="1123200" lvl="2" indent="-19800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nb-NO" sz="2400" noProof="0" dirty="0" smtClean="0"/>
              <a:t> Search dataset for “unknown” relations</a:t>
            </a:r>
          </a:p>
          <a:p>
            <a:pPr marL="1123200" lvl="2" indent="-19800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kumimoji="0" lang="en-US" altLang="nb-NO" sz="24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Detect relations among victims in DVI</a:t>
            </a:r>
          </a:p>
          <a:p>
            <a:pPr marL="1123200" lvl="2" indent="-19800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nb-NO" sz="2400" noProof="0" dirty="0" smtClean="0"/>
              <a:t> Faster!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643182"/>
            <a:ext cx="4286250" cy="352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Repetition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7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580996" y="12239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Simulation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1142976" y="178592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buFontTx/>
              <a:buChar char="-"/>
            </a:pPr>
            <a:r>
              <a:rPr lang="en-US" altLang="nb-NO" dirty="0" smtClean="0"/>
              <a:t>What is a simulation?</a:t>
            </a:r>
          </a:p>
          <a:p>
            <a:pPr lvl="2">
              <a:buFontTx/>
              <a:buChar char="-"/>
            </a:pPr>
            <a:r>
              <a:rPr lang="en-US" altLang="nb-NO" sz="1600" dirty="0" smtClean="0"/>
              <a:t>Based on a model</a:t>
            </a:r>
          </a:p>
          <a:p>
            <a:pPr lvl="1">
              <a:buFontTx/>
              <a:buChar char="-"/>
            </a:pPr>
            <a:r>
              <a:rPr lang="en-US" altLang="nb-NO" dirty="0" smtClean="0"/>
              <a:t>Why do we want to simulate?</a:t>
            </a:r>
          </a:p>
          <a:p>
            <a:pPr lvl="2">
              <a:buFontTx/>
              <a:buChar char="-"/>
            </a:pPr>
            <a:r>
              <a:rPr lang="en-US" altLang="nb-NO" sz="1600" dirty="0" smtClean="0"/>
              <a:t>Find distributions of LRs</a:t>
            </a:r>
          </a:p>
          <a:p>
            <a:pPr lvl="2">
              <a:buFontTx/>
              <a:buChar char="-"/>
            </a:pPr>
            <a:r>
              <a:rPr lang="en-US" altLang="nb-NO" sz="1600" dirty="0" smtClean="0"/>
              <a:t>What can we expect</a:t>
            </a:r>
          </a:p>
          <a:p>
            <a:pPr lvl="1">
              <a:buFontTx/>
              <a:buChar char="-"/>
            </a:pPr>
            <a:r>
              <a:rPr lang="en-US" altLang="nb-NO" dirty="0" smtClean="0"/>
              <a:t>The utility of simulations</a:t>
            </a:r>
          </a:p>
          <a:p>
            <a:pPr lvl="2">
              <a:buFontTx/>
              <a:buChar char="-"/>
            </a:pPr>
            <a:r>
              <a:rPr lang="en-US" altLang="nb-NO" sz="1600" dirty="0" smtClean="0"/>
              <a:t>Assisting tool in decision prior to obtaining a case</a:t>
            </a:r>
          </a:p>
          <a:p>
            <a:pPr lvl="2">
              <a:buFontTx/>
              <a:buChar char="-"/>
            </a:pPr>
            <a:r>
              <a:rPr lang="en-US" altLang="nb-NO" sz="1600" dirty="0" smtClean="0"/>
              <a:t>Assisting tool after a case is complete</a:t>
            </a:r>
          </a:p>
          <a:p>
            <a:pPr lvl="1">
              <a:buFontTx/>
              <a:buChar char="-"/>
            </a:pPr>
            <a:r>
              <a:rPr lang="en-US" altLang="nb-NO" dirty="0" smtClean="0"/>
              <a:t>Further uses</a:t>
            </a:r>
          </a:p>
          <a:p>
            <a:pPr lvl="2">
              <a:buFontTx/>
              <a:buChar char="-"/>
            </a:pPr>
            <a:r>
              <a:rPr lang="en-US" altLang="nb-NO" sz="1600" dirty="0" smtClean="0"/>
              <a:t>Use raw data to perform statistical calculations</a:t>
            </a:r>
          </a:p>
          <a:p>
            <a:pPr lvl="2">
              <a:buFontTx/>
              <a:buChar char="-"/>
            </a:pPr>
            <a:r>
              <a:rPr lang="en-US" altLang="nb-NO" sz="1600" dirty="0" smtClean="0"/>
              <a:t>Use simulated data in other settings</a:t>
            </a:r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Repetition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8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28596" y="10715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580996" y="1223946"/>
            <a:ext cx="7089775" cy="4800600"/>
          </a:xfrm>
          <a:prstGeom prst="rect">
            <a:avLst/>
          </a:prstGeom>
        </p:spPr>
        <p:txBody>
          <a:bodyPr/>
          <a:lstStyle/>
          <a:p>
            <a:pPr marL="666000" marR="0" lvl="1" indent="-198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nb-NO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Simulation</a:t>
            </a:r>
            <a:endParaRPr kumimoji="0" lang="en-US" altLang="nb-N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3"/>
          <p:cNvSpPr txBox="1">
            <a:spLocks/>
          </p:cNvSpPr>
          <p:nvPr/>
        </p:nvSpPr>
        <p:spPr bwMode="auto">
          <a:xfrm>
            <a:off x="1142976" y="1714488"/>
            <a:ext cx="7089775" cy="4800600"/>
          </a:xfrm>
          <a:prstGeom prst="rect">
            <a:avLst/>
          </a:prstGeom>
          <a:noFill/>
          <a:ln>
            <a:noFill/>
          </a:ln>
          <a:extLst/>
        </p:spPr>
        <p:txBody>
          <a:bodyPr lIns="0" rIns="0"/>
          <a:lstStyle>
            <a:lvl1pPr marL="287338" indent="-287338" algn="l" rtl="0" eaLnBrk="0" fontAlgn="base" hangingPunct="0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lr>
                <a:srgbClr val="E1A200"/>
              </a:buClr>
              <a:buSzPct val="90000"/>
              <a:buFont typeface="Webdings" pitchFamily="18" charset="2"/>
              <a:buChar char="="/>
              <a:defRPr sz="21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92138" indent="-254000" algn="l" rtl="0" eaLnBrk="0" fontAlgn="base" hangingPunct="0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–"/>
              <a:defRPr sz="2000">
                <a:solidFill>
                  <a:srgbClr val="404040"/>
                </a:solidFill>
                <a:latin typeface="+mn-lt"/>
                <a:cs typeface="+mn-cs"/>
              </a:defRPr>
            </a:lvl2pPr>
            <a:lvl3pPr marL="1011238" indent="-228600" algn="l" rtl="0" eaLnBrk="0" fontAlgn="base" hangingPunct="0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•"/>
              <a:defRPr sz="2000">
                <a:solidFill>
                  <a:srgbClr val="404040"/>
                </a:solidFill>
                <a:latin typeface="+mn-lt"/>
                <a:cs typeface="+mn-cs"/>
              </a:defRPr>
            </a:lvl3pPr>
            <a:lvl4pPr marL="1430338" indent="-228600" algn="l" rtl="0" eaLnBrk="0" fontAlgn="base" hangingPunct="0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–"/>
              <a:defRPr sz="2000">
                <a:solidFill>
                  <a:srgbClr val="404040"/>
                </a:solidFill>
                <a:latin typeface="+mn-lt"/>
                <a:cs typeface="+mn-cs"/>
              </a:defRPr>
            </a:lvl4pPr>
            <a:lvl5pPr marL="1849438" indent="-228600" algn="l" rtl="0" eaLnBrk="0" fontAlgn="base" hangingPunct="0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cs typeface="+mn-cs"/>
              </a:defRPr>
            </a:lvl5pPr>
            <a:lvl6pPr marL="2306638" indent="-228600" algn="l" rtl="0" fontAlgn="base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cs typeface="+mn-cs"/>
              </a:defRPr>
            </a:lvl6pPr>
            <a:lvl7pPr marL="2763838" indent="-228600" algn="l" rtl="0" fontAlgn="base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cs typeface="+mn-cs"/>
              </a:defRPr>
            </a:lvl7pPr>
            <a:lvl8pPr marL="3221038" indent="-228600" algn="l" rtl="0" fontAlgn="base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cs typeface="+mn-cs"/>
              </a:defRPr>
            </a:lvl8pPr>
            <a:lvl9pPr marL="3678238" indent="-228600" algn="l" rtl="0" fontAlgn="base">
              <a:lnSpc>
                <a:spcPct val="105000"/>
              </a:lnSpc>
              <a:spcBef>
                <a:spcPct val="20000"/>
              </a:spcBef>
              <a:spcAft>
                <a:spcPct val="20000"/>
              </a:spcAft>
              <a:buChar char="»"/>
              <a:defRPr sz="2000">
                <a:solidFill>
                  <a:srgbClr val="404040"/>
                </a:solidFill>
                <a:latin typeface="+mn-lt"/>
                <a:cs typeface="+mn-cs"/>
              </a:defRPr>
            </a:lvl9pPr>
          </a:lstStyle>
          <a:p>
            <a:pPr lvl="1">
              <a:buFontTx/>
              <a:buChar char="-"/>
              <a:defRPr/>
            </a:pPr>
            <a:r>
              <a:rPr lang="en-US" altLang="nb-NO" kern="0" dirty="0" smtClean="0"/>
              <a:t>Find good thresholds</a:t>
            </a:r>
          </a:p>
          <a:p>
            <a:pPr lvl="2">
              <a:buFontTx/>
              <a:buChar char="-"/>
              <a:defRPr/>
            </a:pPr>
            <a:r>
              <a:rPr lang="en-US" altLang="nb-NO" sz="1400" kern="0" dirty="0" smtClean="0"/>
              <a:t>False positive/negative rate</a:t>
            </a:r>
          </a:p>
          <a:p>
            <a:pPr lvl="1">
              <a:buFontTx/>
              <a:buChar char="-"/>
              <a:defRPr/>
            </a:pPr>
            <a:r>
              <a:rPr lang="en-US" altLang="nb-NO" kern="0" dirty="0" smtClean="0"/>
              <a:t>Investigate what we can expect</a:t>
            </a:r>
          </a:p>
          <a:p>
            <a:pPr lvl="1">
              <a:buFontTx/>
              <a:buChar char="-"/>
              <a:defRPr/>
            </a:pPr>
            <a:r>
              <a:rPr lang="en-US" altLang="nb-NO" kern="0" dirty="0" smtClean="0"/>
              <a:t>Include</a:t>
            </a:r>
          </a:p>
          <a:p>
            <a:pPr lvl="2">
              <a:buFontTx/>
              <a:buChar char="-"/>
              <a:defRPr/>
            </a:pPr>
            <a:r>
              <a:rPr lang="en-US" altLang="nb-NO" sz="1400" kern="0" dirty="0" smtClean="0"/>
              <a:t>Kinship</a:t>
            </a:r>
          </a:p>
          <a:p>
            <a:pPr lvl="2">
              <a:buFontTx/>
              <a:buChar char="-"/>
              <a:defRPr/>
            </a:pPr>
            <a:r>
              <a:rPr lang="en-US" altLang="nb-NO" sz="1400" kern="0" dirty="0" smtClean="0"/>
              <a:t>Mutations</a:t>
            </a:r>
          </a:p>
          <a:p>
            <a:pPr lvl="2">
              <a:buFontTx/>
              <a:buChar char="-"/>
              <a:defRPr/>
            </a:pPr>
            <a:r>
              <a:rPr lang="en-US" altLang="nb-NO" sz="1400" kern="0" dirty="0" smtClean="0"/>
              <a:t>Silent alleles</a:t>
            </a:r>
          </a:p>
          <a:p>
            <a:pPr lvl="2">
              <a:buFontTx/>
              <a:buChar char="-"/>
              <a:defRPr/>
            </a:pPr>
            <a:r>
              <a:rPr lang="en-US" altLang="nb-NO" sz="1400" kern="0" dirty="0" smtClean="0"/>
              <a:t>Multiple pedigrees</a:t>
            </a:r>
          </a:p>
          <a:p>
            <a:pPr lvl="1">
              <a:buFontTx/>
              <a:buChar char="-"/>
              <a:defRPr/>
            </a:pPr>
            <a:r>
              <a:rPr lang="en-US" altLang="nb-NO" kern="0" dirty="0" smtClean="0"/>
              <a:t>Investigate the number of persons we must genotype</a:t>
            </a:r>
          </a:p>
          <a:p>
            <a:pPr lvl="1">
              <a:buFontTx/>
              <a:buChar char="-"/>
              <a:defRPr/>
            </a:pPr>
            <a:r>
              <a:rPr lang="en-US" altLang="nb-NO" kern="0" dirty="0" smtClean="0"/>
              <a:t>Investigate the number of markers we must include</a:t>
            </a:r>
            <a:endParaRPr lang="en-US" altLang="nb-NO" sz="1400" kern="0" dirty="0" smtClean="0"/>
          </a:p>
          <a:p>
            <a:pPr marL="338138" lvl="1" indent="0">
              <a:buFontTx/>
              <a:buNone/>
              <a:defRPr/>
            </a:pPr>
            <a:endParaRPr lang="en-US" altLang="nb-NO" sz="1400" kern="0" dirty="0" smtClean="0"/>
          </a:p>
          <a:p>
            <a:pPr lvl="2">
              <a:buFontTx/>
              <a:buChar char="-"/>
              <a:defRPr/>
            </a:pPr>
            <a:endParaRPr lang="en-US" altLang="nb-NO" sz="1400" kern="0" dirty="0" smtClean="0"/>
          </a:p>
          <a:p>
            <a:pPr lvl="1">
              <a:buFontTx/>
              <a:buChar char="-"/>
              <a:defRPr/>
            </a:pPr>
            <a:endParaRPr lang="en-US" altLang="nb-NO" kern="0" dirty="0" smtClean="0"/>
          </a:p>
          <a:p>
            <a:pPr lvl="1">
              <a:buFontTx/>
              <a:buChar char="-"/>
              <a:defRPr/>
            </a:pPr>
            <a:endParaRPr lang="en-US" altLang="nb-NO" sz="1400" kern="0" dirty="0" smtClean="0"/>
          </a:p>
          <a:p>
            <a:pPr lvl="1">
              <a:buFontTx/>
              <a:buChar char="-"/>
              <a:defRPr/>
            </a:pPr>
            <a:endParaRPr lang="en-US" altLang="nb-NO" sz="1400" kern="0" dirty="0" smtClean="0"/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8"/>
          <p:cNvSpPr>
            <a:spLocks noGrp="1"/>
          </p:cNvSpPr>
          <p:nvPr>
            <p:ph type="title"/>
          </p:nvPr>
        </p:nvSpPr>
        <p:spPr>
          <a:xfrm>
            <a:off x="509382" y="403051"/>
            <a:ext cx="6818518" cy="492443"/>
          </a:xfrm>
        </p:spPr>
        <p:txBody>
          <a:bodyPr/>
          <a:lstStyle/>
          <a:p>
            <a:r>
              <a:rPr lang="en-US" sz="3200" dirty="0" err="1" smtClean="0"/>
              <a:t>Familias</a:t>
            </a:r>
            <a:r>
              <a:rPr lang="en-US" sz="3200" dirty="0" smtClean="0"/>
              <a:t> 3 – News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F14D33-0E26-4D19-8443-41E6AC153540}" type="slidenum">
              <a:rPr lang="nb-NO" smtClean="0"/>
              <a:pPr>
                <a:defRPr/>
              </a:pPr>
              <a:t>9</a:t>
            </a:fld>
            <a:endParaRPr lang="nb-NO"/>
          </a:p>
        </p:txBody>
      </p:sp>
      <p:sp>
        <p:nvSpPr>
          <p:cNvPr id="29701" name="Rectangle 3"/>
          <p:cNvSpPr>
            <a:spLocks noChangeArrowheads="1"/>
          </p:cNvSpPr>
          <p:nvPr/>
        </p:nvSpPr>
        <p:spPr bwMode="auto">
          <a:xfrm>
            <a:off x="0" y="481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600"/>
              <a:t/>
            </a:r>
            <a:br>
              <a:rPr lang="en-US" sz="600"/>
            </a:b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831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MBU_PPT_Bokmål">
  <a:themeElements>
    <a:clrScheme name="NMBU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7F"/>
      </a:accent1>
      <a:accent2>
        <a:srgbClr val="FEC843"/>
      </a:accent2>
      <a:accent3>
        <a:srgbClr val="556680"/>
      </a:accent3>
      <a:accent4>
        <a:srgbClr val="00A1CD"/>
      </a:accent4>
      <a:accent5>
        <a:srgbClr val="000000"/>
      </a:accent5>
      <a:accent6>
        <a:srgbClr val="C8ACB7"/>
      </a:accent6>
      <a:hlink>
        <a:srgbClr val="009D7F"/>
      </a:hlink>
      <a:folHlink>
        <a:srgbClr val="77645A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NMBU_PPT_Engelsk</Template>
  <TotalTime>672</TotalTime>
  <Words>1433</Words>
  <Application>Microsoft Office PowerPoint</Application>
  <PresentationFormat>Bildspel på skärmen (4:3)</PresentationFormat>
  <Paragraphs>339</Paragraphs>
  <Slides>28</Slides>
  <Notes>26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Serverprogram för OLE-inbäddning</vt:lpstr>
      </vt:variant>
      <vt:variant>
        <vt:i4>1</vt:i4>
      </vt:variant>
      <vt:variant>
        <vt:lpstr>Bildrubriker</vt:lpstr>
      </vt:variant>
      <vt:variant>
        <vt:i4>28</vt:i4>
      </vt:variant>
    </vt:vector>
  </HeadingPairs>
  <TitlesOfParts>
    <vt:vector size="30" baseType="lpstr">
      <vt:lpstr>NMBU_PPT_Bokmål</vt:lpstr>
      <vt:lpstr>Equation</vt:lpstr>
      <vt:lpstr>This presentation will be subject to revision</vt:lpstr>
      <vt:lpstr>Familias 3 – Dropouts and other updates</vt:lpstr>
      <vt:lpstr>Contents</vt:lpstr>
      <vt:lpstr>Familias 3 - Introduction</vt:lpstr>
      <vt:lpstr>Familias 3 – Repetition</vt:lpstr>
      <vt:lpstr>Familias 3 - Repetition</vt:lpstr>
      <vt:lpstr>Familias 3 – Repetition</vt:lpstr>
      <vt:lpstr>Familias 3 – Repetition</vt:lpstr>
      <vt:lpstr>Familias 3 – News</vt:lpstr>
      <vt:lpstr>Familias 3 – Direct matching</vt:lpstr>
      <vt:lpstr>Familias 3 – Random match prob.</vt:lpstr>
      <vt:lpstr>Familias 3 – Import Genemapper file</vt:lpstr>
      <vt:lpstr>Familias 3 – Familial searching (Beta)</vt:lpstr>
      <vt:lpstr>Familias 3 – Create database</vt:lpstr>
      <vt:lpstr>Familias 3 – View mutation matrix</vt:lpstr>
      <vt:lpstr>Familias 3 - Dropouts</vt:lpstr>
      <vt:lpstr>Familias 3 - Dropouts</vt:lpstr>
      <vt:lpstr>Familias 3 - Dropouts</vt:lpstr>
      <vt:lpstr>Familias 3 - Dropouts</vt:lpstr>
      <vt:lpstr>Familias 3 - Dropouts</vt:lpstr>
      <vt:lpstr>Familias 3 - Dropouts</vt:lpstr>
      <vt:lpstr>Familias 3 - Dropouts</vt:lpstr>
      <vt:lpstr>Familias 3 - Dropouts</vt:lpstr>
      <vt:lpstr>Familias 3 - Dropouts</vt:lpstr>
      <vt:lpstr>Familias 3 - Dropouts</vt:lpstr>
      <vt:lpstr>Familias 3 - Dropouts</vt:lpstr>
      <vt:lpstr>Familias 3 - Dropouts</vt:lpstr>
      <vt:lpstr>Exercises Day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Thore Egeland</dc:creator>
  <dc:description>template by addpoint.no</dc:description>
  <cp:lastModifiedBy>Daniel</cp:lastModifiedBy>
  <cp:revision>105</cp:revision>
  <dcterms:created xsi:type="dcterms:W3CDTF">2014-05-02T11:54:27Z</dcterms:created>
  <dcterms:modified xsi:type="dcterms:W3CDTF">2014-05-18T18:39:06Z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 by">
    <vt:lpwstr>addpoint.no</vt:lpwstr>
  </property>
</Properties>
</file>