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9"/>
  </p:notesMasterIdLst>
  <p:handoutMasterIdLst>
    <p:handoutMasterId r:id="rId30"/>
  </p:handoutMasterIdLst>
  <p:sldIdLst>
    <p:sldId id="289" r:id="rId2"/>
    <p:sldId id="302" r:id="rId3"/>
    <p:sldId id="326" r:id="rId4"/>
    <p:sldId id="301" r:id="rId5"/>
    <p:sldId id="290" r:id="rId6"/>
    <p:sldId id="274" r:id="rId7"/>
    <p:sldId id="288" r:id="rId8"/>
    <p:sldId id="300" r:id="rId9"/>
    <p:sldId id="280" r:id="rId10"/>
    <p:sldId id="281" r:id="rId11"/>
    <p:sldId id="321" r:id="rId12"/>
    <p:sldId id="283" r:id="rId13"/>
    <p:sldId id="286" r:id="rId14"/>
    <p:sldId id="296" r:id="rId15"/>
    <p:sldId id="294" r:id="rId16"/>
    <p:sldId id="310" r:id="rId17"/>
    <p:sldId id="295" r:id="rId18"/>
    <p:sldId id="293" r:id="rId19"/>
    <p:sldId id="327" r:id="rId20"/>
    <p:sldId id="328" r:id="rId21"/>
    <p:sldId id="304" r:id="rId22"/>
    <p:sldId id="306" r:id="rId23"/>
    <p:sldId id="314" r:id="rId24"/>
    <p:sldId id="323" r:id="rId25"/>
    <p:sldId id="325" r:id="rId26"/>
    <p:sldId id="307" r:id="rId27"/>
    <p:sldId id="318" r:id="rId28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s Christian Sundby" initials="HCS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E69"/>
    <a:srgbClr val="F1F2F3"/>
    <a:srgbClr val="FDE7F1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stil 1 - aks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77" autoAdjust="0"/>
    <p:restoredTop sz="95600" autoAdjust="0"/>
  </p:normalViewPr>
  <p:slideViewPr>
    <p:cSldViewPr>
      <p:cViewPr>
        <p:scale>
          <a:sx n="134" d="100"/>
          <a:sy n="134" d="100"/>
        </p:scale>
        <p:origin x="960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06" y="-108"/>
      </p:cViewPr>
      <p:guideLst>
        <p:guide orient="horz" pos="312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13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1797" cy="46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2" tIns="46167" rIns="92332" bIns="4616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613" y="1"/>
            <a:ext cx="2940187" cy="46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2" tIns="46167" rIns="92332" bIns="4616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286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65175"/>
            <a:ext cx="4910137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428" y="4681894"/>
            <a:ext cx="4975949" cy="452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2" tIns="46167" rIns="92332" bIns="46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39"/>
            <a:ext cx="2941797" cy="46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2" tIns="46167" rIns="92332" bIns="4616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endParaRPr lang="nb-NO" dirty="0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613" y="9442139"/>
            <a:ext cx="2940187" cy="460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32" tIns="46167" rIns="92332" bIns="4616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fld id="{4D4D609C-CB71-44A1-99DB-7D8BD8BEC04C}" type="slidenum">
              <a:rPr lang="nb-NO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8778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38213" y="765175"/>
            <a:ext cx="4910137" cy="36845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</a:t>
            </a:fld>
            <a:endParaRPr lang="nb-NO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2301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554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4833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4853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0225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4213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34420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873318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103180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19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439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Hans Chr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59293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1291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2398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76658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1002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2987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49828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462404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Jan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27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343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b-NO" dirty="0" smtClean="0"/>
              <a:t>Hans Chr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7174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1085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Hans Chr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9021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Hans Chr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09063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Hans Chr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987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Hans Chr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D609C-CB71-44A1-99DB-7D8BD8BEC04C}" type="slidenum">
              <a:rPr lang="nb-NO" smtClean="0"/>
              <a:pPr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4805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BF144-7F91-4F66-B987-C9257AC54F79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5484-3A51-44D8-9F26-A17D30112551}" type="slidenum">
              <a:rPr lang="nb-NO" smtClean="0"/>
              <a:pPr/>
              <a:t>‹#›</a:t>
            </a:fld>
            <a:endParaRPr lang="nb-NO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66852" y="190500"/>
            <a:ext cx="7105651" cy="94297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1520828" y="1316038"/>
            <a:ext cx="3468688" cy="4800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41920" y="1316038"/>
            <a:ext cx="3468687" cy="4800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 rot="5400000">
            <a:off x="-1304925" y="1955801"/>
            <a:ext cx="3810000" cy="285751"/>
          </a:xfrm>
        </p:spPr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885119" y="6488113"/>
            <a:ext cx="884237" cy="304800"/>
          </a:xfrm>
        </p:spPr>
        <p:txBody>
          <a:bodyPr/>
          <a:lstStyle>
            <a:lvl1pPr>
              <a:defRPr/>
            </a:lvl1pPr>
          </a:lstStyle>
          <a:p>
            <a:fld id="{F83722EB-8727-491A-B6C9-33587C819230}" type="slidenum">
              <a:rPr lang="nb-NO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66852" y="190500"/>
            <a:ext cx="7105651" cy="942976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1520829" y="1316038"/>
            <a:ext cx="7089775" cy="480060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>
          <a:xfrm rot="5400000">
            <a:off x="-1304925" y="1955801"/>
            <a:ext cx="3810000" cy="285751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>
          <a:xfrm>
            <a:off x="7885119" y="6488113"/>
            <a:ext cx="884237" cy="304800"/>
          </a:xfrm>
        </p:spPr>
        <p:txBody>
          <a:bodyPr/>
          <a:lstStyle>
            <a:lvl1pPr>
              <a:defRPr/>
            </a:lvl1pPr>
          </a:lstStyle>
          <a:p>
            <a:fld id="{98101C02-CC38-4CD0-B471-F191790097D8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64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Font typeface="Wingdings" pitchFamily="2" charset="2"/>
              <a:buChar char="Ø"/>
              <a:defRPr/>
            </a:lvl1pPr>
            <a:lvl2pPr marL="576263" indent="-27432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BE54-E6F4-424F-988C-5B3C8509408A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70CDB-01B4-459C-AED5-2A797B4A9556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B51E-4D4B-4F7E-9A60-4C7A8C78746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63B4F-EBAC-49ED-93D1-E46B96DE5D96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F92F-CE89-4A5C-B222-2B114C660A7C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84CC-63D3-4792-986D-D664099EFB12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A4E6-A586-4A1F-8E76-6B11F8B0A010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3B305-5179-4F2E-8F21-CC6D77D755E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2/7/2013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7E70CDB-01B4-459C-AED5-2A797B4A9556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371606"/>
            <a:ext cx="7992887" cy="2778125"/>
          </a:xfrm>
        </p:spPr>
        <p:txBody>
          <a:bodyPr>
            <a:normAutofit/>
          </a:bodyPr>
          <a:lstStyle/>
          <a:p>
            <a:r>
              <a:rPr lang="nb-NO" sz="2700" dirty="0" smtClean="0"/>
              <a:t>Finansieringssystem og intern budsjettfordelingsmodell for Norges </a:t>
            </a:r>
            <a:r>
              <a:rPr lang="nb-NO" sz="2700" dirty="0"/>
              <a:t>miljø- og </a:t>
            </a:r>
            <a:r>
              <a:rPr lang="nb-NO" sz="2700" dirty="0" smtClean="0"/>
              <a:t>biovitenskapelige </a:t>
            </a:r>
            <a:r>
              <a:rPr lang="nb-NO" sz="2700" dirty="0"/>
              <a:t>universitet (NMBU</a:t>
            </a:r>
            <a:r>
              <a:rPr lang="nb-NO" sz="2700" dirty="0" smtClean="0"/>
              <a:t>)</a:t>
            </a:r>
            <a:endParaRPr lang="nb-NO" sz="2700" dirty="0"/>
          </a:p>
        </p:txBody>
      </p:sp>
      <p:sp>
        <p:nvSpPr>
          <p:cNvPr id="4" name="Undertittel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473200"/>
          </a:xfrm>
        </p:spPr>
        <p:txBody>
          <a:bodyPr/>
          <a:lstStyle/>
          <a:p>
            <a:r>
              <a:rPr lang="nb-NO" dirty="0" smtClean="0"/>
              <a:t>4. desember 2012</a:t>
            </a:r>
            <a:endParaRPr lang="nb-NO" dirty="0"/>
          </a:p>
          <a:p>
            <a:r>
              <a:rPr lang="nb-NO" dirty="0" smtClean="0"/>
              <a:t>økonomisjef NVH Jan Aldal</a:t>
            </a:r>
          </a:p>
          <a:p>
            <a:r>
              <a:rPr lang="nb-NO" dirty="0"/>
              <a:t>a</a:t>
            </a:r>
            <a:r>
              <a:rPr lang="nb-NO" dirty="0" smtClean="0"/>
              <a:t>ss. økonomidirektør UMB Hans Chr. Sundby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Beregnes på bakgrunn av </a:t>
            </a:r>
            <a:r>
              <a:rPr lang="nb-NO" dirty="0" smtClean="0"/>
              <a:t>avlagte 60-studiepoengs-enheter </a:t>
            </a:r>
            <a:r>
              <a:rPr lang="nb-NO" dirty="0"/>
              <a:t>(STE) </a:t>
            </a:r>
            <a:endParaRPr lang="nb-NO" dirty="0" smtClean="0"/>
          </a:p>
          <a:p>
            <a:r>
              <a:rPr lang="nb-NO" dirty="0" smtClean="0"/>
              <a:t>Faste satser dvs. åpen ramme.</a:t>
            </a:r>
            <a:endParaRPr lang="nb-NO" dirty="0"/>
          </a:p>
          <a:p>
            <a:pPr lvl="1"/>
            <a:r>
              <a:rPr lang="nb-NO" dirty="0" smtClean="0"/>
              <a:t>6 </a:t>
            </a:r>
            <a:r>
              <a:rPr lang="nb-NO" dirty="0"/>
              <a:t>kategorier i forhold til kostnadsnivå på studiene</a:t>
            </a:r>
          </a:p>
          <a:p>
            <a:pPr lvl="1"/>
            <a:r>
              <a:rPr lang="nb-NO" dirty="0" smtClean="0"/>
              <a:t>Fra 34 000 </a:t>
            </a:r>
            <a:r>
              <a:rPr lang="nb-NO" dirty="0"/>
              <a:t>kroner til </a:t>
            </a:r>
            <a:r>
              <a:rPr lang="nb-NO" dirty="0" smtClean="0"/>
              <a:t>135 000 </a:t>
            </a:r>
            <a:r>
              <a:rPr lang="nb-NO" dirty="0"/>
              <a:t>kroner per 60-STE</a:t>
            </a:r>
          </a:p>
          <a:p>
            <a:r>
              <a:rPr lang="nb-NO" dirty="0"/>
              <a:t>Det gis en ekstra stimulans på bakgrunn av antall </a:t>
            </a:r>
            <a:r>
              <a:rPr lang="nb-NO" dirty="0" smtClean="0"/>
              <a:t>utvekslingsstudenter</a:t>
            </a:r>
            <a:endParaRPr lang="nb-NO" dirty="0"/>
          </a:p>
          <a:p>
            <a:r>
              <a:rPr lang="nb-NO" dirty="0"/>
              <a:t>Antall uteksaminerte kandidater er ikke med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Utdanningsinsentiv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1629" y="404664"/>
            <a:ext cx="7105651" cy="942976"/>
          </a:xfrm>
        </p:spPr>
        <p:txBody>
          <a:bodyPr/>
          <a:lstStyle/>
          <a:p>
            <a:r>
              <a:rPr lang="nb-NO" dirty="0" smtClean="0"/>
              <a:t>Utdanningsinsentiv - II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33464"/>
            <a:ext cx="7721777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19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r>
              <a:rPr lang="nb-NO" dirty="0" smtClean="0"/>
              <a:t>Modell for omfordeling innen sektoren</a:t>
            </a:r>
          </a:p>
          <a:p>
            <a:pPr lvl="1"/>
            <a:r>
              <a:rPr lang="nb-NO" dirty="0" smtClean="0"/>
              <a:t>resultatbasert omfordeling </a:t>
            </a:r>
            <a:r>
              <a:rPr lang="nb-NO" dirty="0"/>
              <a:t>(RBO)</a:t>
            </a:r>
          </a:p>
          <a:p>
            <a:endParaRPr lang="nb-NO" dirty="0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Forskningsinsentiv</a:t>
            </a:r>
            <a:endParaRPr lang="nb-NO" dirty="0"/>
          </a:p>
        </p:txBody>
      </p:sp>
      <p:graphicFrame>
        <p:nvGraphicFramePr>
          <p:cNvPr id="4" name="Group 1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593721"/>
              </p:ext>
            </p:extLst>
          </p:nvPr>
        </p:nvGraphicFramePr>
        <p:xfrm>
          <a:off x="1619672" y="3140968"/>
          <a:ext cx="6428360" cy="3481579"/>
        </p:xfrm>
        <a:graphic>
          <a:graphicData uri="http://schemas.openxmlformats.org/drawingml/2006/table">
            <a:tbl>
              <a:tblPr/>
              <a:tblGrid>
                <a:gridCol w="2286572"/>
                <a:gridCol w="1155700"/>
                <a:gridCol w="2986088"/>
              </a:tblGrid>
              <a:tr h="595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Indikatorer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Vekting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Satser for 2012 (i kroner)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Doktorgradskandidater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ea typeface="+mn-ea"/>
                          <a:cs typeface="Arial" charset="0"/>
                        </a:rPr>
                        <a:t>370 200 p</a:t>
                      </a: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er doktorgradskandidat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EU-tildeling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1 359 per kr 1 000 i EU-midler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NFR-tildeling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145 per kr 1 000 i NFR-midler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Publiseringspoeng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33 875 per publiseringspoeng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UMBs finansieringssystem for instituttene</a:t>
            </a:r>
            <a:br>
              <a:rPr lang="nb-NO" dirty="0"/>
            </a:br>
            <a:r>
              <a:rPr lang="nb-NO" dirty="0"/>
              <a:t>”BUDSJETTMODELLEN” – ”GUFS”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 </a:t>
            </a:r>
            <a:br>
              <a:rPr lang="nb-NO" dirty="0"/>
            </a:br>
            <a:r>
              <a:rPr lang="nb-NO" dirty="0" smtClean="0"/>
              <a:t>Prinsippmodell </a:t>
            </a:r>
            <a:r>
              <a:rPr lang="nb-NO" dirty="0"/>
              <a:t>- GUFS</a:t>
            </a:r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536168"/>
              </p:ext>
            </p:extLst>
          </p:nvPr>
        </p:nvGraphicFramePr>
        <p:xfrm>
          <a:off x="683568" y="2756535"/>
          <a:ext cx="7929587" cy="265709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65646"/>
                <a:gridCol w="970658"/>
                <a:gridCol w="1010851"/>
                <a:gridCol w="1005499"/>
                <a:gridCol w="994922"/>
                <a:gridCol w="968477"/>
                <a:gridCol w="121353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100" b="1" i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50 %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27 %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18 %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5 %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Institutt</a:t>
                      </a:r>
                      <a:endParaRPr lang="nb-NO" sz="1100" b="1" i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G</a:t>
                      </a:r>
                      <a:br>
                        <a:rPr lang="nb-NO" sz="1200" dirty="0">
                          <a:effectLst/>
                        </a:rPr>
                      </a:br>
                      <a:r>
                        <a:rPr lang="nb-NO" sz="1200" dirty="0">
                          <a:effectLst/>
                        </a:rPr>
                        <a:t>Grunn-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bevilgning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Undervisningstildeling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F</a:t>
                      </a:r>
                      <a:br>
                        <a:rPr lang="nb-NO" sz="1200" dirty="0">
                          <a:effectLst/>
                        </a:rPr>
                      </a:br>
                      <a:r>
                        <a:rPr lang="nb-NO" sz="1200" dirty="0">
                          <a:effectLst/>
                        </a:rPr>
                        <a:t>Forsknings-tildeling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Strategisk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(A+B+C+D)</a:t>
                      </a:r>
                      <a:br>
                        <a:rPr lang="nb-NO" sz="1200" dirty="0">
                          <a:effectLst/>
                        </a:rPr>
                      </a:br>
                      <a:r>
                        <a:rPr lang="nb-NO" sz="1200" dirty="0">
                          <a:effectLst/>
                        </a:rPr>
                        <a:t>Sum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Resultatbasert undervisnings-tildeling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Inter-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nasjonalisering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Resultatbasert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forsknings-tildeling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B w="12700" cmpd="sng"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Institutt A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Institutt B 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Institutt C 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Sum institutter </a:t>
                      </a:r>
                      <a:endParaRPr lang="nb-NO" sz="120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Times New Roman"/>
                        <a:ea typeface="Times New Roman"/>
                        <a:cs typeface="Tahoma"/>
                      </a:endParaRPr>
                    </a:p>
                  </a:txBody>
                  <a:tcPr marL="9525" marR="9525" marT="9525" marB="9525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636912"/>
            <a:ext cx="7704856" cy="3078104"/>
          </a:xfrm>
        </p:spPr>
        <p:txBody>
          <a:bodyPr/>
          <a:lstStyle/>
          <a:p>
            <a:r>
              <a:rPr lang="nb-NO" dirty="0"/>
              <a:t>Baserer seg på </a:t>
            </a:r>
            <a:r>
              <a:rPr lang="nb-NO" dirty="0" smtClean="0"/>
              <a:t>historikk og strategiske prioriteringer over tid</a:t>
            </a:r>
          </a:p>
          <a:p>
            <a:r>
              <a:rPr lang="nb-NO" dirty="0" smtClean="0"/>
              <a:t>Særskilte tildelinger til nye studieplasser</a:t>
            </a:r>
          </a:p>
          <a:p>
            <a:pPr>
              <a:buFont typeface="Webdings" pitchFamily="18" charset="2"/>
              <a:buNone/>
            </a:pPr>
            <a:endParaRPr lang="nb-NO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Grunnbevilgning</a:t>
            </a:r>
            <a:endParaRPr lang="nb-NO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resultatbaserte undervisningstildelingen baserer seg på de kategorier KD benytter i sin tildeling overfor UMB. </a:t>
            </a:r>
          </a:p>
          <a:p>
            <a:r>
              <a:rPr lang="nb-NO" dirty="0"/>
              <a:t>Omfordelingsmodell</a:t>
            </a:r>
          </a:p>
          <a:p>
            <a:r>
              <a:rPr lang="nb-NO" dirty="0" smtClean="0"/>
              <a:t>Utreisende </a:t>
            </a:r>
            <a:r>
              <a:rPr lang="nb-NO" dirty="0"/>
              <a:t>utvekslingsstudenter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Undervisningstildeling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453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Forskningstildeling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635064" cy="435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3850" indent="-323850"/>
            <a:r>
              <a:rPr lang="nb-NO" sz="1600" dirty="0"/>
              <a:t>Ivareta behovet for i perioder å kunne gi en strategisk tildeling i forbindelse </a:t>
            </a:r>
            <a:r>
              <a:rPr lang="nb-NO" sz="1600" dirty="0" smtClean="0"/>
              <a:t>med:</a:t>
            </a:r>
          </a:p>
          <a:p>
            <a:pPr marL="625793" lvl="1" indent="-323850"/>
            <a:r>
              <a:rPr lang="nb-NO" sz="1600" dirty="0" smtClean="0"/>
              <a:t>å </a:t>
            </a:r>
            <a:r>
              <a:rPr lang="nb-NO" sz="1600" dirty="0"/>
              <a:t>sikre strategisk viktig nivåheving knyttet til utvalgte deler av </a:t>
            </a:r>
            <a:r>
              <a:rPr lang="nb-NO" sz="1600" dirty="0" smtClean="0"/>
              <a:t>aktiviteten</a:t>
            </a:r>
          </a:p>
          <a:p>
            <a:pPr marL="625793" lvl="1" indent="-323850"/>
            <a:r>
              <a:rPr lang="nb-NO" sz="1600" dirty="0" smtClean="0"/>
              <a:t>å </a:t>
            </a:r>
            <a:r>
              <a:rPr lang="nb-NO" sz="1600" dirty="0"/>
              <a:t>sikre eller opprettholde aktivitet innen </a:t>
            </a:r>
            <a:r>
              <a:rPr lang="nb-NO" sz="1600" dirty="0" smtClean="0"/>
              <a:t>viktige, </a:t>
            </a:r>
            <a:r>
              <a:rPr lang="nb-NO" sz="1600" dirty="0"/>
              <a:t>men små miljøer </a:t>
            </a:r>
            <a:endParaRPr lang="nb-NO" sz="1600" i="1" dirty="0"/>
          </a:p>
          <a:p>
            <a:pPr marL="625793" lvl="1" indent="-323850"/>
            <a:r>
              <a:rPr lang="nb-NO" sz="1600" dirty="0" smtClean="0"/>
              <a:t>å iverksette strategiske planer</a:t>
            </a:r>
            <a:endParaRPr lang="nb-NO" sz="1600" i="1" dirty="0"/>
          </a:p>
          <a:p>
            <a:pPr marL="625793" lvl="1" indent="-323850"/>
            <a:r>
              <a:rPr lang="nb-NO" sz="1600" dirty="0" smtClean="0"/>
              <a:t>å støtte oppstart av aktiviteter </a:t>
            </a:r>
            <a:r>
              <a:rPr lang="nb-NO" sz="1600" dirty="0"/>
              <a:t>i påvente av at aktiviteten gir uttelling over de resultatbaserte delene av budsjettmodellen</a:t>
            </a:r>
          </a:p>
          <a:p>
            <a:pPr marL="323850" indent="-323850"/>
            <a:endParaRPr lang="nb-NO" sz="1600" dirty="0"/>
          </a:p>
          <a:p>
            <a:pPr marL="323850" indent="-323850"/>
            <a:r>
              <a:rPr lang="nb-NO" sz="1600" dirty="0"/>
              <a:t>Et viktig poeng med denne delen er å kunne ivareta de skjønnsmessige vurderinger som ikke kan ivaretas gjennom en modell.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Strategiske tildelinger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Øvrige budsjettmidler til instituttene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92896"/>
            <a:ext cx="793940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94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Økonomiregime i sektoren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823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Sentre og avdelinger </a:t>
            </a:r>
          </a:p>
          <a:p>
            <a:pPr lvl="1"/>
            <a:r>
              <a:rPr lang="nb-NO" dirty="0" smtClean="0"/>
              <a:t>Historisk tildeling</a:t>
            </a:r>
          </a:p>
          <a:p>
            <a:pPr lvl="1"/>
            <a:r>
              <a:rPr lang="nb-NO" dirty="0" smtClean="0"/>
              <a:t>Styrevedtatte kutt eller økninger</a:t>
            </a:r>
          </a:p>
          <a:p>
            <a:r>
              <a:rPr lang="nb-NO" dirty="0" smtClean="0"/>
              <a:t>Sentrale fellesposter</a:t>
            </a:r>
          </a:p>
          <a:p>
            <a:pPr lvl="1"/>
            <a:r>
              <a:rPr lang="nb-NO" dirty="0" smtClean="0"/>
              <a:t>Aktivitetsbasert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Hvordan fordeles øvrige budsjettmidler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56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NVHs finansieringssystem </a:t>
            </a:r>
            <a:r>
              <a:rPr lang="nb-NO" dirty="0"/>
              <a:t>for </a:t>
            </a:r>
            <a:r>
              <a:rPr lang="nb-NO" dirty="0" smtClean="0"/>
              <a:t>instituttene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419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Hovedtrekkene følger prinsippene i KD sin modell samt struktur i tildelingsmåte (basis, utdanning og forskning)</a:t>
            </a:r>
          </a:p>
          <a:p>
            <a:r>
              <a:rPr lang="nb-NO" dirty="0" smtClean="0"/>
              <a:t>Tilpasninger ut fra NVH sin egenart (profesjonsutd.) og driftsmodell (kostbar infrastruktur). </a:t>
            </a:r>
          </a:p>
          <a:p>
            <a:r>
              <a:rPr lang="nb-NO" dirty="0" smtClean="0"/>
              <a:t>Større avvik:</a:t>
            </a:r>
          </a:p>
          <a:p>
            <a:pPr lvl="1"/>
            <a:r>
              <a:rPr lang="nb-NO" dirty="0" smtClean="0"/>
              <a:t>ingen incentiv studiepoeng siden instituttene samarbeider tett i produksjon av veterinær- og dyrepleierstudenter</a:t>
            </a:r>
          </a:p>
          <a:p>
            <a:pPr lvl="1"/>
            <a:r>
              <a:rPr lang="nb-NO" dirty="0" smtClean="0"/>
              <a:t>betydelig lavere incentivsatser på forskningskomponentene</a:t>
            </a:r>
          </a:p>
          <a:p>
            <a:pPr lvl="1"/>
            <a:r>
              <a:rPr lang="nb-NO" u="sng" dirty="0" smtClean="0"/>
              <a:t>Sum: </a:t>
            </a:r>
            <a:r>
              <a:rPr lang="nb-NO" dirty="0" smtClean="0"/>
              <a:t>høy basisfinansiering og lite resultatutsatte rammer</a:t>
            </a: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12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1"/>
            <a:ext cx="5976664" cy="2272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704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Veien videre?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9954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Følg </a:t>
            </a:r>
            <a:r>
              <a:rPr lang="nb-NO" dirty="0"/>
              <a:t>KD sine prinsipper, parametere og satser i størst mulig </a:t>
            </a:r>
            <a:r>
              <a:rPr lang="nb-NO" dirty="0" smtClean="0"/>
              <a:t>grad</a:t>
            </a:r>
          </a:p>
          <a:p>
            <a:pPr lvl="1"/>
            <a:r>
              <a:rPr lang="nb-NO" dirty="0" smtClean="0"/>
              <a:t>rammestyring</a:t>
            </a:r>
            <a:r>
              <a:rPr lang="nb-NO" dirty="0"/>
              <a:t>, </a:t>
            </a:r>
            <a:endParaRPr lang="nb-NO" dirty="0" smtClean="0"/>
          </a:p>
          <a:p>
            <a:pPr lvl="1"/>
            <a:r>
              <a:rPr lang="nb-NO" dirty="0" smtClean="0"/>
              <a:t>resultatbasert tildeling</a:t>
            </a:r>
          </a:p>
          <a:p>
            <a:pPr lvl="1"/>
            <a:r>
              <a:rPr lang="nb-NO" dirty="0" smtClean="0"/>
              <a:t>tre </a:t>
            </a:r>
            <a:r>
              <a:rPr lang="nb-NO" dirty="0"/>
              <a:t>hovedkomponentene (forskning, undervisning og </a:t>
            </a:r>
            <a:r>
              <a:rPr lang="nb-NO" dirty="0" smtClean="0"/>
              <a:t>basis)</a:t>
            </a:r>
          </a:p>
          <a:p>
            <a:pPr lvl="1"/>
            <a:r>
              <a:rPr lang="nb-NO" dirty="0" smtClean="0"/>
              <a:t>en </a:t>
            </a:r>
            <a:r>
              <a:rPr lang="nb-NO" dirty="0"/>
              <a:t>basiskomponent basert på historiske </a:t>
            </a:r>
            <a:r>
              <a:rPr lang="nb-NO" dirty="0" smtClean="0"/>
              <a:t>tildelinger</a:t>
            </a:r>
            <a:endParaRPr lang="nb-NO" dirty="0"/>
          </a:p>
          <a:p>
            <a:r>
              <a:rPr lang="nb-NO" dirty="0" smtClean="0"/>
              <a:t>Alt </a:t>
            </a:r>
            <a:r>
              <a:rPr lang="nb-NO" dirty="0"/>
              <a:t>dekningsbidrag tilfaller </a:t>
            </a:r>
            <a:r>
              <a:rPr lang="nb-NO" dirty="0" smtClean="0"/>
              <a:t>instituttet prosjektene tilhører</a:t>
            </a:r>
          </a:p>
          <a:p>
            <a:r>
              <a:rPr lang="nb-NO" dirty="0" smtClean="0"/>
              <a:t>Sentre </a:t>
            </a:r>
            <a:r>
              <a:rPr lang="nb-NO" dirty="0"/>
              <a:t>i størst mulig grad </a:t>
            </a:r>
            <a:r>
              <a:rPr lang="nb-NO" dirty="0" smtClean="0"/>
              <a:t>brukerfinansiert. </a:t>
            </a:r>
          </a:p>
          <a:p>
            <a:r>
              <a:rPr lang="nb-NO" dirty="0" smtClean="0"/>
              <a:t>Klinikker </a:t>
            </a:r>
            <a:r>
              <a:rPr lang="nb-NO" dirty="0"/>
              <a:t>bør i prinsippet finansieres </a:t>
            </a:r>
            <a:r>
              <a:rPr lang="nb-NO" dirty="0" smtClean="0"/>
              <a:t>likt, </a:t>
            </a:r>
            <a:r>
              <a:rPr lang="nb-NO" dirty="0"/>
              <a:t>men det anbefales at implementering </a:t>
            </a:r>
            <a:r>
              <a:rPr lang="nb-NO" dirty="0" smtClean="0"/>
              <a:t>utsettes </a:t>
            </a:r>
            <a:r>
              <a:rPr lang="nb-NO" dirty="0"/>
              <a:t>til </a:t>
            </a:r>
            <a:r>
              <a:rPr lang="nb-NO" dirty="0" smtClean="0"/>
              <a:t>samlokalisering </a:t>
            </a:r>
            <a:r>
              <a:rPr lang="nb-NO" dirty="0"/>
              <a:t>på Ås.</a:t>
            </a:r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Vår anbefaling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7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Rammestyring</a:t>
            </a:r>
            <a:endParaRPr lang="nb-NO" dirty="0"/>
          </a:p>
          <a:p>
            <a:r>
              <a:rPr lang="nb-NO" dirty="0" smtClean="0"/>
              <a:t>Bidrags- og oppdragsfinansiert aktivitet (BOA)</a:t>
            </a:r>
            <a:endParaRPr lang="nb-NO" dirty="0"/>
          </a:p>
          <a:p>
            <a:pPr lvl="1"/>
            <a:r>
              <a:rPr lang="nb-NO" dirty="0" smtClean="0"/>
              <a:t>Modell </a:t>
            </a:r>
            <a:r>
              <a:rPr lang="nb-NO" dirty="0"/>
              <a:t>for </a:t>
            </a:r>
            <a:r>
              <a:rPr lang="nb-NO" dirty="0" smtClean="0"/>
              <a:t>beregning av indirekte kostnader (dekningsbidrag)</a:t>
            </a:r>
          </a:p>
          <a:p>
            <a:r>
              <a:rPr lang="nb-NO" dirty="0" smtClean="0"/>
              <a:t>Budsjetteringsprinsipper </a:t>
            </a:r>
            <a:r>
              <a:rPr lang="nb-NO" dirty="0"/>
              <a:t>for </a:t>
            </a:r>
            <a:endParaRPr lang="nb-NO" dirty="0" smtClean="0"/>
          </a:p>
          <a:p>
            <a:pPr lvl="1"/>
            <a:r>
              <a:rPr lang="nb-NO" dirty="0" smtClean="0"/>
              <a:t>Felles avdelinger</a:t>
            </a:r>
          </a:p>
          <a:p>
            <a:pPr lvl="1"/>
            <a:r>
              <a:rPr lang="nb-NO" dirty="0" smtClean="0"/>
              <a:t>Felles poster</a:t>
            </a:r>
          </a:p>
          <a:p>
            <a:pPr lvl="1"/>
            <a:r>
              <a:rPr lang="nb-NO" dirty="0" smtClean="0"/>
              <a:t>Sentre og klinikker</a:t>
            </a:r>
          </a:p>
          <a:p>
            <a:pPr lvl="1"/>
            <a:r>
              <a:rPr lang="nb-NO" dirty="0" smtClean="0"/>
              <a:t>Fakulteter</a:t>
            </a:r>
            <a:endParaRPr lang="nb-NO" dirty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/>
              <a:t>Viktige overordnede </a:t>
            </a:r>
            <a:r>
              <a:rPr lang="nb-NO" dirty="0" smtClean="0"/>
              <a:t>prinsipper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30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fra 2014: for å sikre en rask og effektiv samkjøring av organisasjonen og der midler deles ut på like vilkår?</a:t>
            </a:r>
          </a:p>
          <a:p>
            <a:r>
              <a:rPr lang="nb-NO" dirty="0" smtClean="0"/>
              <a:t>gradvis tilpasning til 2019: mykere samkjøring der individuelle vedtatte satsninger/ressursbruk gradvis erstattes av vedtak i NMBU sine beslutningsorganer?</a:t>
            </a:r>
          </a:p>
          <a:p>
            <a:r>
              <a:rPr lang="nb-NO" dirty="0" smtClean="0"/>
              <a:t>fra 2019: fordi det er ulike kostnadsnivå og forutsetninger så lenge en driver på ulike campus?</a:t>
            </a:r>
            <a:endParaRPr lang="nb-NO" dirty="0"/>
          </a:p>
          <a:p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Innfasing </a:t>
            </a:r>
            <a:r>
              <a:rPr lang="nb-NO" dirty="0"/>
              <a:t>av ny </a:t>
            </a:r>
            <a:r>
              <a:rPr lang="nb-NO" dirty="0" smtClean="0"/>
              <a:t>budsjettfordelingsmodell?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16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2771775" y="622300"/>
            <a:ext cx="4159250" cy="4976813"/>
            <a:chOff x="1746" y="664"/>
            <a:chExt cx="2620" cy="3135"/>
          </a:xfrm>
        </p:grpSpPr>
        <p:sp>
          <p:nvSpPr>
            <p:cNvPr id="4158" name="Rectangle 5"/>
            <p:cNvSpPr>
              <a:spLocks noChangeArrowheads="1"/>
            </p:cNvSpPr>
            <p:nvPr/>
          </p:nvSpPr>
          <p:spPr bwMode="auto">
            <a:xfrm>
              <a:off x="1746" y="851"/>
              <a:ext cx="1351" cy="29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59" name="Rectangle 6"/>
            <p:cNvSpPr>
              <a:spLocks noChangeArrowheads="1"/>
            </p:cNvSpPr>
            <p:nvPr/>
          </p:nvSpPr>
          <p:spPr bwMode="auto">
            <a:xfrm>
              <a:off x="3097" y="1259"/>
              <a:ext cx="1269" cy="25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60" name="Rectangle 7"/>
            <p:cNvSpPr>
              <a:spLocks noChangeArrowheads="1"/>
            </p:cNvSpPr>
            <p:nvPr/>
          </p:nvSpPr>
          <p:spPr bwMode="auto">
            <a:xfrm>
              <a:off x="3097" y="851"/>
              <a:ext cx="1269" cy="404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61" name="Text Box 8"/>
            <p:cNvSpPr txBox="1">
              <a:spLocks noChangeArrowheads="1"/>
            </p:cNvSpPr>
            <p:nvPr/>
          </p:nvSpPr>
          <p:spPr bwMode="auto">
            <a:xfrm>
              <a:off x="2007" y="1758"/>
              <a:ext cx="86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800"/>
                <a:t>Inntekter</a:t>
              </a:r>
              <a:r>
                <a:rPr lang="nb-NO"/>
                <a:t>	</a:t>
              </a:r>
            </a:p>
          </p:txBody>
        </p:sp>
        <p:sp>
          <p:nvSpPr>
            <p:cNvPr id="4162" name="Text Box 9"/>
            <p:cNvSpPr txBox="1">
              <a:spLocks noChangeArrowheads="1"/>
            </p:cNvSpPr>
            <p:nvPr/>
          </p:nvSpPr>
          <p:spPr bwMode="auto">
            <a:xfrm>
              <a:off x="3368" y="1893"/>
              <a:ext cx="8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600"/>
                <a:t>Kostnader</a:t>
              </a:r>
            </a:p>
          </p:txBody>
        </p:sp>
        <p:sp>
          <p:nvSpPr>
            <p:cNvPr id="4163" name="Text Box 10"/>
            <p:cNvSpPr txBox="1">
              <a:spLocks noChangeArrowheads="1"/>
            </p:cNvSpPr>
            <p:nvPr/>
          </p:nvSpPr>
          <p:spPr bwMode="auto">
            <a:xfrm>
              <a:off x="3368" y="921"/>
              <a:ext cx="862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600"/>
                <a:t>Overskudd</a:t>
              </a:r>
            </a:p>
            <a:p>
              <a:pPr>
                <a:spcBef>
                  <a:spcPct val="50000"/>
                </a:spcBef>
              </a:pPr>
              <a:endParaRPr lang="nb-NO"/>
            </a:p>
          </p:txBody>
        </p:sp>
        <p:sp>
          <p:nvSpPr>
            <p:cNvPr id="4164" name="Text Box 13"/>
            <p:cNvSpPr txBox="1">
              <a:spLocks noChangeArrowheads="1"/>
            </p:cNvSpPr>
            <p:nvPr/>
          </p:nvSpPr>
          <p:spPr bwMode="auto">
            <a:xfrm>
              <a:off x="3596" y="664"/>
              <a:ext cx="5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UT</a:t>
              </a:r>
            </a:p>
          </p:txBody>
        </p:sp>
        <p:sp>
          <p:nvSpPr>
            <p:cNvPr id="4165" name="Text Box 22"/>
            <p:cNvSpPr txBox="1">
              <a:spLocks noChangeArrowheads="1"/>
            </p:cNvSpPr>
            <p:nvPr/>
          </p:nvSpPr>
          <p:spPr bwMode="auto">
            <a:xfrm>
              <a:off x="2256" y="683"/>
              <a:ext cx="5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INN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3186113" y="300038"/>
            <a:ext cx="4076700" cy="642937"/>
            <a:chOff x="2007" y="461"/>
            <a:chExt cx="2568" cy="405"/>
          </a:xfrm>
        </p:grpSpPr>
        <p:sp>
          <p:nvSpPr>
            <p:cNvPr id="4155" name="Text Box 12"/>
            <p:cNvSpPr txBox="1">
              <a:spLocks noChangeArrowheads="1"/>
            </p:cNvSpPr>
            <p:nvPr/>
          </p:nvSpPr>
          <p:spPr bwMode="auto">
            <a:xfrm>
              <a:off x="2281" y="674"/>
              <a:ext cx="5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nb-NO" sz="1400" dirty="0"/>
            </a:p>
          </p:txBody>
        </p:sp>
        <p:sp>
          <p:nvSpPr>
            <p:cNvPr id="4156" name="Text Box 21"/>
            <p:cNvSpPr txBox="1">
              <a:spLocks noChangeArrowheads="1"/>
            </p:cNvSpPr>
            <p:nvPr/>
          </p:nvSpPr>
          <p:spPr bwMode="auto">
            <a:xfrm>
              <a:off x="2007" y="461"/>
              <a:ext cx="25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600" dirty="0"/>
                <a:t>Regnskap for U&amp;H-sektoren</a:t>
              </a:r>
            </a:p>
          </p:txBody>
        </p:sp>
        <p:sp>
          <p:nvSpPr>
            <p:cNvPr id="4157" name="Text Box 23"/>
            <p:cNvSpPr txBox="1">
              <a:spLocks noChangeArrowheads="1"/>
            </p:cNvSpPr>
            <p:nvPr/>
          </p:nvSpPr>
          <p:spPr bwMode="auto">
            <a:xfrm>
              <a:off x="3571" y="673"/>
              <a:ext cx="58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nb-NO" sz="1400" dirty="0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2754313" y="860425"/>
            <a:ext cx="4176712" cy="690563"/>
            <a:chOff x="2914" y="119"/>
            <a:chExt cx="2631" cy="435"/>
          </a:xfrm>
        </p:grpSpPr>
        <p:grpSp>
          <p:nvGrpSpPr>
            <p:cNvPr id="4148" name="Group 61"/>
            <p:cNvGrpSpPr>
              <a:grpSpLocks/>
            </p:cNvGrpSpPr>
            <p:nvPr/>
          </p:nvGrpSpPr>
          <p:grpSpPr bwMode="auto">
            <a:xfrm>
              <a:off x="2914" y="119"/>
              <a:ext cx="2631" cy="435"/>
              <a:chOff x="1743" y="831"/>
              <a:chExt cx="2631" cy="435"/>
            </a:xfrm>
          </p:grpSpPr>
          <p:sp>
            <p:nvSpPr>
              <p:cNvPr id="4150" name="Rectangle 17"/>
              <p:cNvSpPr>
                <a:spLocks noChangeArrowheads="1"/>
              </p:cNvSpPr>
              <p:nvPr/>
            </p:nvSpPr>
            <p:spPr bwMode="auto">
              <a:xfrm>
                <a:off x="3059" y="854"/>
                <a:ext cx="1314" cy="116"/>
              </a:xfrm>
              <a:prstGeom prst="rect">
                <a:avLst/>
              </a:prstGeom>
              <a:solidFill>
                <a:srgbClr val="33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151" name="Rectangle 15"/>
              <p:cNvSpPr>
                <a:spLocks noChangeArrowheads="1"/>
              </p:cNvSpPr>
              <p:nvPr/>
            </p:nvSpPr>
            <p:spPr bwMode="auto">
              <a:xfrm>
                <a:off x="1743" y="854"/>
                <a:ext cx="1315" cy="41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152" name="Rectangle 16"/>
              <p:cNvSpPr>
                <a:spLocks noChangeArrowheads="1"/>
              </p:cNvSpPr>
              <p:nvPr/>
            </p:nvSpPr>
            <p:spPr bwMode="auto">
              <a:xfrm>
                <a:off x="3059" y="970"/>
                <a:ext cx="1315" cy="2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153" name="Text Box 18"/>
              <p:cNvSpPr txBox="1">
                <a:spLocks noChangeArrowheads="1"/>
              </p:cNvSpPr>
              <p:nvPr/>
            </p:nvSpPr>
            <p:spPr bwMode="auto">
              <a:xfrm>
                <a:off x="1839" y="884"/>
                <a:ext cx="121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1400" dirty="0"/>
                  <a:t>Eksterne inntekter</a:t>
                </a:r>
                <a:endParaRPr lang="nb-NO" dirty="0"/>
              </a:p>
              <a:p>
                <a:pPr algn="ctr">
                  <a:spcBef>
                    <a:spcPct val="50000"/>
                  </a:spcBef>
                </a:pPr>
                <a:r>
                  <a:rPr lang="nb-NO" sz="1200" i="1" dirty="0" smtClean="0"/>
                  <a:t>68 </a:t>
                </a:r>
                <a:r>
                  <a:rPr lang="nb-NO" sz="1200" i="1" dirty="0" err="1" smtClean="0"/>
                  <a:t>mill</a:t>
                </a:r>
                <a:r>
                  <a:rPr lang="nb-NO" sz="1200" i="1" dirty="0" smtClean="0"/>
                  <a:t> </a:t>
                </a:r>
                <a:r>
                  <a:rPr lang="nb-NO" sz="1200" i="1" dirty="0"/>
                  <a:t>kroner</a:t>
                </a:r>
              </a:p>
            </p:txBody>
          </p:sp>
          <p:sp>
            <p:nvSpPr>
              <p:cNvPr id="4154" name="Text Box 20"/>
              <p:cNvSpPr txBox="1">
                <a:spLocks noChangeArrowheads="1"/>
              </p:cNvSpPr>
              <p:nvPr/>
            </p:nvSpPr>
            <p:spPr bwMode="auto">
              <a:xfrm>
                <a:off x="3299" y="831"/>
                <a:ext cx="861" cy="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nb-NO" sz="1200" dirty="0" smtClean="0"/>
                  <a:t>Overskudd</a:t>
                </a:r>
                <a:endParaRPr lang="nb-NO" sz="1200" dirty="0"/>
              </a:p>
              <a:p>
                <a:pPr>
                  <a:spcBef>
                    <a:spcPct val="50000"/>
                  </a:spcBef>
                </a:pPr>
                <a:endParaRPr lang="nb-NO" sz="900" dirty="0"/>
              </a:p>
            </p:txBody>
          </p:sp>
        </p:grpSp>
        <p:sp>
          <p:nvSpPr>
            <p:cNvPr id="4149" name="Text Box 28"/>
            <p:cNvSpPr txBox="1">
              <a:spLocks noChangeArrowheads="1"/>
            </p:cNvSpPr>
            <p:nvPr/>
          </p:nvSpPr>
          <p:spPr bwMode="auto">
            <a:xfrm>
              <a:off x="4470" y="334"/>
              <a:ext cx="8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200"/>
                <a:t>Kostnader</a:t>
              </a: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2754313" y="1550988"/>
            <a:ext cx="4176712" cy="1006475"/>
            <a:chOff x="1742" y="1285"/>
            <a:chExt cx="2631" cy="634"/>
          </a:xfrm>
        </p:grpSpPr>
        <p:grpSp>
          <p:nvGrpSpPr>
            <p:cNvPr id="4142" name="Group 76"/>
            <p:cNvGrpSpPr>
              <a:grpSpLocks noChangeAspect="1"/>
            </p:cNvGrpSpPr>
            <p:nvPr/>
          </p:nvGrpSpPr>
          <p:grpSpPr bwMode="auto">
            <a:xfrm>
              <a:off x="1742" y="1286"/>
              <a:ext cx="1317" cy="633"/>
              <a:chOff x="1736" y="1716"/>
              <a:chExt cx="1316" cy="1032"/>
            </a:xfrm>
          </p:grpSpPr>
          <p:sp>
            <p:nvSpPr>
              <p:cNvPr id="4146" name="Rectangle 24"/>
              <p:cNvSpPr>
                <a:spLocks noChangeAspect="1" noChangeArrowheads="1"/>
              </p:cNvSpPr>
              <p:nvPr/>
            </p:nvSpPr>
            <p:spPr bwMode="auto">
              <a:xfrm>
                <a:off x="1736" y="1716"/>
                <a:ext cx="1316" cy="1032"/>
              </a:xfrm>
              <a:prstGeom prst="rect">
                <a:avLst/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147" name="Text Box 27"/>
              <p:cNvSpPr txBox="1">
                <a:spLocks noChangeAspect="1" noChangeArrowheads="1"/>
              </p:cNvSpPr>
              <p:nvPr/>
            </p:nvSpPr>
            <p:spPr bwMode="auto">
              <a:xfrm>
                <a:off x="1833" y="1890"/>
                <a:ext cx="1134" cy="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nb-NO" sz="1400" dirty="0"/>
                  <a:t>Bidragsaktivitet uten NFR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nb-NO" sz="1200" i="1" dirty="0" smtClean="0"/>
                  <a:t>98 </a:t>
                </a:r>
                <a:r>
                  <a:rPr lang="nb-NO" sz="1200" i="1" dirty="0" err="1" smtClean="0"/>
                  <a:t>mill</a:t>
                </a:r>
                <a:r>
                  <a:rPr lang="nb-NO" sz="1200" i="1" dirty="0" smtClean="0"/>
                  <a:t> </a:t>
                </a:r>
                <a:r>
                  <a:rPr lang="nb-NO" sz="1200" i="1" dirty="0"/>
                  <a:t>kr</a:t>
                </a:r>
              </a:p>
            </p:txBody>
          </p:sp>
        </p:grpSp>
        <p:grpSp>
          <p:nvGrpSpPr>
            <p:cNvPr id="4143" name="Group 79"/>
            <p:cNvGrpSpPr>
              <a:grpSpLocks/>
            </p:cNvGrpSpPr>
            <p:nvPr/>
          </p:nvGrpSpPr>
          <p:grpSpPr bwMode="auto">
            <a:xfrm>
              <a:off x="3057" y="1285"/>
              <a:ext cx="1316" cy="634"/>
              <a:chOff x="3059" y="1637"/>
              <a:chExt cx="1316" cy="2145"/>
            </a:xfrm>
          </p:grpSpPr>
          <p:sp>
            <p:nvSpPr>
              <p:cNvPr id="4144" name="Rectangle 25"/>
              <p:cNvSpPr>
                <a:spLocks noChangeArrowheads="1"/>
              </p:cNvSpPr>
              <p:nvPr/>
            </p:nvSpPr>
            <p:spPr bwMode="auto">
              <a:xfrm>
                <a:off x="3059" y="1637"/>
                <a:ext cx="1316" cy="2145"/>
              </a:xfrm>
              <a:prstGeom prst="rect">
                <a:avLst/>
              </a:prstGeom>
              <a:solidFill>
                <a:srgbClr val="00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nb-NO"/>
              </a:p>
            </p:txBody>
          </p:sp>
          <p:sp>
            <p:nvSpPr>
              <p:cNvPr id="4145" name="Text Box 28"/>
              <p:cNvSpPr txBox="1">
                <a:spLocks noChangeArrowheads="1"/>
              </p:cNvSpPr>
              <p:nvPr/>
            </p:nvSpPr>
            <p:spPr bwMode="auto">
              <a:xfrm>
                <a:off x="3344" y="2107"/>
                <a:ext cx="861" cy="650"/>
              </a:xfrm>
              <a:prstGeom prst="rect">
                <a:avLst/>
              </a:prstGeom>
              <a:solidFill>
                <a:srgbClr val="00F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b-NO" sz="1400"/>
                  <a:t>Kostnader</a:t>
                </a:r>
              </a:p>
            </p:txBody>
          </p:sp>
        </p:grpSp>
      </p:grpSp>
      <p:sp>
        <p:nvSpPr>
          <p:cNvPr id="51282" name="Line 82"/>
          <p:cNvSpPr>
            <a:spLocks noChangeShapeType="1"/>
          </p:cNvSpPr>
          <p:nvPr/>
        </p:nvSpPr>
        <p:spPr bwMode="auto">
          <a:xfrm>
            <a:off x="2754313" y="1550988"/>
            <a:ext cx="417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9" name="Group 83"/>
          <p:cNvGrpSpPr>
            <a:grpSpLocks/>
          </p:cNvGrpSpPr>
          <p:nvPr/>
        </p:nvGrpSpPr>
        <p:grpSpPr bwMode="auto">
          <a:xfrm>
            <a:off x="2755900" y="2557463"/>
            <a:ext cx="4168775" cy="1220787"/>
            <a:chOff x="1746" y="1918"/>
            <a:chExt cx="2626" cy="769"/>
          </a:xfrm>
        </p:grpSpPr>
        <p:sp>
          <p:nvSpPr>
            <p:cNvPr id="4136" name="Rectangle 24"/>
            <p:cNvSpPr>
              <a:spLocks noChangeArrowheads="1"/>
            </p:cNvSpPr>
            <p:nvPr/>
          </p:nvSpPr>
          <p:spPr bwMode="auto">
            <a:xfrm>
              <a:off x="1746" y="1918"/>
              <a:ext cx="1312" cy="769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37" name="Text Box 27"/>
            <p:cNvSpPr txBox="1">
              <a:spLocks noChangeArrowheads="1"/>
            </p:cNvSpPr>
            <p:nvPr/>
          </p:nvSpPr>
          <p:spPr bwMode="auto">
            <a:xfrm>
              <a:off x="1833" y="2000"/>
              <a:ext cx="113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400" dirty="0"/>
                <a:t>NFR</a:t>
              </a:r>
            </a:p>
            <a:p>
              <a:pPr algn="ctr">
                <a:spcBef>
                  <a:spcPct val="50000"/>
                </a:spcBef>
              </a:pPr>
              <a:r>
                <a:rPr lang="nb-NO" sz="1200" i="1" dirty="0" smtClean="0"/>
                <a:t>183 </a:t>
              </a:r>
              <a:r>
                <a:rPr lang="nb-NO" sz="1200" i="1" dirty="0" err="1" smtClean="0"/>
                <a:t>mill</a:t>
              </a:r>
              <a:r>
                <a:rPr lang="nb-NO" sz="1200" i="1" dirty="0" smtClean="0"/>
                <a:t> </a:t>
              </a:r>
              <a:r>
                <a:rPr lang="nb-NO" sz="1200" i="1" dirty="0"/>
                <a:t>kr</a:t>
              </a:r>
            </a:p>
          </p:txBody>
        </p:sp>
        <p:sp>
          <p:nvSpPr>
            <p:cNvPr id="4138" name="Rectangle 25"/>
            <p:cNvSpPr>
              <a:spLocks noChangeArrowheads="1"/>
            </p:cNvSpPr>
            <p:nvPr/>
          </p:nvSpPr>
          <p:spPr bwMode="auto">
            <a:xfrm>
              <a:off x="3052" y="2279"/>
              <a:ext cx="1316" cy="408"/>
            </a:xfrm>
            <a:prstGeom prst="rect">
              <a:avLst/>
            </a:prstGeom>
            <a:solidFill>
              <a:srgbClr val="00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39" name="Text Box 28"/>
            <p:cNvSpPr txBox="1">
              <a:spLocks noChangeArrowheads="1"/>
            </p:cNvSpPr>
            <p:nvPr/>
          </p:nvSpPr>
          <p:spPr bwMode="auto">
            <a:xfrm>
              <a:off x="3337" y="2368"/>
              <a:ext cx="861" cy="173"/>
            </a:xfrm>
            <a:prstGeom prst="rect">
              <a:avLst/>
            </a:prstGeom>
            <a:solidFill>
              <a:srgbClr val="00FFCC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200"/>
                <a:t>Kostnader</a:t>
              </a:r>
            </a:p>
          </p:txBody>
        </p:sp>
        <p:sp>
          <p:nvSpPr>
            <p:cNvPr id="4140" name="Rectangle 26"/>
            <p:cNvSpPr>
              <a:spLocks noChangeArrowheads="1"/>
            </p:cNvSpPr>
            <p:nvPr/>
          </p:nvSpPr>
          <p:spPr bwMode="auto">
            <a:xfrm>
              <a:off x="3058" y="1918"/>
              <a:ext cx="1314" cy="361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41" name="Text Box 29"/>
            <p:cNvSpPr txBox="1">
              <a:spLocks noChangeArrowheads="1"/>
            </p:cNvSpPr>
            <p:nvPr/>
          </p:nvSpPr>
          <p:spPr bwMode="auto">
            <a:xfrm>
              <a:off x="3099" y="1979"/>
              <a:ext cx="12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200"/>
                <a:t>Avregning NFR</a:t>
              </a:r>
              <a:endParaRPr lang="nb-NO" sz="1000"/>
            </a:p>
          </p:txBody>
        </p:sp>
      </p:grpSp>
      <p:grpSp>
        <p:nvGrpSpPr>
          <p:cNvPr id="10" name="Group 113"/>
          <p:cNvGrpSpPr>
            <a:grpSpLocks/>
          </p:cNvGrpSpPr>
          <p:nvPr/>
        </p:nvGrpSpPr>
        <p:grpSpPr bwMode="auto">
          <a:xfrm>
            <a:off x="971550" y="896938"/>
            <a:ext cx="1655763" cy="635000"/>
            <a:chOff x="612" y="837"/>
            <a:chExt cx="1043" cy="400"/>
          </a:xfrm>
        </p:grpSpPr>
        <p:sp>
          <p:nvSpPr>
            <p:cNvPr id="4134" name="Text Box 32"/>
            <p:cNvSpPr txBox="1">
              <a:spLocks noChangeArrowheads="1"/>
            </p:cNvSpPr>
            <p:nvPr/>
          </p:nvSpPr>
          <p:spPr bwMode="auto">
            <a:xfrm>
              <a:off x="612" y="870"/>
              <a:ext cx="102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Oppdrags-aktivitet (OA)</a:t>
              </a:r>
              <a:endParaRPr lang="nb-NO" sz="1000"/>
            </a:p>
          </p:txBody>
        </p:sp>
        <p:sp>
          <p:nvSpPr>
            <p:cNvPr id="4135" name="AutoShape 33"/>
            <p:cNvSpPr>
              <a:spLocks/>
            </p:cNvSpPr>
            <p:nvPr/>
          </p:nvSpPr>
          <p:spPr bwMode="auto">
            <a:xfrm>
              <a:off x="1564" y="837"/>
              <a:ext cx="91" cy="400"/>
            </a:xfrm>
            <a:prstGeom prst="leftBrace">
              <a:avLst>
                <a:gd name="adj1" fmla="val 36630"/>
                <a:gd name="adj2" fmla="val 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2760663" y="3778250"/>
            <a:ext cx="4168775" cy="2498725"/>
            <a:chOff x="1746" y="2459"/>
            <a:chExt cx="2626" cy="1574"/>
          </a:xfrm>
        </p:grpSpPr>
        <p:sp>
          <p:nvSpPr>
            <p:cNvPr id="4128" name="Rectangle 26"/>
            <p:cNvSpPr>
              <a:spLocks noChangeArrowheads="1"/>
            </p:cNvSpPr>
            <p:nvPr/>
          </p:nvSpPr>
          <p:spPr bwMode="auto">
            <a:xfrm>
              <a:off x="3052" y="2459"/>
              <a:ext cx="1317" cy="465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29" name="Rectangle 24"/>
            <p:cNvSpPr>
              <a:spLocks noChangeArrowheads="1"/>
            </p:cNvSpPr>
            <p:nvPr/>
          </p:nvSpPr>
          <p:spPr bwMode="auto">
            <a:xfrm>
              <a:off x="1746" y="2459"/>
              <a:ext cx="1316" cy="1574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30" name="Text Box 27"/>
            <p:cNvSpPr txBox="1">
              <a:spLocks noChangeArrowheads="1"/>
            </p:cNvSpPr>
            <p:nvPr/>
          </p:nvSpPr>
          <p:spPr bwMode="auto">
            <a:xfrm>
              <a:off x="1833" y="2847"/>
              <a:ext cx="1134" cy="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400" dirty="0"/>
                <a:t>Tildeling fra KD</a:t>
              </a:r>
            </a:p>
            <a:p>
              <a:pPr algn="ctr">
                <a:spcBef>
                  <a:spcPct val="50000"/>
                </a:spcBef>
              </a:pPr>
              <a:r>
                <a:rPr lang="nb-NO" sz="1200" i="1" dirty="0" smtClean="0"/>
                <a:t>982 </a:t>
              </a:r>
              <a:r>
                <a:rPr lang="nb-NO" sz="1200" i="1" dirty="0" err="1" smtClean="0"/>
                <a:t>mill</a:t>
              </a:r>
              <a:r>
                <a:rPr lang="nb-NO" sz="1200" i="1" dirty="0" smtClean="0"/>
                <a:t> </a:t>
              </a:r>
              <a:r>
                <a:rPr lang="nb-NO" sz="1200" i="1" dirty="0"/>
                <a:t>kr</a:t>
              </a:r>
            </a:p>
            <a:p>
              <a:pPr algn="ctr">
                <a:spcBef>
                  <a:spcPct val="50000"/>
                </a:spcBef>
              </a:pPr>
              <a:r>
                <a:rPr lang="nb-NO" sz="1400" i="1" dirty="0"/>
                <a:t>”Statsoppdrag fra Stortinget”</a:t>
              </a:r>
            </a:p>
          </p:txBody>
        </p:sp>
        <p:sp>
          <p:nvSpPr>
            <p:cNvPr id="4131" name="Rectangle 25"/>
            <p:cNvSpPr>
              <a:spLocks noChangeArrowheads="1"/>
            </p:cNvSpPr>
            <p:nvPr/>
          </p:nvSpPr>
          <p:spPr bwMode="auto">
            <a:xfrm>
              <a:off x="3056" y="2884"/>
              <a:ext cx="1316" cy="114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32" name="Text Box 28"/>
            <p:cNvSpPr txBox="1">
              <a:spLocks noChangeArrowheads="1"/>
            </p:cNvSpPr>
            <p:nvPr/>
          </p:nvSpPr>
          <p:spPr bwMode="auto">
            <a:xfrm>
              <a:off x="3335" y="3171"/>
              <a:ext cx="86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Kostnader</a:t>
              </a:r>
            </a:p>
          </p:txBody>
        </p:sp>
        <p:sp>
          <p:nvSpPr>
            <p:cNvPr id="4133" name="Text Box 29"/>
            <p:cNvSpPr txBox="1">
              <a:spLocks noChangeArrowheads="1"/>
            </p:cNvSpPr>
            <p:nvPr/>
          </p:nvSpPr>
          <p:spPr bwMode="auto">
            <a:xfrm>
              <a:off x="3097" y="2519"/>
              <a:ext cx="126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200"/>
                <a:t>Avregning BFV                  </a:t>
              </a:r>
              <a:r>
                <a:rPr lang="nb-NO" sz="1000"/>
                <a:t>- ”skyldig KD” eller underforbruk/mindreforbruk</a:t>
              </a:r>
            </a:p>
          </p:txBody>
        </p:sp>
      </p:grpSp>
      <p:grpSp>
        <p:nvGrpSpPr>
          <p:cNvPr id="12" name="Group 145"/>
          <p:cNvGrpSpPr>
            <a:grpSpLocks/>
          </p:cNvGrpSpPr>
          <p:nvPr/>
        </p:nvGrpSpPr>
        <p:grpSpPr bwMode="auto">
          <a:xfrm>
            <a:off x="860425" y="1560513"/>
            <a:ext cx="1766888" cy="2217737"/>
            <a:chOff x="542" y="983"/>
            <a:chExt cx="1113" cy="1397"/>
          </a:xfrm>
        </p:grpSpPr>
        <p:sp>
          <p:nvSpPr>
            <p:cNvPr id="4126" name="AutoShape 33"/>
            <p:cNvSpPr>
              <a:spLocks/>
            </p:cNvSpPr>
            <p:nvPr/>
          </p:nvSpPr>
          <p:spPr bwMode="auto">
            <a:xfrm>
              <a:off x="1564" y="983"/>
              <a:ext cx="91" cy="1397"/>
            </a:xfrm>
            <a:prstGeom prst="leftBrace">
              <a:avLst>
                <a:gd name="adj1" fmla="val 127930"/>
                <a:gd name="adj2" fmla="val 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27" name="Text Box 32"/>
            <p:cNvSpPr txBox="1">
              <a:spLocks noChangeArrowheads="1"/>
            </p:cNvSpPr>
            <p:nvPr/>
          </p:nvSpPr>
          <p:spPr bwMode="auto">
            <a:xfrm>
              <a:off x="542" y="1577"/>
              <a:ext cx="102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Bidrags-aktivitet (BA)</a:t>
              </a:r>
              <a:endParaRPr lang="nb-NO" sz="1000"/>
            </a:p>
          </p:txBody>
        </p:sp>
      </p:grpSp>
      <p:grpSp>
        <p:nvGrpSpPr>
          <p:cNvPr id="13" name="Group 127"/>
          <p:cNvGrpSpPr>
            <a:grpSpLocks/>
          </p:cNvGrpSpPr>
          <p:nvPr/>
        </p:nvGrpSpPr>
        <p:grpSpPr bwMode="auto">
          <a:xfrm>
            <a:off x="860425" y="3778250"/>
            <a:ext cx="1766888" cy="2498725"/>
            <a:chOff x="542" y="2652"/>
            <a:chExt cx="1113" cy="1574"/>
          </a:xfrm>
        </p:grpSpPr>
        <p:sp>
          <p:nvSpPr>
            <p:cNvPr id="4124" name="Text Box 34"/>
            <p:cNvSpPr txBox="1">
              <a:spLocks noChangeArrowheads="1"/>
            </p:cNvSpPr>
            <p:nvPr/>
          </p:nvSpPr>
          <p:spPr bwMode="auto">
            <a:xfrm>
              <a:off x="542" y="3067"/>
              <a:ext cx="1086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Bevilgnings-</a:t>
              </a:r>
              <a:br>
                <a:rPr lang="nb-NO" sz="1400"/>
              </a:br>
              <a:r>
                <a:rPr lang="nb-NO" sz="1400"/>
                <a:t>finansiert</a:t>
              </a:r>
              <a:br>
                <a:rPr lang="nb-NO" sz="1400"/>
              </a:br>
              <a:r>
                <a:rPr lang="nb-NO" sz="1400"/>
                <a:t>virksomhet (BFV)</a:t>
              </a:r>
            </a:p>
          </p:txBody>
        </p:sp>
        <p:sp>
          <p:nvSpPr>
            <p:cNvPr id="4125" name="AutoShape 33"/>
            <p:cNvSpPr>
              <a:spLocks/>
            </p:cNvSpPr>
            <p:nvPr/>
          </p:nvSpPr>
          <p:spPr bwMode="auto">
            <a:xfrm>
              <a:off x="1564" y="2652"/>
              <a:ext cx="91" cy="1574"/>
            </a:xfrm>
            <a:prstGeom prst="leftBrace">
              <a:avLst>
                <a:gd name="adj1" fmla="val 144139"/>
                <a:gd name="adj2" fmla="val 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</p:grpSp>
      <p:grpSp>
        <p:nvGrpSpPr>
          <p:cNvPr id="14" name="Group 128"/>
          <p:cNvGrpSpPr>
            <a:grpSpLocks/>
          </p:cNvGrpSpPr>
          <p:nvPr/>
        </p:nvGrpSpPr>
        <p:grpSpPr bwMode="auto">
          <a:xfrm>
            <a:off x="2760663" y="5730875"/>
            <a:ext cx="2078037" cy="579438"/>
            <a:chOff x="1746" y="3668"/>
            <a:chExt cx="1316" cy="387"/>
          </a:xfrm>
        </p:grpSpPr>
        <p:sp>
          <p:nvSpPr>
            <p:cNvPr id="4122" name="Rectangle 24"/>
            <p:cNvSpPr>
              <a:spLocks noChangeArrowheads="1"/>
            </p:cNvSpPr>
            <p:nvPr/>
          </p:nvSpPr>
          <p:spPr bwMode="auto">
            <a:xfrm>
              <a:off x="1746" y="3668"/>
              <a:ext cx="1316" cy="365"/>
            </a:xfrm>
            <a:prstGeom prst="rect">
              <a:avLst/>
            </a:prstGeom>
            <a:solidFill>
              <a:srgbClr val="99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1781" y="3668"/>
              <a:ext cx="123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nb-NO" sz="1400" dirty="0"/>
                <a:t>Øvrige inntekter</a:t>
              </a:r>
            </a:p>
            <a:p>
              <a:pPr algn="ctr">
                <a:spcBef>
                  <a:spcPct val="50000"/>
                </a:spcBef>
              </a:pPr>
              <a:r>
                <a:rPr lang="nb-NO" sz="1200" i="1" dirty="0" smtClean="0"/>
                <a:t>103 </a:t>
              </a:r>
              <a:r>
                <a:rPr lang="nb-NO" sz="1200" i="1" dirty="0" err="1" smtClean="0"/>
                <a:t>mill</a:t>
              </a:r>
              <a:r>
                <a:rPr lang="nb-NO" sz="1200" i="1" dirty="0" smtClean="0"/>
                <a:t> </a:t>
              </a:r>
              <a:r>
                <a:rPr lang="nb-NO" sz="1200" i="1" dirty="0"/>
                <a:t>kr</a:t>
              </a:r>
            </a:p>
          </p:txBody>
        </p:sp>
      </p:grpSp>
      <p:sp>
        <p:nvSpPr>
          <p:cNvPr id="51338" name="Text Box 138"/>
          <p:cNvSpPr txBox="1">
            <a:spLocks noChangeArrowheads="1"/>
          </p:cNvSpPr>
          <p:nvPr/>
        </p:nvSpPr>
        <p:spPr bwMode="auto">
          <a:xfrm>
            <a:off x="2771775" y="6310313"/>
            <a:ext cx="2452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400" b="1" i="1" dirty="0"/>
              <a:t>Sum </a:t>
            </a:r>
            <a:r>
              <a:rPr lang="nb-NO" sz="1400" b="1" i="1" dirty="0" smtClean="0"/>
              <a:t>1 434 mill </a:t>
            </a:r>
            <a:r>
              <a:rPr lang="nb-NO" sz="1400" b="1" i="1" dirty="0"/>
              <a:t>kroner</a:t>
            </a:r>
          </a:p>
        </p:txBody>
      </p:sp>
      <p:grpSp>
        <p:nvGrpSpPr>
          <p:cNvPr id="17" name="Group 147"/>
          <p:cNvGrpSpPr>
            <a:grpSpLocks/>
          </p:cNvGrpSpPr>
          <p:nvPr/>
        </p:nvGrpSpPr>
        <p:grpSpPr bwMode="auto">
          <a:xfrm>
            <a:off x="1004888" y="1549400"/>
            <a:ext cx="1622425" cy="1008063"/>
            <a:chOff x="4674" y="3389"/>
            <a:chExt cx="1022" cy="635"/>
          </a:xfrm>
        </p:grpSpPr>
        <p:sp>
          <p:nvSpPr>
            <p:cNvPr id="4115" name="AutoShape 33"/>
            <p:cNvSpPr>
              <a:spLocks/>
            </p:cNvSpPr>
            <p:nvPr/>
          </p:nvSpPr>
          <p:spPr bwMode="auto">
            <a:xfrm>
              <a:off x="5597" y="3389"/>
              <a:ext cx="99" cy="635"/>
            </a:xfrm>
            <a:prstGeom prst="leftBrace">
              <a:avLst>
                <a:gd name="adj1" fmla="val 53451"/>
                <a:gd name="adj2" fmla="val 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4116" name="Text Box 32"/>
            <p:cNvSpPr txBox="1">
              <a:spLocks noChangeArrowheads="1"/>
            </p:cNvSpPr>
            <p:nvPr/>
          </p:nvSpPr>
          <p:spPr bwMode="auto">
            <a:xfrm>
              <a:off x="4674" y="3527"/>
              <a:ext cx="102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sz="1400"/>
                <a:t>Bidrags-aktivitet (BA)</a:t>
              </a:r>
              <a:endParaRPr lang="nb-NO" sz="1000"/>
            </a:p>
          </p:txBody>
        </p:sp>
      </p:grpSp>
    </p:spTree>
    <p:extLst>
      <p:ext uri="{BB962C8B-B14F-4D97-AF65-F5344CB8AC3E}">
        <p14:creationId xmlns:p14="http://schemas.microsoft.com/office/powerpoint/2010/main" val="9384415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5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2" grpId="0" animBg="1"/>
      <p:bldP spid="51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Finansieringssystem kontra budsjettfordelingsmodell</a:t>
            </a:r>
            <a:endParaRPr lang="nb-NO" dirty="0"/>
          </a:p>
        </p:txBody>
      </p:sp>
      <p:pic>
        <p:nvPicPr>
          <p:cNvPr id="1088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7098087" cy="4597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8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KDs FINANSIERINGSSYSTEM FOR U&amp;H-SEKTOREN</a:t>
            </a:r>
            <a:br>
              <a:rPr lang="nb-NO" sz="2800" dirty="0"/>
            </a:br>
            <a:endParaRPr lang="nb-N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348880"/>
            <a:ext cx="8136709" cy="4248472"/>
          </a:xfrm>
        </p:spPr>
        <p:txBody>
          <a:bodyPr>
            <a:normAutofit/>
          </a:bodyPr>
          <a:lstStyle/>
          <a:p>
            <a:r>
              <a:rPr lang="nb-NO" dirty="0"/>
              <a:t>Innført i </a:t>
            </a:r>
            <a:r>
              <a:rPr lang="nb-NO" dirty="0" smtClean="0"/>
              <a:t>2002, enkelte endringer underveis</a:t>
            </a:r>
            <a:endParaRPr lang="nb-NO" dirty="0"/>
          </a:p>
          <a:p>
            <a:r>
              <a:rPr lang="nb-NO" dirty="0" smtClean="0"/>
              <a:t>Fra 2010 to hovedkomponenter</a:t>
            </a:r>
          </a:p>
          <a:p>
            <a:pPr lvl="1"/>
            <a:r>
              <a:rPr lang="nb-NO" dirty="0" smtClean="0"/>
              <a:t>Resultatbasert – 40 %</a:t>
            </a:r>
          </a:p>
          <a:p>
            <a:pPr lvl="2"/>
            <a:r>
              <a:rPr lang="nb-NO" dirty="0" smtClean="0"/>
              <a:t>Utdanningsinsentiver</a:t>
            </a:r>
          </a:p>
          <a:p>
            <a:pPr lvl="2"/>
            <a:r>
              <a:rPr lang="nb-NO" dirty="0" smtClean="0"/>
              <a:t>Forskningsinsentiver</a:t>
            </a:r>
          </a:p>
          <a:p>
            <a:pPr lvl="1"/>
            <a:r>
              <a:rPr lang="nb-NO" dirty="0" smtClean="0"/>
              <a:t>Langsiktige prioriteringer og strategiske midler – 60 %</a:t>
            </a:r>
          </a:p>
          <a:p>
            <a:pPr lvl="2"/>
            <a:r>
              <a:rPr lang="nb-NO" dirty="0" smtClean="0"/>
              <a:t>Herunder blant annet:</a:t>
            </a:r>
          </a:p>
          <a:p>
            <a:pPr lvl="3"/>
            <a:r>
              <a:rPr lang="nb-NO" dirty="0" smtClean="0"/>
              <a:t>SAK-midler  - Samarbeid, arbeidsdeling og faglig konsentrasjon</a:t>
            </a:r>
          </a:p>
          <a:p>
            <a:pPr lvl="3"/>
            <a:r>
              <a:rPr lang="nb-NO" dirty="0" smtClean="0"/>
              <a:t>Rekrutteringsstillinger</a:t>
            </a:r>
          </a:p>
          <a:p>
            <a:pPr lvl="3"/>
            <a:r>
              <a:rPr lang="nb-NO" dirty="0" smtClean="0"/>
              <a:t>”Basis”</a:t>
            </a:r>
            <a:endParaRPr lang="nb-NO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KDs </a:t>
            </a:r>
            <a:r>
              <a:rPr lang="nb-NO" dirty="0" smtClean="0"/>
              <a:t>finansieringssystem - I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KDs finansieringssystem – II</a:t>
            </a:r>
            <a:br>
              <a:rPr lang="nb-NO" dirty="0" smtClean="0"/>
            </a:br>
            <a:r>
              <a:rPr lang="nb-NO" sz="1800" dirty="0" smtClean="0"/>
              <a:t>UMB og NVHs </a:t>
            </a:r>
            <a:r>
              <a:rPr lang="nb-NO" sz="1800" dirty="0"/>
              <a:t>FORDELING I KDs MODELL</a:t>
            </a:r>
          </a:p>
        </p:txBody>
      </p:sp>
      <p:graphicFrame>
        <p:nvGraphicFramePr>
          <p:cNvPr id="5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150904"/>
              </p:ext>
            </p:extLst>
          </p:nvPr>
        </p:nvGraphicFramePr>
        <p:xfrm>
          <a:off x="467544" y="2636912"/>
          <a:ext cx="7454931" cy="3966591"/>
        </p:xfrm>
        <a:graphic>
          <a:graphicData uri="http://schemas.openxmlformats.org/drawingml/2006/table">
            <a:tbl>
              <a:tblPr/>
              <a:tblGrid>
                <a:gridCol w="2485679"/>
                <a:gridCol w="2487785"/>
                <a:gridCol w="2481467"/>
              </a:tblGrid>
              <a:tr h="1891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Utdannings-insentiver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Forsknings insentiver- Resultatbasert-omfordeling (RBO)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Langsiktige prioriteringer og strategiske midler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58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UMB 136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NVH 42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16 %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UMB 62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NVH  63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24 %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UMB 481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70 %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NVH 153 mill. kroner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r>
                        <a:rPr kumimoji="0" lang="nb-NO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60 %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rgbClr val="3E61B3"/>
                        </a:buClr>
                        <a:buSzPct val="90000"/>
                        <a:buFont typeface="Webdings" pitchFamily="18" charset="2"/>
                        <a:buNone/>
                        <a:tabLst/>
                      </a:pPr>
                      <a:endParaRPr kumimoji="0" lang="nb-NO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n-NO" i="1" dirty="0" smtClean="0"/>
              <a:t>”Stortinget gir løyvinga som </a:t>
            </a:r>
            <a:r>
              <a:rPr lang="nn-NO" b="1" i="1" dirty="0" smtClean="0"/>
              <a:t>ei økonomisk </a:t>
            </a:r>
            <a:r>
              <a:rPr lang="nn-NO" i="1" dirty="0" smtClean="0"/>
              <a:t>ramme til institusjonane. Løyvinga skal dekkje alle aktivitetar og oppgåver institusjonane har som </a:t>
            </a:r>
            <a:r>
              <a:rPr lang="nb-NO" i="1" dirty="0" smtClean="0"/>
              <a:t>ikkje er eksternt finansierte. ………</a:t>
            </a:r>
          </a:p>
          <a:p>
            <a:pPr marL="0" indent="0">
              <a:buNone/>
            </a:pPr>
            <a:r>
              <a:rPr lang="nb-NO" i="1" dirty="0" smtClean="0"/>
              <a:t>…D</a:t>
            </a:r>
            <a:r>
              <a:rPr lang="nn-NO" i="1" dirty="0" smtClean="0"/>
              <a:t>et er styret ved den einskilde institusjonen som er ansvarleg for å forvalte midlane på ein god måte, </a:t>
            </a:r>
            <a:r>
              <a:rPr lang="nb-NO" i="1" dirty="0" smtClean="0"/>
              <a:t>og aktivitetsnivået må tilpassast den økonomiske ramma.”</a:t>
            </a:r>
            <a:endParaRPr lang="nb-NO" i="1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KDs finansieringssystem – III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Skal sikre institusjonene en langsiktig og stabil finansiering, samt ivareta særtrekk ved institusjonene og </a:t>
            </a:r>
            <a:r>
              <a:rPr lang="nb-NO" b="1" dirty="0" smtClean="0"/>
              <a:t>historiske</a:t>
            </a:r>
            <a:r>
              <a:rPr lang="nb-NO" dirty="0" smtClean="0"/>
              <a:t> prioriteringer </a:t>
            </a:r>
          </a:p>
          <a:p>
            <a:r>
              <a:rPr lang="nb-NO" dirty="0" smtClean="0"/>
              <a:t>Noen av midlene kan rettes mot strategisk viktige områder </a:t>
            </a:r>
          </a:p>
          <a:p>
            <a:pPr lvl="1"/>
            <a:r>
              <a:rPr lang="nb-NO" dirty="0" smtClean="0"/>
              <a:t>rekrutteringsstillinger, nye studieplasser, utstyr, prosesser for økt samarbeid, arbeidsdeling og fagligkonsentrasjon (SAK) ol.</a:t>
            </a:r>
            <a:endParaRPr lang="nb-NO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Langsiktige prioriteringer og strategiske midler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1418</TotalTime>
  <Words>905</Words>
  <Application>Microsoft Office PowerPoint</Application>
  <PresentationFormat>On-screen Show (4:3)</PresentationFormat>
  <Paragraphs>261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Bølgeform</vt:lpstr>
      <vt:lpstr>Finansieringssystem og intern budsjettfordelingsmodell for Norges miljø- og biovitenskapelige universitet (NMBU)</vt:lpstr>
      <vt:lpstr>Økonomiregime i sektoren</vt:lpstr>
      <vt:lpstr>PowerPoint Presentation</vt:lpstr>
      <vt:lpstr>Finansieringssystem kontra budsjettfordelingsmodell</vt:lpstr>
      <vt:lpstr>KDs FINANSIERINGSSYSTEM FOR U&amp;H-SEKTOREN </vt:lpstr>
      <vt:lpstr>KDs finansieringssystem - I</vt:lpstr>
      <vt:lpstr>KDs finansieringssystem – II UMB og NVHs FORDELING I KDs MODELL</vt:lpstr>
      <vt:lpstr>KDs finansieringssystem – III</vt:lpstr>
      <vt:lpstr>Langsiktige prioriteringer og strategiske midler</vt:lpstr>
      <vt:lpstr>Utdanningsinsentiv</vt:lpstr>
      <vt:lpstr>Utdanningsinsentiv - II</vt:lpstr>
      <vt:lpstr>Forskningsinsentiv</vt:lpstr>
      <vt:lpstr>UMBs finansieringssystem for instituttene ”BUDSJETTMODELLEN” – ”GUFS”</vt:lpstr>
      <vt:lpstr>  Prinsippmodell - GUFS</vt:lpstr>
      <vt:lpstr>Grunnbevilgning</vt:lpstr>
      <vt:lpstr>Undervisningstildeling</vt:lpstr>
      <vt:lpstr>Forskningstildeling</vt:lpstr>
      <vt:lpstr>Strategiske tildelinger</vt:lpstr>
      <vt:lpstr>Øvrige budsjettmidler til instituttene</vt:lpstr>
      <vt:lpstr>Hvordan fordeles øvrige budsjettmidler</vt:lpstr>
      <vt:lpstr>NVHs finansieringssystem for instituttene</vt:lpstr>
      <vt:lpstr>PowerPoint Presentation</vt:lpstr>
      <vt:lpstr>PowerPoint Presentation</vt:lpstr>
      <vt:lpstr>Veien videre?</vt:lpstr>
      <vt:lpstr>Vår anbefaling</vt:lpstr>
      <vt:lpstr>Viktige overordnede prinsipper</vt:lpstr>
      <vt:lpstr>Innfasing av ny budsjettfordelingsmodell? </vt:lpstr>
    </vt:vector>
  </TitlesOfParts>
  <Company>Norges landbrukshøgskole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INTERNHUSLEIE</dc:title>
  <dc:creator>Hans Christian Sundby</dc:creator>
  <cp:lastModifiedBy>Sigurd Rysstad</cp:lastModifiedBy>
  <cp:revision>167</cp:revision>
  <cp:lastPrinted>2012-11-30T10:29:03Z</cp:lastPrinted>
  <dcterms:created xsi:type="dcterms:W3CDTF">2000-08-23T07:41:55Z</dcterms:created>
  <dcterms:modified xsi:type="dcterms:W3CDTF">2013-02-07T15:18:48Z</dcterms:modified>
</cp:coreProperties>
</file>