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7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5" r:id="rId14"/>
    <p:sldId id="302" r:id="rId15"/>
    <p:sldId id="307" r:id="rId16"/>
    <p:sldId id="308" r:id="rId17"/>
    <p:sldId id="290" r:id="rId18"/>
    <p:sldId id="292" r:id="rId19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3" autoAdjust="0"/>
    <p:restoredTop sz="86350" autoAdjust="0"/>
  </p:normalViewPr>
  <p:slideViewPr>
    <p:cSldViewPr>
      <p:cViewPr varScale="1">
        <p:scale>
          <a:sx n="59" d="100"/>
          <a:sy n="59" d="100"/>
        </p:scale>
        <p:origin x="8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10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2661F-DB11-41DF-AC25-3067F9632550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67B99-99C0-4012-872A-23D83D6C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3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13.02.2018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u_Pont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Sears_Roebuck" TargetMode="External"/><Relationship Id="rId5" Type="http://schemas.openxmlformats.org/officeDocument/2006/relationships/hyperlink" Target="http://en.wikipedia.org/wiki/Standard_Oil_of_New_Jersey" TargetMode="External"/><Relationship Id="rId4" Type="http://schemas.openxmlformats.org/officeDocument/2006/relationships/hyperlink" Target="http://en.wikipedia.org/wiki/General_Motor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«015: Fungerte greit, men det er veldig mye stoff til 45 minutter.  Bør sette av mer tid til temaet.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9825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D042B4-9D8D-45BA-9CC7-BE6773530829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8579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Hvem kan i prinsippet ha makta på et universitet?</a:t>
            </a:r>
            <a:br>
              <a:rPr lang="nb-NO" dirty="0" smtClean="0"/>
            </a:br>
            <a:r>
              <a:rPr lang="nb-NO" dirty="0" smtClean="0"/>
              <a:t>Sentral</a:t>
            </a:r>
            <a:r>
              <a:rPr lang="nb-NO" baseline="0" dirty="0" smtClean="0"/>
              <a:t> ledergruppe?</a:t>
            </a:r>
            <a:br>
              <a:rPr lang="nb-NO" baseline="0" dirty="0" smtClean="0"/>
            </a:br>
            <a:r>
              <a:rPr lang="nb-NO" baseline="0" dirty="0" smtClean="0"/>
              <a:t>Mellomledere – dekaner?</a:t>
            </a:r>
          </a:p>
          <a:p>
            <a:r>
              <a:rPr lang="nb-NO" baseline="0" dirty="0" smtClean="0"/>
              <a:t>Sentrale byråkrater – analytikere i økonomiavdeling mv.?  Standardisering av arbeidsprosesser – budsjettfordeling etc.</a:t>
            </a:r>
          </a:p>
          <a:p>
            <a:r>
              <a:rPr lang="nb-NO" baseline="0" dirty="0" smtClean="0"/>
              <a:t>Grunnplanet? De vitenskapelig ansatte?</a:t>
            </a:r>
            <a:br>
              <a:rPr lang="nb-NO" baseline="0" dirty="0" smtClean="0"/>
            </a:br>
            <a:r>
              <a:rPr lang="nb-NO" baseline="0" dirty="0" smtClean="0"/>
              <a:t>Støttestab? Læringssenteret, personalavdeling etc.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261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Darwin: Variasjon – duplikasjon - seleksjon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159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Http</a:t>
            </a:r>
            <a:r>
              <a:rPr lang="nb-NO" dirty="0"/>
              <a:t>://en.wikipedia.org/wiki/Structure_follows_strategy </a:t>
            </a:r>
            <a:endParaRPr lang="nb-NO" dirty="0" smtClean="0"/>
          </a:p>
          <a:p>
            <a:endParaRPr lang="nb-NO" dirty="0" smtClean="0"/>
          </a:p>
          <a:p>
            <a:r>
              <a:rPr lang="nb-NO" sz="1200" dirty="0" smtClean="0"/>
              <a:t>Eksempel: </a:t>
            </a:r>
            <a:br>
              <a:rPr lang="nb-NO" sz="1200" dirty="0" smtClean="0"/>
            </a:br>
            <a:r>
              <a:rPr lang="nb-NO" sz="1200" dirty="0" smtClean="0"/>
              <a:t>  Alt. 1: Tverrfaglige studieprogram (profesjonsstudier)</a:t>
            </a:r>
            <a:br>
              <a:rPr lang="nb-NO" sz="1200" dirty="0" smtClean="0"/>
            </a:br>
            <a:r>
              <a:rPr lang="nb-NO" sz="1200" dirty="0" smtClean="0"/>
              <a:t>  Alt. 2: Spesialiserte studieprogram (disiplin</a:t>
            </a:r>
            <a:r>
              <a:rPr lang="nb-NO" sz="1600" dirty="0" smtClean="0"/>
              <a:t>)</a:t>
            </a:r>
            <a:br>
              <a:rPr lang="nb-NO" sz="1600" dirty="0" smtClean="0"/>
            </a:b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D042B4-9D8D-45BA-9CC7-BE6773530829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4382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Ronald </a:t>
            </a:r>
            <a:r>
              <a:rPr lang="nb-NO" dirty="0" err="1" smtClean="0"/>
              <a:t>Coase</a:t>
            </a:r>
            <a:r>
              <a:rPr lang="nb-NO" dirty="0" smtClean="0"/>
              <a:t>,</a:t>
            </a:r>
            <a:r>
              <a:rPr lang="nb-NO" baseline="0" dirty="0" smtClean="0"/>
              <a:t> 1937: The nature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firm</a:t>
            </a:r>
            <a:r>
              <a:rPr lang="nb-NO" baseline="0" dirty="0" smtClean="0"/>
              <a:t>.  Nobelpris 1991.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3219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Utviklingstrekk: Mer marked på noen områder: </a:t>
            </a:r>
            <a:r>
              <a:rPr lang="nb-NO" baseline="0" dirty="0"/>
              <a:t> («kobling» av </a:t>
            </a:r>
            <a:r>
              <a:rPr lang="nb-NO" baseline="0" dirty="0" smtClean="0"/>
              <a:t>uavhengige </a:t>
            </a:r>
            <a:r>
              <a:rPr lang="nb-NO" baseline="0" dirty="0"/>
              <a:t>aktører) 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>AIR</a:t>
            </a:r>
            <a:r>
              <a:rPr lang="nb-NO" baseline="0" dirty="0"/>
              <a:t> BNB</a:t>
            </a:r>
            <a:br>
              <a:rPr lang="nb-NO" baseline="0" dirty="0"/>
            </a:br>
            <a:r>
              <a:rPr lang="nb-NO" baseline="0" dirty="0" err="1" smtClean="0"/>
              <a:t>Uber</a:t>
            </a:r>
            <a:endParaRPr lang="nb-NO" baseline="0" dirty="0" smtClean="0"/>
          </a:p>
          <a:p>
            <a:r>
              <a:rPr lang="nb-NO" baseline="0" dirty="0" smtClean="0"/>
              <a:t>MEN: 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Hvorfor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handelshøyskole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med mange fast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ansatte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i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stedet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for kun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innleide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forelesere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på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kontraktsbasis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? </a:t>
            </a:r>
            <a:endParaRPr lang="nb-NO" dirty="0" smtClean="0"/>
          </a:p>
          <a:p>
            <a:endParaRPr lang="nb-NO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6907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Hvorfor </a:t>
            </a:r>
            <a:r>
              <a:rPr lang="nb-NO" dirty="0"/>
              <a:t>da hierarkier: </a:t>
            </a:r>
            <a:r>
              <a:rPr lang="nb-NO" sz="1200" dirty="0">
                <a:latin typeface="Times New Roman" pitchFamily="18" charset="0"/>
                <a:cs typeface="Times New Roman" pitchFamily="18" charset="0"/>
              </a:rPr>
              <a:t>Exxon Mobile – omsetning noe større i 2012 enn Norges BNP i 2013.</a:t>
            </a:r>
            <a:r>
              <a:rPr lang="nb-NO" sz="1200" baseline="0" dirty="0">
                <a:latin typeface="Times New Roman" pitchFamily="18" charset="0"/>
                <a:cs typeface="Times New Roman" pitchFamily="18" charset="0"/>
              </a:rPr>
              <a:t>  Forbes.com for 2012 for EXXON og 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Norges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BNP: 2406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mrd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kroner (regjeringen.no) for 2013. Exxon 82000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ansatte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(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størst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i 2012) og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det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selskapet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med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tredje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størst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omsetning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	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D042B4-9D8D-45BA-9CC7-BE6773530829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2244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3447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Eksempel: Universiteter før</a:t>
            </a:r>
            <a:r>
              <a:rPr lang="nb-NO" baseline="0" dirty="0" smtClean="0"/>
              <a:t> NPM. ..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4959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1920-tallet:</a:t>
            </a:r>
            <a:r>
              <a:rPr lang="nb-NO" baseline="0" dirty="0" smtClean="0"/>
              <a:t> Du Pont (kjemisk industri): U-form.  General Motors (H-form): Buick, Chevy, Cadillac, Oldsmobile etc.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1878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effectLst/>
              </a:rPr>
              <a:t>H: General Motors (bil)</a:t>
            </a:r>
            <a:br>
              <a:rPr lang="nb-NO" dirty="0">
                <a:effectLst/>
              </a:rPr>
            </a:br>
            <a:r>
              <a:rPr lang="nb-NO" dirty="0">
                <a:effectLst/>
              </a:rPr>
              <a:t>U: DuPont (kjemikalier)</a:t>
            </a:r>
            <a:endParaRPr lang="en-US" dirty="0"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“Chandler substantiated his </a:t>
            </a:r>
            <a:r>
              <a:rPr lang="en-US" b="1" dirty="0">
                <a:effectLst/>
              </a:rPr>
              <a:t>Structure follows Strategy</a:t>
            </a:r>
            <a:r>
              <a:rPr lang="en-US" dirty="0">
                <a:effectLst/>
              </a:rPr>
              <a:t> thesis based on four case studies of American conglomerates that dominated their industry from the 1920s onward. . Chandler described how the chemical company </a:t>
            </a:r>
            <a:r>
              <a:rPr lang="en-US" dirty="0">
                <a:effectLst/>
                <a:hlinkClick r:id="rId3" action="ppaction://hlinkfile" tooltip="Du Pont"/>
              </a:rPr>
              <a:t>Du Pont</a:t>
            </a:r>
            <a:r>
              <a:rPr lang="en-US" dirty="0">
                <a:effectLst/>
              </a:rPr>
              <a:t>, the automobile manufacturer </a:t>
            </a:r>
            <a:r>
              <a:rPr lang="en-US" dirty="0">
                <a:effectLst/>
                <a:hlinkClick r:id="rId4" action="ppaction://hlinkfile" tooltip="General Motors"/>
              </a:rPr>
              <a:t>General Motors</a:t>
            </a:r>
            <a:r>
              <a:rPr lang="en-US" dirty="0">
                <a:effectLst/>
              </a:rPr>
              <a:t>, the energy company </a:t>
            </a:r>
            <a:r>
              <a:rPr lang="en-US" dirty="0">
                <a:effectLst/>
                <a:hlinkClick r:id="rId5" action="ppaction://hlinkfile" tooltip="Standard Oil of New Jersey"/>
              </a:rPr>
              <a:t>Standard Oil of New Jersey</a:t>
            </a:r>
            <a:r>
              <a:rPr lang="en-US" dirty="0">
                <a:effectLst/>
              </a:rPr>
              <a:t> and the retailer </a:t>
            </a:r>
            <a:r>
              <a:rPr lang="en-US" dirty="0">
                <a:effectLst/>
                <a:hlinkClick r:id="rId6" action="ppaction://hlinkfile" tooltip="Sears Roebuck"/>
              </a:rPr>
              <a:t>Sears Roebuck</a:t>
            </a:r>
            <a:r>
              <a:rPr lang="en-US" dirty="0">
                <a:effectLst/>
              </a:rPr>
              <a:t> managed a growth and diversification strategy by adopting the revolutionary multi-division form. The M-Form is a corporate federation of semi-independent product or geographic groups plus a headquarters that oversees the corporate strategy and coordinates interdependencies.”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DuPont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og</a:t>
            </a:r>
            <a:r>
              <a:rPr lang="en-US" baseline="0" dirty="0">
                <a:effectLst/>
              </a:rPr>
              <a:t> General Motors </a:t>
            </a:r>
            <a:r>
              <a:rPr lang="en-US" baseline="0" dirty="0" err="1">
                <a:effectLst/>
              </a:rPr>
              <a:t>restrukturerte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i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årene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etter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første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verdenskrig</a:t>
            </a:r>
            <a:r>
              <a:rPr lang="en-US" baseline="0" dirty="0">
                <a:effectLst/>
              </a:rPr>
              <a:t>. General Motors </a:t>
            </a:r>
            <a:r>
              <a:rPr lang="en-US" baseline="0" dirty="0" err="1">
                <a:effectLst/>
              </a:rPr>
              <a:t>hadde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ifølge</a:t>
            </a:r>
            <a:r>
              <a:rPr lang="en-US" baseline="0" dirty="0">
                <a:effectLst/>
              </a:rPr>
              <a:t> Chandler en H-form (</a:t>
            </a:r>
            <a:r>
              <a:rPr lang="en-US" baseline="0" dirty="0" err="1">
                <a:effectLst/>
              </a:rPr>
              <a:t>føderasjon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av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selskaper</a:t>
            </a:r>
            <a:r>
              <a:rPr lang="en-US" baseline="0" dirty="0">
                <a:effectLst/>
              </a:rPr>
              <a:t>) </a:t>
            </a:r>
            <a:r>
              <a:rPr lang="en-US" baseline="0" dirty="0" err="1">
                <a:effectLst/>
              </a:rPr>
              <a:t>mens</a:t>
            </a:r>
            <a:r>
              <a:rPr lang="en-US" baseline="0" dirty="0">
                <a:effectLst/>
              </a:rPr>
              <a:t> DuPont </a:t>
            </a:r>
            <a:r>
              <a:rPr lang="en-US" baseline="0" dirty="0" err="1">
                <a:effectLst/>
              </a:rPr>
              <a:t>hadde</a:t>
            </a:r>
            <a:r>
              <a:rPr lang="en-US" baseline="0" dirty="0">
                <a:effectLst/>
              </a:rPr>
              <a:t> en U-form. DuPont </a:t>
            </a:r>
            <a:r>
              <a:rPr lang="en-US" baseline="0" dirty="0" err="1">
                <a:effectLst/>
              </a:rPr>
              <a:t>satset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på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diversifisering</a:t>
            </a:r>
            <a:r>
              <a:rPr lang="en-US" baseline="0" dirty="0">
                <a:effectLst/>
              </a:rPr>
              <a:t> (</a:t>
            </a:r>
            <a:r>
              <a:rPr lang="en-US" baseline="0" dirty="0" err="1">
                <a:effectLst/>
              </a:rPr>
              <a:t>ny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produkter</a:t>
            </a:r>
            <a:r>
              <a:rPr lang="en-US" baseline="0" dirty="0">
                <a:effectLst/>
              </a:rPr>
              <a:t>, </a:t>
            </a:r>
            <a:r>
              <a:rPr lang="en-US" baseline="0" dirty="0" err="1">
                <a:effectLst/>
              </a:rPr>
              <a:t>stor</a:t>
            </a:r>
            <a:r>
              <a:rPr lang="en-US" baseline="0" dirty="0">
                <a:effectLst/>
              </a:rPr>
              <a:t> FOU-</a:t>
            </a:r>
            <a:r>
              <a:rPr lang="en-US" baseline="0" dirty="0" err="1">
                <a:effectLst/>
              </a:rPr>
              <a:t>aktivitet</a:t>
            </a:r>
            <a:r>
              <a:rPr lang="en-US" baseline="0" dirty="0">
                <a:effectLst/>
              </a:rPr>
              <a:t>) </a:t>
            </a:r>
            <a:r>
              <a:rPr lang="en-US" baseline="0" dirty="0" err="1">
                <a:effectLst/>
              </a:rPr>
              <a:t>og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geografisk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ekspansjon</a:t>
            </a:r>
            <a:r>
              <a:rPr lang="en-US" baseline="0" dirty="0">
                <a:effectLst/>
              </a:rPr>
              <a:t>, </a:t>
            </a:r>
            <a:r>
              <a:rPr lang="en-US" baseline="0" dirty="0" err="1">
                <a:effectLst/>
              </a:rPr>
              <a:t>og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overgangen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til</a:t>
            </a:r>
            <a:r>
              <a:rPr lang="en-US" baseline="0" dirty="0">
                <a:effectLst/>
              </a:rPr>
              <a:t> M-</a:t>
            </a:r>
            <a:r>
              <a:rPr lang="en-US" baseline="0" dirty="0" err="1">
                <a:effectLst/>
              </a:rPr>
              <a:t>formen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var</a:t>
            </a:r>
            <a:r>
              <a:rPr lang="en-US" baseline="0" dirty="0">
                <a:effectLst/>
              </a:rPr>
              <a:t> en </a:t>
            </a:r>
            <a:r>
              <a:rPr lang="en-US" baseline="0" dirty="0" err="1">
                <a:effectLst/>
              </a:rPr>
              <a:t>logisk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valgt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strukturell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endring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som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følge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av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denne</a:t>
            </a:r>
            <a:r>
              <a:rPr lang="en-US" baseline="0" dirty="0">
                <a:effectLst/>
              </a:rPr>
              <a:t> </a:t>
            </a:r>
            <a:r>
              <a:rPr lang="en-US" baseline="0" dirty="0" err="1">
                <a:effectLst/>
              </a:rPr>
              <a:t>strategien</a:t>
            </a:r>
            <a:r>
              <a:rPr lang="en-US" baseline="0" dirty="0">
                <a:effectLst/>
              </a:rPr>
              <a:t>, </a:t>
            </a:r>
            <a:r>
              <a:rPr lang="en-US" baseline="0" dirty="0" err="1">
                <a:effectLst/>
              </a:rPr>
              <a:t>ifølge</a:t>
            </a:r>
            <a:r>
              <a:rPr lang="en-US" baseline="0" dirty="0">
                <a:effectLst/>
              </a:rPr>
              <a:t> Chandler (</a:t>
            </a:r>
            <a:r>
              <a:rPr lang="en-US" b="1" dirty="0">
                <a:effectLst/>
              </a:rPr>
              <a:t>Strategy and Structure: Chapters in the History of the Industrial Enterprise, side 47ff</a:t>
            </a:r>
            <a:r>
              <a:rPr lang="en-US" baseline="0" dirty="0">
                <a:effectLst/>
              </a:rPr>
              <a:t>)</a:t>
            </a:r>
            <a:endParaRPr lang="en-US" dirty="0"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http://en.wikipedia.org/wiki/Structure_follows_strategy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D042B4-9D8D-45BA-9CC7-BE6773530829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481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03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846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588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512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1828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2205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776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59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Norges miljø- og biovitenskapelige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Tittel på presentasjon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64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Norges miljø- og biovitenskapelige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Tittel på presentasjon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4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Norges miljø- og </a:t>
            </a:r>
            <a:r>
              <a:rPr lang="nb-NO" dirty="0" err="1"/>
              <a:t>biovitenskapelige</a:t>
            </a:r>
            <a:r>
              <a:rPr lang="nb-NO" dirty="0"/>
              <a:t>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07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56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135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68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135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Tittel på presentasjon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72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49" r:id="rId3"/>
    <p:sldLayoutId id="2147483660" r:id="rId4"/>
    <p:sldLayoutId id="2147483650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52" r:id="rId12"/>
    <p:sldLayoutId id="2147483653" r:id="rId13"/>
    <p:sldLayoutId id="2147483654" r:id="rId14"/>
    <p:sldLayoutId id="214748365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Norges miljø- og </a:t>
            </a:r>
            <a:r>
              <a:rPr lang="nb-NO" dirty="0" err="1"/>
              <a:t>biovitenskapelige</a:t>
            </a:r>
            <a:r>
              <a:rPr lang="nb-NO" dirty="0"/>
              <a:t> universitet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305304" y="228129"/>
            <a:ext cx="8533392" cy="3939540"/>
          </a:xfrm>
        </p:spPr>
        <p:txBody>
          <a:bodyPr/>
          <a:lstStyle/>
          <a:p>
            <a:r>
              <a:rPr lang="en-GB" sz="4000" b="1" i="1" dirty="0"/>
              <a:t/>
            </a:r>
            <a:br>
              <a:rPr lang="en-GB" sz="4000" b="1" i="1" dirty="0"/>
            </a:br>
            <a:r>
              <a:rPr lang="en-GB" sz="4000" b="1" i="1" dirty="0"/>
              <a:t/>
            </a:r>
            <a:br>
              <a:rPr lang="en-GB" sz="4000" b="1" i="1" dirty="0"/>
            </a:br>
            <a:r>
              <a:rPr lang="en-GB" sz="4000" b="1" i="1" dirty="0" err="1"/>
              <a:t>Organisasjonsstruktur</a:t>
            </a:r>
            <a:r>
              <a:rPr lang="en-GB" sz="4000" b="1" i="1" dirty="0"/>
              <a:t/>
            </a:r>
            <a:br>
              <a:rPr lang="en-GB" sz="4000" b="1" i="1" dirty="0"/>
            </a:br>
            <a:r>
              <a:rPr lang="en-GB" sz="4000" b="1" i="1" dirty="0"/>
              <a:t/>
            </a:r>
            <a:br>
              <a:rPr lang="en-GB" sz="4000" b="1" i="1" dirty="0"/>
            </a:br>
            <a:r>
              <a:rPr lang="en-GB" sz="3200" b="1" i="1" dirty="0"/>
              <a:t>-To </a:t>
            </a:r>
            <a:r>
              <a:rPr lang="en-GB" sz="3200" b="1" i="1" dirty="0" err="1"/>
              <a:t>teoretiske</a:t>
            </a:r>
            <a:r>
              <a:rPr lang="en-GB" sz="3200" b="1" i="1" dirty="0"/>
              <a:t> </a:t>
            </a:r>
            <a:r>
              <a:rPr lang="en-GB" sz="3200" b="1" i="1" dirty="0" err="1"/>
              <a:t>perspektiver</a:t>
            </a:r>
            <a:r>
              <a:rPr lang="en-GB" sz="3200" b="1" i="1" dirty="0"/>
              <a:t> </a:t>
            </a:r>
            <a:r>
              <a:rPr lang="en-GB" sz="3200" b="1" i="1" dirty="0" err="1"/>
              <a:t>på</a:t>
            </a:r>
            <a:r>
              <a:rPr lang="en-GB" sz="3200" b="1" i="1" dirty="0"/>
              <a:t> </a:t>
            </a:r>
            <a:r>
              <a:rPr lang="en-GB" sz="3200" b="1" i="1" dirty="0" err="1"/>
              <a:t>organisasjonsdesign</a:t>
            </a:r>
            <a:r>
              <a:rPr lang="nb-NO" sz="3200" dirty="0"/>
              <a:t/>
            </a:r>
            <a:br>
              <a:rPr lang="nb-NO" sz="3200" dirty="0"/>
            </a:br>
            <a:endParaRPr lang="nb-NO" sz="3200" dirty="0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 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576000" y="3872132"/>
            <a:ext cx="7992000" cy="925020"/>
          </a:xfrm>
        </p:spPr>
        <p:txBody>
          <a:bodyPr/>
          <a:lstStyle/>
          <a:p>
            <a:r>
              <a:rPr lang="nb-NO" sz="2000" dirty="0"/>
              <a:t>Sigurd Rysstad, februar </a:t>
            </a:r>
            <a:r>
              <a:rPr lang="nb-NO" sz="2000" dirty="0" smtClean="0"/>
              <a:t>2018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83987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251520" y="416281"/>
            <a:ext cx="8892480" cy="492443"/>
          </a:xfrm>
        </p:spPr>
        <p:txBody>
          <a:bodyPr/>
          <a:lstStyle/>
          <a:p>
            <a:pPr eaLnBrk="1" hangingPunct="1"/>
            <a:r>
              <a:rPr lang="nb-NO" sz="3200" b="1" dirty="0">
                <a:solidFill>
                  <a:srgbClr val="0070C0"/>
                </a:solidFill>
              </a:rPr>
              <a:t>m. </a:t>
            </a:r>
            <a:r>
              <a:rPr lang="nb-NO" sz="3200" b="1" dirty="0" err="1">
                <a:solidFill>
                  <a:srgbClr val="0070C0"/>
                </a:solidFill>
              </a:rPr>
              <a:t>Multi</a:t>
            </a:r>
            <a:r>
              <a:rPr lang="nb-NO" sz="3200" b="1" dirty="0">
                <a:solidFill>
                  <a:srgbClr val="0070C0"/>
                </a:solidFill>
              </a:rPr>
              <a:t>-divisjon – </a:t>
            </a:r>
            <a:r>
              <a:rPr lang="nb-NO" sz="3200" b="1" dirty="0" err="1">
                <a:solidFill>
                  <a:srgbClr val="0070C0"/>
                </a:solidFill>
              </a:rPr>
              <a:t>semiautonome</a:t>
            </a:r>
            <a:r>
              <a:rPr lang="nb-NO" sz="3200" b="1" dirty="0">
                <a:solidFill>
                  <a:srgbClr val="0070C0"/>
                </a:solidFill>
              </a:rPr>
              <a:t> avdelinger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663197"/>
              </p:ext>
            </p:extLst>
          </p:nvPr>
        </p:nvGraphicFramePr>
        <p:xfrm>
          <a:off x="755576" y="908723"/>
          <a:ext cx="8280921" cy="5580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6988">
                <a:tc>
                  <a:txBody>
                    <a:bodyPr/>
                    <a:lstStyle/>
                    <a:p>
                      <a:r>
                        <a:rPr lang="nb-NO" sz="1400" b="1" dirty="0"/>
                        <a:t>U-Form</a:t>
                      </a:r>
                      <a:r>
                        <a:rPr lang="nb-NO" sz="1400" dirty="0"/>
                        <a:t> </a:t>
                      </a:r>
                      <a:br>
                        <a:rPr lang="nb-NO" sz="1400" dirty="0"/>
                      </a:br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(Uniform/enkel struktur)</a:t>
                      </a:r>
                    </a:p>
                    <a:p>
                      <a:r>
                        <a:rPr lang="nb-NO" sz="1400" dirty="0"/>
                        <a:t>Linjeorganisering</a:t>
                      </a: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M-Form</a:t>
                      </a:r>
                      <a:r>
                        <a:rPr lang="nb-NO" sz="1400" dirty="0"/>
                        <a:t> </a:t>
                      </a:r>
                    </a:p>
                    <a:p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nb-NO" sz="1400" dirty="0" err="1">
                          <a:latin typeface="Times New Roman" pitchFamily="18" charset="0"/>
                          <a:cs typeface="Times New Roman" pitchFamily="18" charset="0"/>
                        </a:rPr>
                        <a:t>Multi</a:t>
                      </a:r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/flere divisjoner)</a:t>
                      </a:r>
                      <a:endParaRPr lang="en-US" sz="1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H-Form</a:t>
                      </a:r>
                      <a:endParaRPr lang="nb-NO" sz="1400" b="1" dirty="0"/>
                    </a:p>
                    <a:p>
                      <a:r>
                        <a:rPr lang="nb-NO" sz="1400" dirty="0"/>
                        <a:t>(Holding</a:t>
                      </a:r>
                      <a:r>
                        <a:rPr lang="nb-NO" sz="1400" baseline="0" dirty="0"/>
                        <a:t> </a:t>
                      </a:r>
                      <a:r>
                        <a:rPr lang="nb-NO" sz="1400" baseline="0" dirty="0" err="1"/>
                        <a:t>company</a:t>
                      </a:r>
                      <a:r>
                        <a:rPr lang="nb-NO" sz="1400" baseline="0" dirty="0"/>
                        <a:t>)</a:t>
                      </a:r>
                      <a:endParaRPr lang="en-US" sz="14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566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6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Semi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-autonome avdelinger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Sentral stab: Strategiske beslutninger 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(investeringer/fusjoner etc.)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Produksjonsavdelinger: </a:t>
                      </a:r>
                      <a:r>
                        <a:rPr lang="nb-NO" sz="1600" b="0" baseline="0" dirty="0">
                          <a:latin typeface="Times New Roman" pitchFamily="18" charset="0"/>
                          <a:cs typeface="Times New Roman" pitchFamily="18" charset="0"/>
                        </a:rPr>
                        <a:t>Operativ autonomi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46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- Sentral koordinering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«sikrer» investeringer i spesifikk kapital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(human og fysisk)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Insentiver (markedspriser) sikrer effektiv drift</a:t>
                      </a:r>
                      <a:b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Svakhet: </a:t>
                      </a:r>
                      <a:br>
                        <a:rPr lang="nb-NO" sz="16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0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Evaluerings- og kontrollbyråkrati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07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48972" cy="648077"/>
          </a:xfrm>
        </p:spPr>
        <p:txBody>
          <a:bodyPr/>
          <a:lstStyle/>
          <a:p>
            <a:pPr eaLnBrk="1" hangingPunct="1"/>
            <a:r>
              <a:rPr lang="nb-NO" sz="3200" b="1" dirty="0">
                <a:solidFill>
                  <a:srgbClr val="0070C0"/>
                </a:solidFill>
              </a:rPr>
              <a:t>Fordeler og ulemper med alle alternativer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774015"/>
              </p:ext>
            </p:extLst>
          </p:nvPr>
        </p:nvGraphicFramePr>
        <p:xfrm>
          <a:off x="971600" y="1052735"/>
          <a:ext cx="8064897" cy="5436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r>
                        <a:rPr lang="nb-NO" sz="1800" b="1" dirty="0">
                          <a:latin typeface="Times New Roman" pitchFamily="18" charset="0"/>
                          <a:cs typeface="Times New Roman" pitchFamily="18" charset="0"/>
                        </a:rPr>
                        <a:t>U-Form</a:t>
                      </a:r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(Uniform/enkel struktur)</a:t>
                      </a:r>
                    </a:p>
                    <a:p>
                      <a:r>
                        <a:rPr lang="nb-NO" sz="1400" dirty="0"/>
                        <a:t>Linjeorganisering</a:t>
                      </a: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M-Form</a:t>
                      </a:r>
                      <a:r>
                        <a:rPr lang="nb-NO" sz="1400" dirty="0"/>
                        <a:t> </a:t>
                      </a:r>
                    </a:p>
                    <a:p>
                      <a:r>
                        <a:rPr lang="nb-NO" sz="1400" dirty="0"/>
                        <a:t>(</a:t>
                      </a:r>
                      <a:r>
                        <a:rPr lang="nb-NO" sz="1400" dirty="0" err="1"/>
                        <a:t>Multidivision</a:t>
                      </a:r>
                      <a:r>
                        <a:rPr lang="nb-NO" sz="1400" dirty="0"/>
                        <a:t>)</a:t>
                      </a:r>
                      <a:br>
                        <a:rPr lang="nb-NO" sz="1400" dirty="0"/>
                      </a:br>
                      <a:endParaRPr lang="en-US" sz="1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H-Form</a:t>
                      </a:r>
                      <a:endParaRPr lang="nb-NO" sz="1400" b="1" dirty="0"/>
                    </a:p>
                    <a:p>
                      <a:r>
                        <a:rPr lang="nb-NO" sz="1400" dirty="0"/>
                        <a:t>(Holding</a:t>
                      </a:r>
                      <a:r>
                        <a:rPr lang="nb-NO" sz="1400" baseline="0" dirty="0"/>
                        <a:t>selskap)</a:t>
                      </a:r>
                      <a:endParaRPr lang="en-US" sz="14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339"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”The visible hand”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- Sentral planlegging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og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kommandolinjer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6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Semi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-autonome avdelinger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Sentral stab: Strategiske beslutninger 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(investeringer/fusjoner etc.)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Produksjonsavdelinger: Operativ autonomi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Autonome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(uavhengige)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divisjoner/selskaper. Insentiver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gjennom markedet</a:t>
                      </a:r>
                      <a:endParaRPr lang="nb-NO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2145"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Svakhet:</a:t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(a) 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Svake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insentiver</a:t>
                      </a: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(b) Sentral ledelse kan miste oversikt, og </a:t>
                      </a:r>
                      <a:r>
                        <a:rPr lang="nb-NO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feildisponere</a:t>
                      </a: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 ressurser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- Gjelder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pesielt i store,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komplekse organisasjoner 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- Skyldes bl.a. feil-informering oppover i organisasjonen 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- Koordinering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«sikrer» investeringer i spesifikk kapital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(human og fysisk)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Markedsinsentiver skal gi effektiv drift</a:t>
                      </a:r>
                      <a:b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Svakhet: </a:t>
                      </a:r>
                      <a:br>
                        <a:rPr lang="nb-NO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0" baseline="0" dirty="0">
                          <a:latin typeface="Times New Roman" pitchFamily="18" charset="0"/>
                          <a:cs typeface="Times New Roman" pitchFamily="18" charset="0"/>
                        </a:rPr>
                        <a:t>Evaluerings- og kontrollbyråkrati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Ingen ”sikring” av investeringer </a:t>
                      </a:r>
                    </a:p>
                    <a:p>
                      <a:endParaRPr lang="nb-NO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Begrenset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sentral kompetanse til å evaluere enhetene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Opportunistiske aktører kan sløse dersom markedet ikke sørger for effektiv disiplinering</a:t>
                      </a:r>
                      <a:endParaRPr lang="nb-NO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961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055182"/>
            <a:ext cx="6818518" cy="492443"/>
          </a:xfrm>
        </p:spPr>
        <p:txBody>
          <a:bodyPr/>
          <a:lstStyle/>
          <a:p>
            <a:r>
              <a:rPr lang="nb-NO" sz="3200" dirty="0"/>
              <a:t>C. </a:t>
            </a:r>
            <a:r>
              <a:rPr lang="nb-NO" sz="3200" dirty="0" err="1"/>
              <a:t>Mintzberg</a:t>
            </a:r>
            <a:r>
              <a:rPr lang="nb-NO" sz="3200" dirty="0"/>
              <a:t>: </a:t>
            </a:r>
            <a:r>
              <a:rPr lang="nb-NO" sz="3200" dirty="0" err="1" smtClean="0"/>
              <a:t>Structure</a:t>
            </a:r>
            <a:r>
              <a:rPr lang="nb-NO" sz="3200" dirty="0" smtClean="0"/>
              <a:t> </a:t>
            </a:r>
            <a:r>
              <a:rPr lang="nb-NO" sz="3200" dirty="0"/>
              <a:t>in 5’s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00" y="1825831"/>
            <a:ext cx="7992000" cy="3953177"/>
          </a:xfrm>
        </p:spPr>
        <p:txBody>
          <a:bodyPr/>
          <a:lstStyle/>
          <a:p>
            <a:r>
              <a:rPr lang="nb-NO" dirty="0"/>
              <a:t>Organisasjoner består av fem deler</a:t>
            </a:r>
          </a:p>
          <a:p>
            <a:pPr lvl="1"/>
            <a:r>
              <a:rPr lang="nb-NO" dirty="0"/>
              <a:t>Sentral </a:t>
            </a:r>
            <a:r>
              <a:rPr lang="nb-NO" u="sng" dirty="0"/>
              <a:t>ledelse</a:t>
            </a:r>
            <a:r>
              <a:rPr lang="nb-NO" dirty="0"/>
              <a:t> («</a:t>
            </a:r>
            <a:r>
              <a:rPr lang="nb-NO" dirty="0" err="1"/>
              <a:t>strategic</a:t>
            </a:r>
            <a:r>
              <a:rPr lang="nb-NO" dirty="0"/>
              <a:t> </a:t>
            </a:r>
            <a:r>
              <a:rPr lang="nb-NO" dirty="0" err="1"/>
              <a:t>apex</a:t>
            </a:r>
            <a:r>
              <a:rPr lang="nb-NO" dirty="0"/>
              <a:t>»)</a:t>
            </a:r>
          </a:p>
          <a:p>
            <a:pPr lvl="1"/>
            <a:r>
              <a:rPr lang="nb-NO" u="sng" dirty="0"/>
              <a:t>Teknostruktur</a:t>
            </a:r>
            <a:r>
              <a:rPr lang="nb-NO" dirty="0"/>
              <a:t> (analytikere: økonomi- og planlegging)</a:t>
            </a:r>
          </a:p>
          <a:p>
            <a:pPr lvl="1"/>
            <a:r>
              <a:rPr lang="nb-NO" u="sng" dirty="0"/>
              <a:t>Støttestab</a:t>
            </a:r>
            <a:r>
              <a:rPr lang="nb-NO" dirty="0"/>
              <a:t> (rådgivere: kommunikasjon, jus etc.)</a:t>
            </a:r>
          </a:p>
          <a:p>
            <a:pPr lvl="1"/>
            <a:r>
              <a:rPr lang="nb-NO" u="sng" dirty="0"/>
              <a:t>Mellomledere</a:t>
            </a:r>
            <a:r>
              <a:rPr lang="nb-NO" dirty="0"/>
              <a:t> («</a:t>
            </a:r>
            <a:r>
              <a:rPr lang="nb-NO" dirty="0" err="1"/>
              <a:t>Middle</a:t>
            </a:r>
            <a:r>
              <a:rPr lang="nb-NO" dirty="0"/>
              <a:t> line»)</a:t>
            </a:r>
          </a:p>
          <a:p>
            <a:pPr lvl="1"/>
            <a:r>
              <a:rPr lang="nb-NO" u="sng" dirty="0"/>
              <a:t>Grunnplanet</a:t>
            </a:r>
            <a:r>
              <a:rPr lang="nb-NO" dirty="0"/>
              <a:t>/produksjonsarbeidere («operating </a:t>
            </a:r>
            <a:r>
              <a:rPr lang="nb-NO" dirty="0" err="1"/>
              <a:t>core</a:t>
            </a:r>
            <a:r>
              <a:rPr lang="nb-NO" dirty="0"/>
              <a:t>»)</a:t>
            </a:r>
            <a:br>
              <a:rPr lang="nb-NO" dirty="0"/>
            </a:br>
            <a:endParaRPr lang="nb-NO" dirty="0"/>
          </a:p>
          <a:p>
            <a:r>
              <a:rPr lang="nb-NO" dirty="0"/>
              <a:t>Hvem har den reelle makta i organisasjonen?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03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76000" y="562739"/>
            <a:ext cx="6818518" cy="984885"/>
          </a:xfrm>
        </p:spPr>
        <p:txBody>
          <a:bodyPr/>
          <a:lstStyle/>
          <a:p>
            <a:r>
              <a:rPr lang="nb-NO" sz="3200" dirty="0" err="1"/>
              <a:t>Mintzbergs</a:t>
            </a:r>
            <a:r>
              <a:rPr lang="nb-NO" sz="3200" dirty="0"/>
              <a:t> modell: </a:t>
            </a:r>
            <a:br>
              <a:rPr lang="nb-NO" sz="3200" dirty="0"/>
            </a:br>
            <a:r>
              <a:rPr lang="nb-NO" sz="3200" dirty="0"/>
              <a:t>Fem alternative maktsentra</a:t>
            </a:r>
            <a:endParaRPr lang="en-US" sz="32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6000" y="1844675"/>
            <a:ext cx="3779976" cy="3960813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701736" y="1700808"/>
            <a:ext cx="4194135" cy="4464496"/>
          </a:xfrm>
        </p:spPr>
        <p:txBody>
          <a:bodyPr/>
          <a:lstStyle/>
          <a:p>
            <a:r>
              <a:rPr lang="nb-NO" sz="2400" dirty="0" smtClean="0"/>
              <a:t>Sentral </a:t>
            </a:r>
            <a:r>
              <a:rPr lang="nb-NO" sz="2400" dirty="0"/>
              <a:t>ledergruppe (linjeledelse</a:t>
            </a:r>
            <a:r>
              <a:rPr lang="nb-NO" sz="2400" dirty="0" smtClean="0"/>
              <a:t>) </a:t>
            </a:r>
            <a:endParaRPr lang="nb-NO" sz="2400" dirty="0"/>
          </a:p>
          <a:p>
            <a:r>
              <a:rPr lang="nb-NO" sz="2400" dirty="0" smtClean="0"/>
              <a:t>Mellomledere </a:t>
            </a:r>
            <a:r>
              <a:rPr lang="nb-NO" sz="2400" dirty="0"/>
              <a:t>(småkongedømmer)</a:t>
            </a:r>
          </a:p>
          <a:p>
            <a:r>
              <a:rPr lang="nb-NO" sz="2400" dirty="0" smtClean="0"/>
              <a:t>Teknostrukturen</a:t>
            </a:r>
          </a:p>
          <a:p>
            <a:endParaRPr lang="nb-NO" sz="2400" dirty="0"/>
          </a:p>
          <a:p>
            <a:r>
              <a:rPr lang="nb-NO" sz="2400" dirty="0"/>
              <a:t>Profesjonelle </a:t>
            </a:r>
            <a:r>
              <a:rPr lang="nb-NO" sz="2400" dirty="0" smtClean="0"/>
              <a:t>operatører</a:t>
            </a:r>
            <a:br>
              <a:rPr lang="nb-NO" sz="2400" dirty="0" smtClean="0"/>
            </a:br>
            <a:endParaRPr lang="nb-NO" sz="2400" dirty="0" smtClean="0"/>
          </a:p>
          <a:p>
            <a:r>
              <a:rPr lang="nb-NO" sz="2400" dirty="0" smtClean="0"/>
              <a:t>Støttestab </a:t>
            </a:r>
            <a:r>
              <a:rPr lang="nb-NO" sz="2400" dirty="0"/>
              <a:t>(koordinering gjennom kommunikasjon)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489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548681"/>
            <a:ext cx="6818518" cy="720079"/>
          </a:xfrm>
        </p:spPr>
        <p:txBody>
          <a:bodyPr/>
          <a:lstStyle/>
          <a:p>
            <a:r>
              <a:rPr lang="nb-NO" dirty="0" err="1"/>
              <a:t>Structure</a:t>
            </a:r>
            <a:r>
              <a:rPr lang="nb-NO" dirty="0"/>
              <a:t> in 5’s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21434"/>
              </p:ext>
            </p:extLst>
          </p:nvPr>
        </p:nvGraphicFramePr>
        <p:xfrm>
          <a:off x="576263" y="1547625"/>
          <a:ext cx="8388224" cy="4989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7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7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0792">
                <a:tc>
                  <a:txBody>
                    <a:bodyPr/>
                    <a:lstStyle/>
                    <a:p>
                      <a:r>
                        <a:rPr lang="nb-NO" dirty="0"/>
                        <a:t>Organisasjons-struktur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Viktigste koordinerings-mekanisme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Grad av desentralisering</a:t>
                      </a:r>
                      <a:br>
                        <a:rPr lang="nb-NO" dirty="0"/>
                      </a:br>
                      <a:r>
                        <a:rPr lang="nb-NO" dirty="0"/>
                        <a:t>av myndighet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Hvem</a:t>
                      </a:r>
                      <a:r>
                        <a:rPr lang="nb-NO" baseline="0" dirty="0"/>
                        <a:t> har makten?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65">
                <a:tc>
                  <a:txBody>
                    <a:bodyPr/>
                    <a:lstStyle/>
                    <a:p>
                      <a:r>
                        <a:rPr lang="nb-NO" dirty="0"/>
                        <a:t>«Enkel» (U-form)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Linjeledelse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Liten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Ledergruppe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555">
                <a:tc>
                  <a:txBody>
                    <a:bodyPr/>
                    <a:lstStyle/>
                    <a:p>
                      <a:r>
                        <a:rPr lang="nb-NO" dirty="0"/>
                        <a:t>Maskin-</a:t>
                      </a:r>
                      <a:br>
                        <a:rPr lang="nb-NO" dirty="0"/>
                      </a:br>
                      <a:r>
                        <a:rPr lang="nb-NO" dirty="0"/>
                        <a:t>byråkrati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Standardisering – arbeidsprosesser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Noe horisontal</a:t>
                      </a:r>
                      <a:br>
                        <a:rPr lang="nb-NO" dirty="0"/>
                      </a:br>
                      <a:r>
                        <a:rPr lang="nb-NO" dirty="0"/>
                        <a:t>desentralisering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Teknostruktur</a:t>
                      </a:r>
                      <a:br>
                        <a:rPr lang="nb-NO" dirty="0"/>
                      </a:br>
                      <a:r>
                        <a:rPr lang="nb-NO" dirty="0"/>
                        <a:t>(</a:t>
                      </a:r>
                      <a:r>
                        <a:rPr lang="nb-NO" dirty="0" err="1"/>
                        <a:t>økonomiavd</a:t>
                      </a:r>
                      <a:r>
                        <a:rPr lang="nb-NO" dirty="0"/>
                        <a:t>. mv)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55">
                <a:tc>
                  <a:txBody>
                    <a:bodyPr/>
                    <a:lstStyle/>
                    <a:p>
                      <a:r>
                        <a:rPr lang="nb-NO" dirty="0"/>
                        <a:t>Divisjonalisering</a:t>
                      </a:r>
                      <a:br>
                        <a:rPr lang="nb-NO" dirty="0"/>
                      </a:br>
                      <a:r>
                        <a:rPr lang="nb-NO" dirty="0"/>
                        <a:t>(M-form)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Standardisering –</a:t>
                      </a:r>
                      <a:br>
                        <a:rPr lang="nb-NO" dirty="0"/>
                      </a:br>
                      <a:r>
                        <a:rPr lang="nb-NO" dirty="0"/>
                        <a:t>produkter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Delvis</a:t>
                      </a:r>
                      <a:r>
                        <a:rPr lang="nb-NO" baseline="0" dirty="0"/>
                        <a:t> vertikal desentralisering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Mellomledere</a:t>
                      </a:r>
                      <a:br>
                        <a:rPr lang="nb-NO" dirty="0"/>
                      </a:br>
                      <a:r>
                        <a:rPr lang="nb-NO" dirty="0"/>
                        <a:t>(instituttledere)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0792">
                <a:tc>
                  <a:txBody>
                    <a:bodyPr/>
                    <a:lstStyle/>
                    <a:p>
                      <a:r>
                        <a:rPr lang="nb-NO" dirty="0"/>
                        <a:t>Profesjons-</a:t>
                      </a:r>
                      <a:br>
                        <a:rPr lang="nb-NO" dirty="0"/>
                      </a:br>
                      <a:r>
                        <a:rPr lang="nb-NO" dirty="0"/>
                        <a:t>byråkrati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Standardisering</a:t>
                      </a:r>
                      <a:r>
                        <a:rPr lang="nb-NO" baseline="0" dirty="0"/>
                        <a:t> – </a:t>
                      </a:r>
                      <a:br>
                        <a:rPr lang="nb-NO" baseline="0" dirty="0"/>
                      </a:br>
                      <a:r>
                        <a:rPr lang="nb-NO" baseline="0" dirty="0"/>
                        <a:t>kompetanse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Horisontal og vertikal desentralisering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Profesjonelle operatører </a:t>
                      </a:r>
                      <a:br>
                        <a:rPr lang="nb-NO" dirty="0"/>
                      </a:br>
                      <a:r>
                        <a:rPr lang="nb-NO" dirty="0"/>
                        <a:t>(</a:t>
                      </a:r>
                      <a:r>
                        <a:rPr lang="nb-NO" baseline="0" dirty="0" err="1"/>
                        <a:t>vitensk</a:t>
                      </a:r>
                      <a:r>
                        <a:rPr lang="nb-NO" baseline="0" dirty="0"/>
                        <a:t>. ansatte)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555">
                <a:tc>
                  <a:txBody>
                    <a:bodyPr/>
                    <a:lstStyle/>
                    <a:p>
                      <a:r>
                        <a:rPr lang="nb-NO" dirty="0"/>
                        <a:t>Ad-hoc-</a:t>
                      </a:r>
                      <a:r>
                        <a:rPr lang="nb-NO" dirty="0" err="1"/>
                        <a:t>krati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Koordinering v/</a:t>
                      </a:r>
                      <a:br>
                        <a:rPr lang="nb-NO" dirty="0"/>
                      </a:br>
                      <a:r>
                        <a:rPr lang="nb-NO" dirty="0"/>
                        <a:t>kommunikasjon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Selektiv desentralisering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Eksperter fra støttestab</a:t>
                      </a:r>
                      <a:br>
                        <a:rPr lang="nb-NO" dirty="0"/>
                      </a:b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9056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16632"/>
            <a:ext cx="6818518" cy="1152128"/>
          </a:xfrm>
        </p:spPr>
        <p:txBody>
          <a:bodyPr/>
          <a:lstStyle/>
          <a:p>
            <a:r>
              <a:rPr lang="nb-NO" dirty="0" smtClean="0"/>
              <a:t>Hypoteser om effektiv tilpasning til omgivelsene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355210"/>
              </p:ext>
            </p:extLst>
          </p:nvPr>
        </p:nvGraphicFramePr>
        <p:xfrm>
          <a:off x="576262" y="1547625"/>
          <a:ext cx="7524130" cy="4185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2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2043">
                  <a:extLst>
                    <a:ext uri="{9D8B030D-6E8A-4147-A177-3AD203B41FA5}">
                      <a16:colId xmlns:a16="http://schemas.microsoft.com/office/drawing/2014/main" val="1628349095"/>
                    </a:ext>
                  </a:extLst>
                </a:gridCol>
              </a:tblGrid>
              <a:tr h="8775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Komplekse</a:t>
                      </a:r>
                      <a:r>
                        <a:rPr lang="en-US" baseline="0" dirty="0" smtClean="0"/>
                        <a:t> vs.</a:t>
                      </a:r>
                      <a:br>
                        <a:rPr lang="en-US" baseline="0" dirty="0" smtClean="0"/>
                      </a:br>
                      <a:r>
                        <a:rPr lang="en-US" baseline="0" dirty="0" err="1" smtClean="0"/>
                        <a:t>enkle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omgivelser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 vs.</a:t>
                      </a:r>
                      <a:r>
                        <a:rPr lang="nb-NO" baseline="0" dirty="0" smtClean="0"/>
                        <a:t> dynamiske omgivelser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Organisasjons-struktur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569">
                <a:tc>
                  <a:txBody>
                    <a:bodyPr/>
                    <a:lstStyle/>
                    <a:p>
                      <a:r>
                        <a:rPr lang="nb-NO" dirty="0" smtClean="0"/>
                        <a:t>Enkle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569">
                <a:tc>
                  <a:txBody>
                    <a:bodyPr/>
                    <a:lstStyle/>
                    <a:p>
                      <a:r>
                        <a:rPr lang="nb-NO" dirty="0" smtClean="0"/>
                        <a:t>Enkle – men diversifiserte markeder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616942"/>
                  </a:ext>
                </a:extLst>
              </a:tr>
              <a:tr h="614288">
                <a:tc>
                  <a:txBody>
                    <a:bodyPr/>
                    <a:lstStyle/>
                    <a:p>
                      <a:r>
                        <a:rPr lang="nb-NO" dirty="0" smtClean="0"/>
                        <a:t>Enkle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Dynamiske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7554">
                <a:tc>
                  <a:txBody>
                    <a:bodyPr/>
                    <a:lstStyle/>
                    <a:p>
                      <a:r>
                        <a:rPr lang="nb-NO" dirty="0" smtClean="0"/>
                        <a:t>Komplekse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288">
                <a:tc>
                  <a:txBody>
                    <a:bodyPr/>
                    <a:lstStyle/>
                    <a:p>
                      <a:r>
                        <a:rPr lang="nb-NO" dirty="0" smtClean="0"/>
                        <a:t>Komplekse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Dynamiske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2861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116632"/>
            <a:ext cx="6818518" cy="1152128"/>
          </a:xfrm>
        </p:spPr>
        <p:txBody>
          <a:bodyPr/>
          <a:lstStyle/>
          <a:p>
            <a:r>
              <a:rPr lang="nb-NO" dirty="0" smtClean="0"/>
              <a:t>Hypoteser om effektiv tilpasning til omgivelsene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576262" y="1547625"/>
          <a:ext cx="7524130" cy="430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2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2043">
                  <a:extLst>
                    <a:ext uri="{9D8B030D-6E8A-4147-A177-3AD203B41FA5}">
                      <a16:colId xmlns:a16="http://schemas.microsoft.com/office/drawing/2014/main" val="1628349095"/>
                    </a:ext>
                  </a:extLst>
                </a:gridCol>
              </a:tblGrid>
              <a:tr h="87755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Komplekse</a:t>
                      </a:r>
                      <a:r>
                        <a:rPr lang="en-US" baseline="0" dirty="0" smtClean="0"/>
                        <a:t> vs.</a:t>
                      </a:r>
                      <a:br>
                        <a:rPr lang="en-US" baseline="0" dirty="0" smtClean="0"/>
                      </a:br>
                      <a:r>
                        <a:rPr lang="en-US" baseline="0" dirty="0" err="1" smtClean="0"/>
                        <a:t>enkle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omgivelser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 vs.</a:t>
                      </a:r>
                      <a:r>
                        <a:rPr lang="nb-NO" baseline="0" dirty="0" smtClean="0"/>
                        <a:t> dynamiske omgivelser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Organisasjons-struktur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569">
                <a:tc>
                  <a:txBody>
                    <a:bodyPr/>
                    <a:lstStyle/>
                    <a:p>
                      <a:r>
                        <a:rPr lang="nb-NO" dirty="0" smtClean="0"/>
                        <a:t>Enkle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Maskin-</a:t>
                      </a:r>
                      <a:br>
                        <a:rPr lang="nb-NO" dirty="0" smtClean="0"/>
                      </a:br>
                      <a:r>
                        <a:rPr lang="nb-NO" dirty="0" smtClean="0"/>
                        <a:t>byråkrati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569">
                <a:tc>
                  <a:txBody>
                    <a:bodyPr/>
                    <a:lstStyle/>
                    <a:p>
                      <a:r>
                        <a:rPr lang="nb-NO" dirty="0" smtClean="0"/>
                        <a:t>Enkle – men diversifiserte markeder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Divisjonalisering</a:t>
                      </a:r>
                      <a:br>
                        <a:rPr lang="nb-NO" dirty="0"/>
                      </a:br>
                      <a:r>
                        <a:rPr lang="nb-NO" dirty="0"/>
                        <a:t>(M-form)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616942"/>
                  </a:ext>
                </a:extLst>
              </a:tr>
              <a:tr h="614288">
                <a:tc>
                  <a:txBody>
                    <a:bodyPr/>
                    <a:lstStyle/>
                    <a:p>
                      <a:r>
                        <a:rPr lang="nb-NO" dirty="0" smtClean="0"/>
                        <a:t>Enkle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Dynamiske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«Enkel» (U-form)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7554">
                <a:tc>
                  <a:txBody>
                    <a:bodyPr/>
                    <a:lstStyle/>
                    <a:p>
                      <a:r>
                        <a:rPr lang="nb-NO" dirty="0" smtClean="0"/>
                        <a:t>Komplekse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Stabile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Profesjons-</a:t>
                      </a:r>
                      <a:br>
                        <a:rPr lang="nb-NO" dirty="0"/>
                      </a:br>
                      <a:r>
                        <a:rPr lang="nb-NO" dirty="0"/>
                        <a:t>byråkrati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288">
                <a:tc>
                  <a:txBody>
                    <a:bodyPr/>
                    <a:lstStyle/>
                    <a:p>
                      <a:r>
                        <a:rPr lang="nb-NO" dirty="0" smtClean="0"/>
                        <a:t>Komplekse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Dynamiske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Ad-hoc-</a:t>
                      </a:r>
                      <a:r>
                        <a:rPr lang="nb-NO" dirty="0" err="1"/>
                        <a:t>krati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70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88" y="-201364"/>
            <a:ext cx="7774704" cy="984885"/>
          </a:xfrm>
        </p:spPr>
        <p:txBody>
          <a:bodyPr/>
          <a:lstStyle/>
          <a:p>
            <a:r>
              <a:rPr lang="nb-NO" sz="3200" dirty="0"/>
              <a:t/>
            </a:r>
            <a:br>
              <a:rPr lang="nb-NO" sz="3200" dirty="0"/>
            </a:br>
            <a:r>
              <a:rPr lang="nb-NO" sz="3200" dirty="0" smtClean="0"/>
              <a:t>D. </a:t>
            </a:r>
            <a:r>
              <a:rPr lang="nb-NO" sz="3200" dirty="0"/>
              <a:t>Har NMBU en hensiktsmessig struktur?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0152" y="1242303"/>
            <a:ext cx="3711871" cy="4972628"/>
          </a:xfrm>
        </p:spPr>
        <p:txBody>
          <a:bodyPr/>
          <a:lstStyle/>
          <a:p>
            <a:pPr marL="0" indent="0">
              <a:buNone/>
            </a:pPr>
            <a:r>
              <a:rPr lang="nb-NO" sz="1800" b="1" dirty="0"/>
              <a:t>To  styringsnivå:</a:t>
            </a:r>
          </a:p>
          <a:p>
            <a:r>
              <a:rPr lang="nb-NO" sz="1800" dirty="0"/>
              <a:t>Sentralt: Vedtar </a:t>
            </a:r>
            <a:br>
              <a:rPr lang="nb-NO" sz="1800" dirty="0"/>
            </a:br>
            <a:r>
              <a:rPr lang="nb-NO" sz="1800" dirty="0"/>
              <a:t>programportefølje, </a:t>
            </a:r>
            <a:br>
              <a:rPr lang="nb-NO" sz="1800" dirty="0"/>
            </a:br>
            <a:r>
              <a:rPr lang="nb-NO" sz="1800" dirty="0"/>
              <a:t>regelverk og budsjett. </a:t>
            </a:r>
          </a:p>
          <a:p>
            <a:r>
              <a:rPr lang="nb-NO" sz="1800" dirty="0"/>
              <a:t>Fakulteter med </a:t>
            </a:r>
            <a:br>
              <a:rPr lang="nb-NO" sz="1800" dirty="0"/>
            </a:br>
            <a:r>
              <a:rPr lang="nb-NO" sz="1800" dirty="0"/>
              <a:t>strategiske fullmakter:</a:t>
            </a:r>
          </a:p>
          <a:p>
            <a:pPr marL="468000" lvl="1" indent="0">
              <a:buNone/>
            </a:pPr>
            <a:r>
              <a:rPr lang="nb-NO" sz="1800" dirty="0"/>
              <a:t>Ansetter, bestemmer emnestruktur i </a:t>
            </a:r>
            <a:br>
              <a:rPr lang="nb-NO" sz="1800" dirty="0"/>
            </a:br>
            <a:r>
              <a:rPr lang="nb-NO" sz="1800" dirty="0"/>
              <a:t>«deres» studieprogram</a:t>
            </a:r>
          </a:p>
          <a:p>
            <a:pPr marL="0" indent="0">
              <a:buNone/>
            </a:pPr>
            <a:r>
              <a:rPr lang="nb-NO" sz="1800" b="1" dirty="0"/>
              <a:t>Svakheter:</a:t>
            </a:r>
            <a:r>
              <a:rPr lang="nb-NO" sz="1800" dirty="0"/>
              <a:t> </a:t>
            </a:r>
            <a:br>
              <a:rPr lang="nb-NO" sz="1800" dirty="0"/>
            </a:br>
            <a:r>
              <a:rPr lang="nb-NO" sz="1800" dirty="0"/>
              <a:t>-Lite koordinering gir </a:t>
            </a:r>
            <a:br>
              <a:rPr lang="nb-NO" sz="1800" dirty="0"/>
            </a:br>
            <a:r>
              <a:rPr lang="nb-NO" sz="1800" dirty="0"/>
              <a:t>overkapasitet og </a:t>
            </a:r>
            <a:br>
              <a:rPr lang="nb-NO" sz="1800" dirty="0"/>
            </a:br>
            <a:r>
              <a:rPr lang="nb-NO" sz="1800" dirty="0" smtClean="0"/>
              <a:t>ressursmangel </a:t>
            </a:r>
            <a:r>
              <a:rPr lang="nb-NO" sz="1800" dirty="0"/>
              <a:t/>
            </a:r>
            <a:br>
              <a:rPr lang="nb-NO" sz="1800" dirty="0"/>
            </a:br>
            <a:r>
              <a:rPr lang="nb-NO" sz="1800" dirty="0"/>
              <a:t>- Struktur påvirker fakultetenes </a:t>
            </a:r>
            <a:br>
              <a:rPr lang="nb-NO" sz="1800" dirty="0"/>
            </a:br>
            <a:r>
              <a:rPr lang="nb-NO" sz="1800" dirty="0"/>
              <a:t>strategivalg</a:t>
            </a:r>
          </a:p>
          <a:p>
            <a:pPr marL="0" indent="0">
              <a:buNone/>
            </a:pPr>
            <a:r>
              <a:rPr lang="nb-NO" sz="1800" dirty="0"/>
              <a:t>-Er strukturen hensiktsmessig?</a:t>
            </a:r>
          </a:p>
          <a:p>
            <a:pPr marL="0" indent="0">
              <a:buNone/>
            </a:pPr>
            <a:r>
              <a:rPr lang="nb-NO" sz="1800" dirty="0"/>
              <a:t/>
            </a:r>
            <a:br>
              <a:rPr lang="nb-NO" sz="1800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17</a:t>
            </a:fld>
            <a:endParaRPr lang="nb-NO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835696" y="1288104"/>
            <a:ext cx="3870000" cy="4972628"/>
          </a:xfrm>
        </p:spPr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227029"/>
              </p:ext>
            </p:extLst>
          </p:nvPr>
        </p:nvGraphicFramePr>
        <p:xfrm>
          <a:off x="0" y="940730"/>
          <a:ext cx="5705696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Acrobat Document" r:id="rId3" imgW="8019977" imgH="5667172" progId="AcroExch.Document.DC">
                  <p:embed/>
                </p:oleObj>
              </mc:Choice>
              <mc:Fallback>
                <p:oleObj name="Acrobat Document" r:id="rId3" imgW="8019977" imgH="5667172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940730"/>
                        <a:ext cx="5705696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834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52895"/>
            <a:ext cx="8064896" cy="492443"/>
          </a:xfrm>
        </p:spPr>
        <p:txBody>
          <a:bodyPr/>
          <a:lstStyle/>
          <a:p>
            <a:r>
              <a:rPr lang="nb-NO" sz="3200" b="1" dirty="0"/>
              <a:t>E</a:t>
            </a:r>
            <a:r>
              <a:rPr lang="nb-NO" sz="3200" b="1" dirty="0" smtClean="0"/>
              <a:t>. </a:t>
            </a:r>
            <a:r>
              <a:rPr lang="nb-NO" sz="3200" b="1" dirty="0"/>
              <a:t>Komplekse mål - mange dilemma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5" cy="5135910"/>
          </a:xfrm>
        </p:spPr>
        <p:txBody>
          <a:bodyPr/>
          <a:lstStyle/>
          <a:p>
            <a:r>
              <a:rPr lang="nb-NO" sz="2000" dirty="0"/>
              <a:t>Bedrifter skal maksimere kapitalavkastning, men hvilke mål skal universiteter «maksimere»? </a:t>
            </a:r>
          </a:p>
          <a:p>
            <a:pPr lvl="1"/>
            <a:r>
              <a:rPr lang="nb-NO" sz="2000" dirty="0"/>
              <a:t>«</a:t>
            </a:r>
            <a:r>
              <a:rPr lang="nb-NO" sz="2000" b="1" dirty="0" err="1"/>
              <a:t>samfunnsnytte</a:t>
            </a:r>
            <a:r>
              <a:rPr lang="nb-NO" sz="2000" dirty="0"/>
              <a:t>» (utdanning, forskning etc.)</a:t>
            </a:r>
          </a:p>
          <a:p>
            <a:pPr lvl="1"/>
            <a:r>
              <a:rPr lang="nb-NO" sz="2000" dirty="0"/>
              <a:t>«status/omdømme/ranking» (mål eller middel?) </a:t>
            </a:r>
          </a:p>
          <a:p>
            <a:pPr lvl="1"/>
            <a:r>
              <a:rPr lang="nb-NO" sz="2000" dirty="0"/>
              <a:t>«sannsynlighet for overlevelse» etc.</a:t>
            </a:r>
          </a:p>
          <a:p>
            <a:r>
              <a:rPr lang="nb-NO" sz="2000" b="1" dirty="0"/>
              <a:t>«Optimal struktur» er kontekstavhengig:</a:t>
            </a:r>
            <a:endParaRPr lang="nb-NO" sz="2000" dirty="0"/>
          </a:p>
          <a:p>
            <a:r>
              <a:rPr lang="nb-NO" sz="2000" dirty="0"/>
              <a:t>(a) Organisasjonens alder (b) Stabile vs. </a:t>
            </a:r>
            <a:r>
              <a:rPr lang="nb-NO" sz="2000" b="1" dirty="0"/>
              <a:t>dynamiske omgivelser</a:t>
            </a:r>
            <a:r>
              <a:rPr lang="nb-NO" sz="2000" dirty="0"/>
              <a:t>, </a:t>
            </a:r>
            <a:br>
              <a:rPr lang="nb-NO" sz="2000" dirty="0"/>
            </a:br>
            <a:r>
              <a:rPr lang="nb-NO" sz="2000" dirty="0"/>
              <a:t>(c) </a:t>
            </a:r>
            <a:r>
              <a:rPr lang="nb-NO" sz="2000" b="1" dirty="0"/>
              <a:t>Kompleks</a:t>
            </a:r>
            <a:r>
              <a:rPr lang="nb-NO" sz="2000" dirty="0"/>
              <a:t> vs. enkel «produksjonsteknologi»  </a:t>
            </a:r>
          </a:p>
          <a:p>
            <a:r>
              <a:rPr lang="nb-NO" sz="2000" b="1" dirty="0"/>
              <a:t>Mange strategiske dilemma</a:t>
            </a:r>
            <a:r>
              <a:rPr lang="nb-NO" sz="2000" dirty="0"/>
              <a:t>, bl.a.:</a:t>
            </a:r>
          </a:p>
          <a:p>
            <a:pPr lvl="1"/>
            <a:r>
              <a:rPr lang="nb-NO" sz="2000" dirty="0"/>
              <a:t>Undervisning vs. forskning: </a:t>
            </a:r>
            <a:r>
              <a:rPr lang="nb-NO" sz="2000" b="1" dirty="0"/>
              <a:t>Forskning som bygger opp under undervisning </a:t>
            </a:r>
            <a:r>
              <a:rPr lang="nb-NO" sz="2000" b="1" i="1" dirty="0"/>
              <a:t>eller</a:t>
            </a:r>
            <a:r>
              <a:rPr lang="nb-NO" sz="2000" b="1" dirty="0"/>
              <a:t> undervisning som bygger opp under forskning?</a:t>
            </a:r>
          </a:p>
          <a:p>
            <a:pPr lvl="1"/>
            <a:r>
              <a:rPr lang="nb-NO" sz="2000" dirty="0"/>
              <a:t>Resultater på kort vs. lang sikt</a:t>
            </a:r>
          </a:p>
          <a:p>
            <a:pPr lvl="2"/>
            <a:r>
              <a:rPr lang="nb-NO" sz="2000" u="sng" dirty="0"/>
              <a:t>Operasjonell effektivitet </a:t>
            </a:r>
            <a:r>
              <a:rPr lang="nb-NO" sz="2000" dirty="0"/>
              <a:t>(«</a:t>
            </a:r>
            <a:r>
              <a:rPr lang="nb-NO" sz="2000" dirty="0" err="1"/>
              <a:t>exploitation</a:t>
            </a:r>
            <a:r>
              <a:rPr lang="nb-NO" sz="2000" dirty="0"/>
              <a:t>») </a:t>
            </a:r>
            <a:br>
              <a:rPr lang="nb-NO" sz="2000" dirty="0"/>
            </a:br>
            <a:r>
              <a:rPr lang="nb-NO" sz="2000" dirty="0"/>
              <a:t>(forutsetter kanskje sterk koordinering), vs. </a:t>
            </a:r>
          </a:p>
          <a:p>
            <a:pPr lvl="2"/>
            <a:r>
              <a:rPr lang="nb-NO" sz="2000" u="sng" dirty="0"/>
              <a:t>Innovasjonsevne</a:t>
            </a:r>
            <a:r>
              <a:rPr lang="nb-NO" sz="2000" dirty="0"/>
              <a:t> (som trolig stimuleres gjennom stor grad av autonomi) («</a:t>
            </a:r>
            <a:r>
              <a:rPr lang="nb-NO" sz="2000" dirty="0" err="1"/>
              <a:t>exploration</a:t>
            </a:r>
            <a:r>
              <a:rPr lang="nb-NO" sz="2000" dirty="0"/>
              <a:t>»)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DETTE ER TITTELEN PÅ PRESENTASJONEN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BF01F9-BC42-4EF7-A681-FC88DD319FC3}" type="slidenum">
              <a:rPr lang="nb-NO" smtClean="0"/>
              <a:pPr>
                <a:defRPr/>
              </a:pPr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669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Disposisjon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A. Strategi og organisasjonsstruktur</a:t>
            </a:r>
          </a:p>
          <a:p>
            <a:r>
              <a:rPr lang="nb-NO" dirty="0"/>
              <a:t>B. Delegering og økonomisk effektivitet: Tre alternative strukturer (</a:t>
            </a:r>
            <a:r>
              <a:rPr lang="nb-NO" dirty="0" err="1"/>
              <a:t>Williamson</a:t>
            </a:r>
            <a:r>
              <a:rPr lang="nb-NO" dirty="0"/>
              <a:t>)</a:t>
            </a:r>
          </a:p>
          <a:p>
            <a:r>
              <a:rPr lang="nb-NO" dirty="0"/>
              <a:t>C.  Maktfordeling i organisasjonen: Fem alternative maktkonfigurasjoner (</a:t>
            </a:r>
            <a:r>
              <a:rPr lang="nb-NO" dirty="0" err="1"/>
              <a:t>Mintzberg</a:t>
            </a:r>
            <a:r>
              <a:rPr lang="nb-NO" dirty="0"/>
              <a:t>) </a:t>
            </a:r>
          </a:p>
          <a:p>
            <a:r>
              <a:rPr lang="nb-NO" dirty="0" smtClean="0"/>
              <a:t>D. Har NMBU en hensiktsmessig struktur? </a:t>
            </a:r>
            <a:endParaRPr lang="nb-NO" dirty="0"/>
          </a:p>
          <a:p>
            <a:r>
              <a:rPr lang="nb-NO" dirty="0"/>
              <a:t>E</a:t>
            </a:r>
            <a:r>
              <a:rPr lang="nb-NO" dirty="0" smtClean="0"/>
              <a:t>. </a:t>
            </a:r>
            <a:r>
              <a:rPr lang="nb-NO" dirty="0"/>
              <a:t>Universiteter: Flerdimensjonale mål og mange dilemma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Norges miljø- og biovitenskapelige universitet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93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260648"/>
            <a:ext cx="6818518" cy="720080"/>
          </a:xfrm>
        </p:spPr>
        <p:txBody>
          <a:bodyPr/>
          <a:lstStyle/>
          <a:p>
            <a:r>
              <a:rPr lang="nb-NO" sz="3200" b="1" dirty="0"/>
              <a:t>A. Strategi og struktur</a:t>
            </a:r>
            <a:endParaRPr lang="nb-N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930" y="1196753"/>
            <a:ext cx="8188534" cy="5329276"/>
          </a:xfrm>
        </p:spPr>
        <p:txBody>
          <a:bodyPr/>
          <a:lstStyle/>
          <a:p>
            <a:r>
              <a:rPr lang="nb-NO" dirty="0"/>
              <a:t>«</a:t>
            </a:r>
            <a:r>
              <a:rPr lang="nb-NO" b="1" dirty="0" err="1"/>
              <a:t>Structure</a:t>
            </a:r>
            <a:r>
              <a:rPr lang="nb-NO" b="1" dirty="0"/>
              <a:t> </a:t>
            </a:r>
            <a:r>
              <a:rPr lang="nb-NO" b="1" dirty="0" err="1"/>
              <a:t>follows</a:t>
            </a:r>
            <a:r>
              <a:rPr lang="nb-NO" b="1" dirty="0"/>
              <a:t> </a:t>
            </a:r>
            <a:r>
              <a:rPr lang="nb-NO" b="1" dirty="0" err="1"/>
              <a:t>strategy</a:t>
            </a:r>
            <a:r>
              <a:rPr lang="nb-NO" dirty="0"/>
              <a:t>» (Alfred Chandler)</a:t>
            </a:r>
          </a:p>
          <a:p>
            <a:pPr marL="304800" lvl="1" indent="0">
              <a:buNone/>
            </a:pPr>
            <a:r>
              <a:rPr lang="nb-NO" dirty="0"/>
              <a:t>Først velges </a:t>
            </a:r>
            <a:r>
              <a:rPr lang="nb-NO" b="1" dirty="0"/>
              <a:t>Strategi</a:t>
            </a:r>
            <a:r>
              <a:rPr lang="nb-NO" dirty="0"/>
              <a:t/>
            </a:r>
            <a:br>
              <a:rPr lang="nb-NO" dirty="0"/>
            </a:br>
            <a:r>
              <a:rPr lang="nb-NO" sz="2000" dirty="0" smtClean="0"/>
              <a:t>Så </a:t>
            </a:r>
            <a:r>
              <a:rPr lang="nb-NO" sz="2000" dirty="0"/>
              <a:t>implementeres strategien gjennom:</a:t>
            </a:r>
            <a:br>
              <a:rPr lang="nb-NO" sz="2000" dirty="0"/>
            </a:br>
            <a:r>
              <a:rPr lang="nb-NO" sz="2000" dirty="0"/>
              <a:t>(a) «Ordrer» fra leder til underordnede etc. (gjennom linja)</a:t>
            </a:r>
            <a:br>
              <a:rPr lang="nb-NO" sz="2000" dirty="0"/>
            </a:br>
            <a:r>
              <a:rPr lang="nb-NO" sz="2000" dirty="0"/>
              <a:t>(b) Endre </a:t>
            </a:r>
            <a:r>
              <a:rPr lang="nb-NO" sz="2000" b="1" dirty="0"/>
              <a:t>strukturen </a:t>
            </a:r>
            <a:br>
              <a:rPr lang="nb-NO" sz="2000" b="1" dirty="0"/>
            </a:br>
            <a:r>
              <a:rPr lang="nb-NO" sz="2000" dirty="0"/>
              <a:t>(c) Påvirke</a:t>
            </a:r>
            <a:r>
              <a:rPr lang="nb-NO" sz="2000" b="1" dirty="0"/>
              <a:t> kulturen</a:t>
            </a:r>
            <a:br>
              <a:rPr lang="nb-NO" sz="2000" b="1" dirty="0"/>
            </a:br>
            <a:endParaRPr lang="nb-NO" sz="2000" b="1" dirty="0" smtClean="0"/>
          </a:p>
          <a:p>
            <a:pPr marL="304800" lvl="1" indent="0">
              <a:buNone/>
            </a:pPr>
            <a:r>
              <a:rPr lang="nb-NO" b="1" dirty="0"/>
              <a:t/>
            </a:r>
            <a:br>
              <a:rPr lang="nb-NO" b="1" dirty="0"/>
            </a:br>
            <a:r>
              <a:rPr lang="nb-NO" b="1" dirty="0" smtClean="0"/>
              <a:t>I praksis: Valg av struktur påvirker strategi</a:t>
            </a:r>
            <a:endParaRPr lang="nb-NO" b="1" dirty="0"/>
          </a:p>
          <a:p>
            <a:pPr lvl="1"/>
            <a:r>
              <a:rPr lang="en-US" sz="2000" dirty="0"/>
              <a:t>The relationship between strategy and structure is reciprocal. "Structure follows strategy ... as the left foot follows the right</a:t>
            </a:r>
            <a:r>
              <a:rPr lang="en-US" sz="2000" dirty="0" smtClean="0"/>
              <a:t>.“</a:t>
            </a:r>
            <a:br>
              <a:rPr lang="en-US" sz="2000" dirty="0" smtClean="0"/>
            </a:br>
            <a:r>
              <a:rPr lang="en-US" sz="2000" dirty="0" err="1" smtClean="0"/>
              <a:t>Mintzberg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dirty="0" err="1"/>
              <a:t>Struktur</a:t>
            </a:r>
            <a:r>
              <a:rPr lang="en-US" dirty="0"/>
              <a:t>             </a:t>
            </a:r>
            <a:r>
              <a:rPr lang="en-US" dirty="0" err="1"/>
              <a:t>Strategi</a:t>
            </a:r>
            <a:r>
              <a:rPr lang="en-US" dirty="0"/>
              <a:t>           </a:t>
            </a:r>
            <a:r>
              <a:rPr lang="en-US" dirty="0" err="1"/>
              <a:t>Struktur</a:t>
            </a:r>
            <a:r>
              <a:rPr lang="en-US" dirty="0"/>
              <a:t> </a:t>
            </a:r>
            <a:endParaRPr lang="nb-NO" b="1" dirty="0"/>
          </a:p>
          <a:p>
            <a:endParaRPr lang="nb-NO" b="1" dirty="0"/>
          </a:p>
          <a:p>
            <a:endParaRPr lang="nb-NO" b="1" dirty="0"/>
          </a:p>
          <a:p>
            <a:endParaRPr lang="nb-NO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DETTE ER TITTELEN PÅ PRESENTASJONEN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BF01F9-BC42-4EF7-A681-FC88DD319FC3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  <p:sp>
        <p:nvSpPr>
          <p:cNvPr id="6" name="Right Arrow 5"/>
          <p:cNvSpPr/>
          <p:nvPr/>
        </p:nvSpPr>
        <p:spPr>
          <a:xfrm>
            <a:off x="2370309" y="5804813"/>
            <a:ext cx="720080" cy="3508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613920" y="5857026"/>
            <a:ext cx="720080" cy="3508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497491" y="5804813"/>
            <a:ext cx="720080" cy="35085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2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623" y="79464"/>
            <a:ext cx="7105650" cy="1477328"/>
          </a:xfrm>
        </p:spPr>
        <p:txBody>
          <a:bodyPr/>
          <a:lstStyle/>
          <a:p>
            <a:r>
              <a:rPr lang="nb-NO" sz="3200" b="1" dirty="0"/>
              <a:t>B. Økonomisk organisering</a:t>
            </a:r>
            <a:br>
              <a:rPr lang="nb-NO" sz="3200" b="1" dirty="0"/>
            </a:br>
            <a:r>
              <a:rPr lang="nb-NO" sz="3200" b="1" dirty="0"/>
              <a:t> -Hvor mye beslutningsmyndighet bør delegeres?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844824"/>
            <a:ext cx="8287072" cy="4271814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Oliver </a:t>
            </a:r>
            <a:r>
              <a:rPr lang="nb-N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Williamson</a:t>
            </a: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(Nobelpris 2009):  </a:t>
            </a:r>
            <a:b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 Marked vs. hierarki </a:t>
            </a:r>
            <a:r>
              <a:rPr lang="nb-NO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(foretak/organisasjon</a:t>
            </a: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b-N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Intern organisering: Tre alternative strukturer </a:t>
            </a:r>
          </a:p>
          <a:p>
            <a:pPr marL="338138" lvl="1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DETTE ER TITTELEN PÅ PRESENTASJONEN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BF01F9-BC42-4EF7-A681-FC88DD319FC3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58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685850"/>
            <a:ext cx="6818518" cy="861774"/>
          </a:xfrm>
        </p:spPr>
        <p:txBody>
          <a:bodyPr/>
          <a:lstStyle/>
          <a:p>
            <a:r>
              <a:rPr lang="nb-NO" sz="3200" b="1" dirty="0">
                <a:solidFill>
                  <a:srgbClr val="0070C0"/>
                </a:solidFill>
              </a:rPr>
              <a:t>I. Marked vs. </a:t>
            </a:r>
            <a:r>
              <a:rPr lang="nb-NO" sz="3200" b="1" dirty="0" smtClean="0">
                <a:solidFill>
                  <a:srgbClr val="0070C0"/>
                </a:solidFill>
              </a:rPr>
              <a:t>Hierarki</a:t>
            </a:r>
            <a:r>
              <a:rPr lang="nb-NO" sz="3200" b="1" dirty="0">
                <a:solidFill>
                  <a:srgbClr val="0070C0"/>
                </a:solidFill>
              </a:rPr>
              <a:t/>
            </a:r>
            <a:br>
              <a:rPr lang="nb-NO" sz="3200" b="1" dirty="0">
                <a:solidFill>
                  <a:srgbClr val="0070C0"/>
                </a:solidFill>
              </a:rPr>
            </a:br>
            <a:r>
              <a:rPr lang="nb-NO" sz="2400" b="1" dirty="0" smtClean="0">
                <a:solidFill>
                  <a:srgbClr val="0070C0"/>
                </a:solidFill>
              </a:rPr>
              <a:t>-</a:t>
            </a:r>
            <a:r>
              <a:rPr lang="nb-NO" sz="2400" b="1" dirty="0" smtClean="0">
                <a:solidFill>
                  <a:srgbClr val="404040"/>
                </a:solidFill>
              </a:rPr>
              <a:t>Fortrinn</a:t>
            </a:r>
            <a:r>
              <a:rPr lang="nb-NO" sz="2400" b="1" dirty="0" smtClean="0">
                <a:solidFill>
                  <a:srgbClr val="0070C0"/>
                </a:solidFill>
              </a:rPr>
              <a:t> </a:t>
            </a:r>
            <a:r>
              <a:rPr lang="nb-NO" sz="2400" b="1" dirty="0">
                <a:solidFill>
                  <a:srgbClr val="0070C0"/>
                </a:solidFill>
              </a:rPr>
              <a:t>og </a:t>
            </a:r>
            <a:r>
              <a:rPr lang="nb-NO" sz="2400" b="1" dirty="0">
                <a:solidFill>
                  <a:srgbClr val="FF0000"/>
                </a:solidFill>
              </a:rPr>
              <a:t>ulemper</a:t>
            </a:r>
            <a:r>
              <a:rPr lang="nb-NO" sz="2400" b="1" dirty="0">
                <a:solidFill>
                  <a:srgbClr val="0070C0"/>
                </a:solidFill>
              </a:rPr>
              <a:t>  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Marked («Buy»)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Sterke insentiver til å «levere»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Konkurranse sørger for at «effektivitetshensyn» er avgjørende i beslutninger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Kan utnytte evt. stordriftsfordeler </a:t>
            </a:r>
            <a:br>
              <a:rPr lang="nb-NO" sz="2000" dirty="0">
                <a:latin typeface="Times New Roman" pitchFamily="18" charset="0"/>
                <a:cs typeface="Times New Roman" pitchFamily="18" charset="0"/>
              </a:rPr>
            </a:b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(aggregere etterspørsel)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Hierarki</a:t>
            </a:r>
            <a:r>
              <a:rPr lang="nb-NO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(«Make»)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Svake insentiver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Byråkrati og politiske spill/alliansebygging etc. påvirker beslutnings-prosesser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DETTE ER TITTELEN PÅ PRESENTASJONEN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BF01F9-BC42-4EF7-A681-FC88DD319FC3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708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00" y="454264"/>
            <a:ext cx="6818518" cy="861774"/>
          </a:xfrm>
        </p:spPr>
        <p:txBody>
          <a:bodyPr/>
          <a:lstStyle/>
          <a:p>
            <a:r>
              <a:rPr lang="nb-NO" sz="3200" b="1" dirty="0">
                <a:solidFill>
                  <a:srgbClr val="0070C0"/>
                </a:solidFill>
              </a:rPr>
              <a:t>I. Marked vs. </a:t>
            </a:r>
            <a:r>
              <a:rPr lang="nb-NO" sz="3200" b="1" dirty="0" smtClean="0">
                <a:solidFill>
                  <a:srgbClr val="0070C0"/>
                </a:solidFill>
              </a:rPr>
              <a:t>Hierarki </a:t>
            </a:r>
            <a:r>
              <a:rPr lang="nb-NO" sz="3200" b="1" dirty="0">
                <a:solidFill>
                  <a:srgbClr val="0070C0"/>
                </a:solidFill>
              </a:rPr>
              <a:t/>
            </a:r>
            <a:br>
              <a:rPr lang="nb-NO" sz="3200" b="1" dirty="0">
                <a:solidFill>
                  <a:srgbClr val="0070C0"/>
                </a:solidFill>
              </a:rPr>
            </a:br>
            <a:r>
              <a:rPr lang="nb-NO" sz="2400" b="1" dirty="0">
                <a:solidFill>
                  <a:srgbClr val="0070C0"/>
                </a:solidFill>
              </a:rPr>
              <a:t>-</a:t>
            </a:r>
            <a:r>
              <a:rPr lang="nb-NO" sz="2400" b="1" dirty="0">
                <a:solidFill>
                  <a:srgbClr val="404040"/>
                </a:solidFill>
              </a:rPr>
              <a:t>Fortrinn</a:t>
            </a:r>
            <a:r>
              <a:rPr lang="nb-NO" sz="2400" b="1" dirty="0">
                <a:solidFill>
                  <a:srgbClr val="0070C0"/>
                </a:solidFill>
              </a:rPr>
              <a:t> og </a:t>
            </a:r>
            <a:r>
              <a:rPr lang="nb-NO" sz="2400" b="1" dirty="0">
                <a:solidFill>
                  <a:srgbClr val="FF0000"/>
                </a:solidFill>
              </a:rPr>
              <a:t>ulemper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76000" y="1700808"/>
            <a:ext cx="4199721" cy="4752528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Marked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Sterke insentiver 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Konkurranse sørger for at «effektivitetshensyn» er avgjørende i beslutninger</a:t>
            </a: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Kan utnytte evt. stordriftsfordeler </a:t>
            </a:r>
            <a:br>
              <a:rPr lang="nb-NO" sz="2000" dirty="0">
                <a:latin typeface="Times New Roman" pitchFamily="18" charset="0"/>
                <a:cs typeface="Times New Roman" pitchFamily="18" charset="0"/>
              </a:rPr>
            </a:b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(aggregere etterspørsel)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Ofte høye «transaksjonskostnader»</a:t>
            </a:r>
            <a:endParaRPr lang="nb-NO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Usikre investeringer, spesielt mht. ”transaksjonsspesifikke” innsatsfaktorer</a:t>
            </a:r>
            <a:r>
              <a:rPr lang="nb-NO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75721" y="1700808"/>
            <a:ext cx="3834879" cy="5040560"/>
          </a:xfrm>
        </p:spPr>
        <p:txBody>
          <a:bodyPr/>
          <a:lstStyle/>
          <a:p>
            <a:r>
              <a:rPr lang="nb-NO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Hierarki</a:t>
            </a:r>
            <a:r>
              <a:rPr lang="nb-NO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(intern org.)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Svake insentiver</a:t>
            </a:r>
          </a:p>
          <a:p>
            <a:pPr lvl="1"/>
            <a:r>
              <a:rPr lang="nb-NO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Byråkrati og politiske spill/alliansebygging etc. påvirker beslutnings-prosesser</a:t>
            </a:r>
            <a:endParaRPr lang="nb-NO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Koordinerings-instrumenter (linjeorganisering etc.)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sikre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effektiv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fleksibel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innsatsfaktorer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sikre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merkevare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nb-NO" sz="2000" b="1" dirty="0">
                <a:latin typeface="Times New Roman" pitchFamily="18" charset="0"/>
                <a:cs typeface="Times New Roman" pitchFamily="18" charset="0"/>
              </a:rPr>
              <a:t>Hierarkiets fortrinn beviselig ofte betydelige:  </a:t>
            </a:r>
            <a:r>
              <a:rPr lang="nb-NO" sz="2000" dirty="0">
                <a:latin typeface="Times New Roman" pitchFamily="18" charset="0"/>
                <a:cs typeface="Times New Roman" pitchFamily="18" charset="0"/>
              </a:rPr>
              <a:t>Exxon Mobiles omsetning tilsv. Norges BNP.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DETTE ER TITTELEN PÅ PRESENTASJONEN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BF01F9-BC42-4EF7-A681-FC88DD319FC3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23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539552" y="416279"/>
            <a:ext cx="8032948" cy="492443"/>
          </a:xfrm>
        </p:spPr>
        <p:txBody>
          <a:bodyPr/>
          <a:lstStyle/>
          <a:p>
            <a:pPr eaLnBrk="1" hangingPunct="1"/>
            <a:r>
              <a:rPr lang="nb-NO" sz="3200" b="1" dirty="0">
                <a:solidFill>
                  <a:srgbClr val="0070C0"/>
                </a:solidFill>
              </a:rPr>
              <a:t>II. Tre (diskrete) valg av intern struktur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05249"/>
              </p:ext>
            </p:extLst>
          </p:nvPr>
        </p:nvGraphicFramePr>
        <p:xfrm>
          <a:off x="971600" y="1556792"/>
          <a:ext cx="8064897" cy="4639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9418">
                <a:tc>
                  <a:txBody>
                    <a:bodyPr/>
                    <a:lstStyle/>
                    <a:p>
                      <a:r>
                        <a:rPr lang="nb-NO" sz="1400" b="1" dirty="0"/>
                        <a:t>U-Form</a:t>
                      </a:r>
                      <a:r>
                        <a:rPr lang="nb-NO" sz="1400" dirty="0"/>
                        <a:t> </a:t>
                      </a:r>
                      <a:br>
                        <a:rPr lang="nb-NO" sz="1400" dirty="0"/>
                      </a:br>
                      <a:r>
                        <a:rPr lang="nb-NO" sz="1400" dirty="0"/>
                        <a:t>(Uniform/enkel struktur)</a:t>
                      </a:r>
                    </a:p>
                    <a:p>
                      <a:r>
                        <a:rPr lang="nb-NO" sz="1400" dirty="0"/>
                        <a:t>Linjeorganisering</a:t>
                      </a: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M-Form</a:t>
                      </a:r>
                      <a:r>
                        <a:rPr lang="nb-NO" sz="1400" dirty="0"/>
                        <a:t> </a:t>
                      </a:r>
                    </a:p>
                    <a:p>
                      <a:r>
                        <a:rPr lang="nb-NO" sz="1400" dirty="0"/>
                        <a:t>(</a:t>
                      </a:r>
                      <a:r>
                        <a:rPr lang="nb-NO" sz="1400" dirty="0" err="1"/>
                        <a:t>Multi</a:t>
                      </a:r>
                      <a:r>
                        <a:rPr lang="nb-NO" sz="1400" dirty="0"/>
                        <a:t>/flere divisjoner)</a:t>
                      </a:r>
                      <a:br>
                        <a:rPr lang="nb-NO" sz="1400" dirty="0"/>
                      </a:br>
                      <a:endParaRPr lang="en-US" sz="1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H-Form</a:t>
                      </a:r>
                      <a:endParaRPr lang="nb-NO" sz="1400" b="1" dirty="0"/>
                    </a:p>
                    <a:p>
                      <a:r>
                        <a:rPr lang="nb-NO" sz="1400" dirty="0"/>
                        <a:t>(Holding</a:t>
                      </a:r>
                      <a:r>
                        <a:rPr lang="nb-NO" sz="1400" baseline="0" dirty="0"/>
                        <a:t>selskap)</a:t>
                      </a:r>
                      <a:endParaRPr lang="en-US" sz="14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2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38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583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827584" y="416281"/>
            <a:ext cx="7744916" cy="492443"/>
          </a:xfrm>
        </p:spPr>
        <p:txBody>
          <a:bodyPr/>
          <a:lstStyle/>
          <a:p>
            <a:pPr eaLnBrk="1" hangingPunct="1"/>
            <a:r>
              <a:rPr lang="nb-NO" sz="3200" b="1" dirty="0">
                <a:solidFill>
                  <a:srgbClr val="0070C0"/>
                </a:solidFill>
              </a:rPr>
              <a:t>u. Uniform struktur - linjeorganisasjon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889439"/>
              </p:ext>
            </p:extLst>
          </p:nvPr>
        </p:nvGraphicFramePr>
        <p:xfrm>
          <a:off x="971600" y="1052735"/>
          <a:ext cx="8064897" cy="52425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r>
                        <a:rPr lang="nb-NO" sz="1800" b="1" dirty="0">
                          <a:latin typeface="Times New Roman" pitchFamily="18" charset="0"/>
                          <a:cs typeface="Times New Roman" pitchFamily="18" charset="0"/>
                        </a:rPr>
                        <a:t>U-Form</a:t>
                      </a:r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(Uniform/enkel struktur)</a:t>
                      </a:r>
                    </a:p>
                    <a:p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Linjeorganisering</a:t>
                      </a: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M-Form</a:t>
                      </a:r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nb-NO" sz="1800" dirty="0" err="1">
                          <a:latin typeface="Times New Roman" pitchFamily="18" charset="0"/>
                          <a:cs typeface="Times New Roman" pitchFamily="18" charset="0"/>
                        </a:rPr>
                        <a:t>Multi</a:t>
                      </a:r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/flere divisjoner)</a:t>
                      </a:r>
                      <a:b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H-Form</a:t>
                      </a:r>
                      <a:endParaRPr lang="nb-NO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nb-NO" sz="1800" dirty="0">
                          <a:latin typeface="Times New Roman" pitchFamily="18" charset="0"/>
                          <a:cs typeface="Times New Roman" pitchFamily="18" charset="0"/>
                        </a:rPr>
                        <a:t>(Holding</a:t>
                      </a:r>
                      <a:r>
                        <a:rPr lang="nb-NO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selskap)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821"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”The visible hand”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- Sentral planlegging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og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kommandolinjer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2145"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Svakhet:</a:t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(a) 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Svake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insentiver</a:t>
                      </a: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(b) Sentral ledelse kan miste oversikt, og </a:t>
                      </a:r>
                      <a:r>
                        <a:rPr lang="nb-NO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feildisponere</a:t>
                      </a: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 ressurser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- Gjelder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pesielt i store,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komplekse organisasjoner 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- Skyldes bl.a. feil-informering oppover i organisasjonen 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77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323528" y="-76163"/>
            <a:ext cx="8568952" cy="984885"/>
          </a:xfrm>
        </p:spPr>
        <p:txBody>
          <a:bodyPr/>
          <a:lstStyle/>
          <a:p>
            <a:pPr eaLnBrk="1" hangingPunct="1"/>
            <a:r>
              <a:rPr lang="nb-NO" sz="3200" b="1" dirty="0">
                <a:solidFill>
                  <a:srgbClr val="0070C0"/>
                </a:solidFill>
              </a:rPr>
              <a:t>h. Holdingselskapet – autonome avdelinger</a:t>
            </a:r>
            <a:endParaRPr lang="en-US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426363"/>
              </p:ext>
            </p:extLst>
          </p:nvPr>
        </p:nvGraphicFramePr>
        <p:xfrm>
          <a:off x="467545" y="1124744"/>
          <a:ext cx="8424936" cy="51435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7">
                <a:tc>
                  <a:txBody>
                    <a:bodyPr/>
                    <a:lstStyle/>
                    <a:p>
                      <a:r>
                        <a:rPr lang="nb-NO" sz="1400" b="1" dirty="0"/>
                        <a:t>U-Form</a:t>
                      </a:r>
                      <a:r>
                        <a:rPr lang="nb-NO" sz="1400" dirty="0"/>
                        <a:t> </a:t>
                      </a:r>
                      <a:br>
                        <a:rPr lang="nb-NO" sz="1400" dirty="0"/>
                      </a:br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(Uniform/enkel struktur)</a:t>
                      </a:r>
                    </a:p>
                    <a:p>
                      <a:r>
                        <a:rPr lang="nb-NO" sz="1400" dirty="0"/>
                        <a:t>Linjeorganisering</a:t>
                      </a:r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M-Form</a:t>
                      </a:r>
                      <a:r>
                        <a:rPr lang="nb-NO" sz="1400" dirty="0"/>
                        <a:t> </a:t>
                      </a:r>
                    </a:p>
                    <a:p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nb-NO" sz="1400" dirty="0" err="1">
                          <a:latin typeface="Times New Roman" pitchFamily="18" charset="0"/>
                          <a:cs typeface="Times New Roman" pitchFamily="18" charset="0"/>
                        </a:rPr>
                        <a:t>Multi</a:t>
                      </a:r>
                      <a:r>
                        <a:rPr lang="nb-NO" sz="1400" dirty="0">
                          <a:latin typeface="Times New Roman" pitchFamily="18" charset="0"/>
                          <a:cs typeface="Times New Roman" pitchFamily="18" charset="0"/>
                        </a:rPr>
                        <a:t>/flere divisjoner)</a:t>
                      </a:r>
                      <a:r>
                        <a:rPr lang="nb-NO" sz="1400" dirty="0"/>
                        <a:t/>
                      </a:r>
                      <a:br>
                        <a:rPr lang="nb-NO" sz="1400" dirty="0"/>
                      </a:br>
                      <a:endParaRPr lang="en-US" sz="14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400" b="1" dirty="0" err="1"/>
                        <a:t>H-Form</a:t>
                      </a:r>
                      <a:endParaRPr lang="nb-NO" sz="1400" b="1" dirty="0"/>
                    </a:p>
                    <a:p>
                      <a:r>
                        <a:rPr lang="nb-NO" sz="1400" dirty="0"/>
                        <a:t>(Holdingselskapet</a:t>
                      </a:r>
                      <a:r>
                        <a:rPr lang="nb-NO" sz="1400" baseline="0" dirty="0"/>
                        <a:t>)</a:t>
                      </a:r>
                      <a:endParaRPr lang="en-US" sz="1400" dirty="0"/>
                    </a:p>
                  </a:txBody>
                  <a:tcPr marL="91439" marR="9143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33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Autonome</a:t>
                      </a: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 (uavhengige)</a:t>
                      </a:r>
                      <a:b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divisjoner/selskaper. Insentiver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gjennom markedet</a:t>
                      </a:r>
                      <a:endParaRPr lang="nb-NO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214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en-US" sz="1800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Svakhet:</a:t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nb-NO" sz="1600" b="1" dirty="0">
                          <a:latin typeface="Times New Roman" pitchFamily="18" charset="0"/>
                          <a:cs typeface="Times New Roman" pitchFamily="18" charset="0"/>
                        </a:rPr>
                        <a:t>Ingen ”sikring” av investeringer </a:t>
                      </a:r>
                    </a:p>
                    <a:p>
                      <a:endParaRPr lang="nb-NO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dirty="0">
                          <a:latin typeface="Times New Roman" pitchFamily="18" charset="0"/>
                          <a:cs typeface="Times New Roman" pitchFamily="18" charset="0"/>
                        </a:rPr>
                        <a:t>Begrenset</a:t>
                      </a: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sentral kompetanse til å evaluere enhetene</a:t>
                      </a:r>
                      <a:b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nb-NO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nb-NO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Opportunistiske aktører kan sløse dersom markedet ikke sørger for effektiv disiplinering</a:t>
                      </a:r>
                      <a:endParaRPr lang="nb-NO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265262"/>
      </p:ext>
    </p:extLst>
  </p:cSld>
  <p:clrMapOvr>
    <a:masterClrMapping/>
  </p:clrMapOvr>
</p:sld>
</file>

<file path=ppt/theme/theme1.xml><?xml version="1.0" encoding="utf-8"?>
<a:theme xmlns:a="http://schemas.openxmlformats.org/drawingml/2006/main" name="NMBU_PPT_Norsk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NMBU_PPT_Norsk</Template>
  <TotalTime>2334</TotalTime>
  <Words>814</Words>
  <Application>Microsoft Office PowerPoint</Application>
  <PresentationFormat>On-screen Show (4:3)</PresentationFormat>
  <Paragraphs>261</Paragraphs>
  <Slides>18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NMBU_PPT_Norsk</vt:lpstr>
      <vt:lpstr>Acrobat Document</vt:lpstr>
      <vt:lpstr>  Organisasjonsstruktur  -To teoretiske perspektiver på organisasjonsdesign </vt:lpstr>
      <vt:lpstr>Disposisjon</vt:lpstr>
      <vt:lpstr>A. Strategi og struktur</vt:lpstr>
      <vt:lpstr>B. Økonomisk organisering  -Hvor mye beslutningsmyndighet bør delegeres?</vt:lpstr>
      <vt:lpstr>I. Marked vs. Hierarki -Fortrinn og ulemper  </vt:lpstr>
      <vt:lpstr>I. Marked vs. Hierarki  -Fortrinn og ulemper</vt:lpstr>
      <vt:lpstr>II. Tre (diskrete) valg av intern struktur </vt:lpstr>
      <vt:lpstr>u. Uniform struktur - linjeorganisasjon</vt:lpstr>
      <vt:lpstr>h. Holdingselskapet – autonome avdelinger</vt:lpstr>
      <vt:lpstr>m. Multi-divisjon – semiautonome avdelinger</vt:lpstr>
      <vt:lpstr>Fordeler og ulemper med alle alternativer</vt:lpstr>
      <vt:lpstr>C. Mintzberg: Structure in 5’s </vt:lpstr>
      <vt:lpstr>Mintzbergs modell:  Fem alternative maktsentra</vt:lpstr>
      <vt:lpstr>Structure in 5’s</vt:lpstr>
      <vt:lpstr>Hypoteser om effektiv tilpasning til omgivelsene</vt:lpstr>
      <vt:lpstr>Hypoteser om effektiv tilpasning til omgivelsene</vt:lpstr>
      <vt:lpstr> D. Har NMBU en hensiktsmessig struktur?</vt:lpstr>
      <vt:lpstr>E. Komplekse mål - mange dilemma</vt:lpstr>
    </vt:vector>
  </TitlesOfParts>
  <Company>UMB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Sigurd Rysstad</dc:creator>
  <dc:description>template by addpoint.no</dc:description>
  <cp:lastModifiedBy>Sigurd Rysstad</cp:lastModifiedBy>
  <cp:revision>168</cp:revision>
  <cp:lastPrinted>2015-01-27T12:57:52Z</cp:lastPrinted>
  <dcterms:created xsi:type="dcterms:W3CDTF">2014-01-23T11:35:44Z</dcterms:created>
  <dcterms:modified xsi:type="dcterms:W3CDTF">2018-02-13T19:43:53Z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