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328" r:id="rId2"/>
    <p:sldId id="277" r:id="rId3"/>
    <p:sldId id="322" r:id="rId4"/>
    <p:sldId id="325" r:id="rId5"/>
    <p:sldId id="318" r:id="rId6"/>
    <p:sldId id="314" r:id="rId7"/>
    <p:sldId id="321" r:id="rId8"/>
    <p:sldId id="278" r:id="rId9"/>
    <p:sldId id="280" r:id="rId10"/>
    <p:sldId id="319" r:id="rId11"/>
    <p:sldId id="324" r:id="rId12"/>
    <p:sldId id="320" r:id="rId13"/>
    <p:sldId id="312" r:id="rId14"/>
    <p:sldId id="327" r:id="rId15"/>
    <p:sldId id="281" r:id="rId16"/>
    <p:sldId id="326" r:id="rId17"/>
    <p:sldId id="323" r:id="rId18"/>
    <p:sldId id="313" r:id="rId19"/>
  </p:sldIdLst>
  <p:sldSz cx="9906000" cy="6858000" type="A4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CEF"/>
    <a:srgbClr val="CCE6EA"/>
    <a:srgbClr val="CCECFF"/>
    <a:srgbClr val="FFCC66"/>
    <a:srgbClr val="FF33CC"/>
    <a:srgbClr val="666633"/>
    <a:srgbClr val="669900"/>
    <a:srgbClr val="FF9933"/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5" autoAdjust="0"/>
    <p:restoredTop sz="90929"/>
  </p:normalViewPr>
  <p:slideViewPr>
    <p:cSldViewPr>
      <p:cViewPr varScale="1">
        <p:scale>
          <a:sx n="65" d="100"/>
          <a:sy n="65" d="100"/>
        </p:scale>
        <p:origin x="66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401623408185092E-2"/>
          <c:y val="8.7204424782085135E-2"/>
          <c:w val="0.92962306794983962"/>
          <c:h val="0.715273854426119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Agriculture</c:v>
                </c:pt>
              </c:strCache>
            </c:strRef>
          </c:tx>
          <c:spPr>
            <a:ln>
              <a:solidFill>
                <a:srgbClr val="1E4D13"/>
              </a:solidFill>
            </a:ln>
          </c:spPr>
          <c:marker>
            <c:symbol val="none"/>
          </c:marker>
          <c:trendline>
            <c:spPr>
              <a:ln w="12700">
                <a:solidFill>
                  <a:srgbClr val="266218"/>
                </a:solidFill>
                <a:prstDash val="dash"/>
              </a:ln>
            </c:spPr>
            <c:trendlineType val="poly"/>
            <c:order val="2"/>
            <c:dispRSqr val="0"/>
            <c:dispEq val="0"/>
          </c:trendline>
          <c:cat>
            <c:numRef>
              <c:f>Sheet1!$A$2:$A$67</c:f>
              <c:numCache>
                <c:formatCode>General</c:formatCode>
                <c:ptCount val="66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</c:numCache>
            </c:numRef>
          </c:cat>
          <c:val>
            <c:numRef>
              <c:f>Sheet1!$B$2:$B$67</c:f>
              <c:numCache>
                <c:formatCode>0.0</c:formatCode>
                <c:ptCount val="66"/>
                <c:pt idx="0">
                  <c:v>185.57</c:v>
                </c:pt>
                <c:pt idx="1">
                  <c:v>180.26</c:v>
                </c:pt>
                <c:pt idx="2">
                  <c:v>226.01</c:v>
                </c:pt>
                <c:pt idx="3">
                  <c:v>238.69</c:v>
                </c:pt>
                <c:pt idx="4">
                  <c:v>189.91</c:v>
                </c:pt>
                <c:pt idx="5">
                  <c:v>180.89000000000001</c:v>
                </c:pt>
                <c:pt idx="6">
                  <c:v>185.78</c:v>
                </c:pt>
                <c:pt idx="7">
                  <c:v>181.72</c:v>
                </c:pt>
                <c:pt idx="8">
                  <c:v>177.81</c:v>
                </c:pt>
                <c:pt idx="9">
                  <c:v>181.78</c:v>
                </c:pt>
                <c:pt idx="10">
                  <c:v>165.89000000000001</c:v>
                </c:pt>
                <c:pt idx="11">
                  <c:v>169.68</c:v>
                </c:pt>
                <c:pt idx="12" formatCode="General">
                  <c:v>161.1</c:v>
                </c:pt>
                <c:pt idx="13" formatCode="General">
                  <c:v>158.88000000000011</c:v>
                </c:pt>
                <c:pt idx="14" formatCode="General">
                  <c:v>153.86000000000001</c:v>
                </c:pt>
                <c:pt idx="15" formatCode="General">
                  <c:v>167.70999999999998</c:v>
                </c:pt>
                <c:pt idx="16" formatCode="General">
                  <c:v>165.49</c:v>
                </c:pt>
                <c:pt idx="17" formatCode="General">
                  <c:v>160.32000000000011</c:v>
                </c:pt>
                <c:pt idx="18" formatCode="General">
                  <c:v>160.5</c:v>
                </c:pt>
                <c:pt idx="19" formatCode="General">
                  <c:v>158.43</c:v>
                </c:pt>
                <c:pt idx="20" formatCode="General">
                  <c:v>153.82000000000011</c:v>
                </c:pt>
                <c:pt idx="21" formatCode="General">
                  <c:v>151.13</c:v>
                </c:pt>
                <c:pt idx="22" formatCode="General">
                  <c:v>151.26</c:v>
                </c:pt>
                <c:pt idx="23" formatCode="General">
                  <c:v>143.72</c:v>
                </c:pt>
                <c:pt idx="24" formatCode="General">
                  <c:v>139.63999999999999</c:v>
                </c:pt>
                <c:pt idx="25" formatCode="General">
                  <c:v>197.31</c:v>
                </c:pt>
                <c:pt idx="26" formatCode="General">
                  <c:v>212.4800000000001</c:v>
                </c:pt>
                <c:pt idx="27" formatCode="General">
                  <c:v>154.38000000000011</c:v>
                </c:pt>
                <c:pt idx="28" formatCode="General">
                  <c:v>162.34</c:v>
                </c:pt>
                <c:pt idx="29" formatCode="General">
                  <c:v>175.17</c:v>
                </c:pt>
                <c:pt idx="30" formatCode="General">
                  <c:v>149.73999999999998</c:v>
                </c:pt>
                <c:pt idx="31" formatCode="General">
                  <c:v>152.09</c:v>
                </c:pt>
                <c:pt idx="32" formatCode="General">
                  <c:v>150.04</c:v>
                </c:pt>
                <c:pt idx="33" formatCode="General">
                  <c:v>134.56</c:v>
                </c:pt>
                <c:pt idx="34" formatCode="General">
                  <c:v>118.33</c:v>
                </c:pt>
                <c:pt idx="35" formatCode="General">
                  <c:v>131.80000000000001</c:v>
                </c:pt>
                <c:pt idx="36" formatCode="General">
                  <c:v>141.05000000000001</c:v>
                </c:pt>
                <c:pt idx="37" formatCode="General">
                  <c:v>119.69</c:v>
                </c:pt>
                <c:pt idx="38" formatCode="General">
                  <c:v>99.28</c:v>
                </c:pt>
                <c:pt idx="39" formatCode="General">
                  <c:v>93.82</c:v>
                </c:pt>
                <c:pt idx="40" formatCode="General">
                  <c:v>101</c:v>
                </c:pt>
                <c:pt idx="41" formatCode="General">
                  <c:v>102.64999999999999</c:v>
                </c:pt>
                <c:pt idx="42" formatCode="General">
                  <c:v>94.679999999999978</c:v>
                </c:pt>
                <c:pt idx="43" formatCode="General">
                  <c:v>94.39</c:v>
                </c:pt>
                <c:pt idx="44" formatCode="General">
                  <c:v>91.85</c:v>
                </c:pt>
                <c:pt idx="45" formatCode="General">
                  <c:v>94.88</c:v>
                </c:pt>
                <c:pt idx="46" formatCode="General">
                  <c:v>109.46000000000002</c:v>
                </c:pt>
                <c:pt idx="47" formatCode="General">
                  <c:v>104.42</c:v>
                </c:pt>
                <c:pt idx="48" formatCode="General">
                  <c:v>108.63</c:v>
                </c:pt>
                <c:pt idx="49" formatCode="General">
                  <c:v>109.96000000000002</c:v>
                </c:pt>
                <c:pt idx="50" formatCode="General">
                  <c:v>100.06</c:v>
                </c:pt>
                <c:pt idx="51" formatCode="General">
                  <c:v>89.710000000000022</c:v>
                </c:pt>
                <c:pt idx="52" formatCode="General">
                  <c:v>87.57</c:v>
                </c:pt>
                <c:pt idx="53" formatCode="General">
                  <c:v>87.36</c:v>
                </c:pt>
                <c:pt idx="54" formatCode="General">
                  <c:v>94.86</c:v>
                </c:pt>
                <c:pt idx="55" formatCode="General">
                  <c:v>97.48</c:v>
                </c:pt>
                <c:pt idx="56" formatCode="General">
                  <c:v>100.71000000000002</c:v>
                </c:pt>
                <c:pt idx="57" formatCode="General">
                  <c:v>100</c:v>
                </c:pt>
                <c:pt idx="58" formatCode="General">
                  <c:v>107.81</c:v>
                </c:pt>
                <c:pt idx="59" formatCode="General">
                  <c:v>121.13</c:v>
                </c:pt>
                <c:pt idx="60" formatCode="General">
                  <c:v>141.68</c:v>
                </c:pt>
                <c:pt idx="61" formatCode="General">
                  <c:v>131.94999999999999</c:v>
                </c:pt>
                <c:pt idx="62" formatCode="General">
                  <c:v>142.5</c:v>
                </c:pt>
                <c:pt idx="63" formatCode="General">
                  <c:v>159.05000000000001</c:v>
                </c:pt>
                <c:pt idx="64" formatCode="General">
                  <c:v>151.70999999999998</c:v>
                </c:pt>
                <c:pt idx="65" formatCode="General">
                  <c:v>139.88000000000011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Fertilizers</c:v>
                </c:pt>
              </c:strCache>
            </c:strRef>
          </c:tx>
          <c:spPr>
            <a:ln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Sheet1!$A$2:$A$67</c:f>
              <c:numCache>
                <c:formatCode>General</c:formatCode>
                <c:ptCount val="66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</c:numCache>
            </c:numRef>
          </c:cat>
          <c:val>
            <c:numRef>
              <c:f>Sheet1!$C$2:$C$67</c:f>
              <c:numCache>
                <c:formatCode>General</c:formatCode>
                <c:ptCount val="66"/>
                <c:pt idx="12">
                  <c:v>98.26</c:v>
                </c:pt>
                <c:pt idx="13">
                  <c:v>96.649999999999991</c:v>
                </c:pt>
                <c:pt idx="14">
                  <c:v>92.910000000000025</c:v>
                </c:pt>
                <c:pt idx="15">
                  <c:v>95.08</c:v>
                </c:pt>
                <c:pt idx="16">
                  <c:v>116.14999999999999</c:v>
                </c:pt>
                <c:pt idx="17">
                  <c:v>121.28</c:v>
                </c:pt>
                <c:pt idx="18">
                  <c:v>106.73</c:v>
                </c:pt>
                <c:pt idx="19">
                  <c:v>91.66</c:v>
                </c:pt>
                <c:pt idx="20">
                  <c:v>74.010000000000005</c:v>
                </c:pt>
                <c:pt idx="21">
                  <c:v>61.120000000000012</c:v>
                </c:pt>
                <c:pt idx="22">
                  <c:v>54.43</c:v>
                </c:pt>
                <c:pt idx="23">
                  <c:v>50.620000000000012</c:v>
                </c:pt>
                <c:pt idx="24">
                  <c:v>65.34</c:v>
                </c:pt>
                <c:pt idx="25">
                  <c:v>93.92</c:v>
                </c:pt>
                <c:pt idx="26">
                  <c:v>275.52999999999975</c:v>
                </c:pt>
                <c:pt idx="27">
                  <c:v>177.9</c:v>
                </c:pt>
                <c:pt idx="28">
                  <c:v>89.06</c:v>
                </c:pt>
                <c:pt idx="29">
                  <c:v>87.73</c:v>
                </c:pt>
                <c:pt idx="30">
                  <c:v>82.8</c:v>
                </c:pt>
                <c:pt idx="31">
                  <c:v>94.88</c:v>
                </c:pt>
                <c:pt idx="32">
                  <c:v>117.39</c:v>
                </c:pt>
                <c:pt idx="33">
                  <c:v>113.29</c:v>
                </c:pt>
                <c:pt idx="34">
                  <c:v>87.55</c:v>
                </c:pt>
                <c:pt idx="35">
                  <c:v>81.569999999999993</c:v>
                </c:pt>
                <c:pt idx="36">
                  <c:v>97.58</c:v>
                </c:pt>
                <c:pt idx="37">
                  <c:v>81.11999999999999</c:v>
                </c:pt>
                <c:pt idx="38">
                  <c:v>56.58</c:v>
                </c:pt>
                <c:pt idx="39">
                  <c:v>56.44</c:v>
                </c:pt>
                <c:pt idx="40">
                  <c:v>67.7</c:v>
                </c:pt>
                <c:pt idx="41">
                  <c:v>62.620000000000012</c:v>
                </c:pt>
                <c:pt idx="42">
                  <c:v>65.28</c:v>
                </c:pt>
                <c:pt idx="43">
                  <c:v>72.52</c:v>
                </c:pt>
                <c:pt idx="44">
                  <c:v>64.239999999999995</c:v>
                </c:pt>
                <c:pt idx="45">
                  <c:v>51.3</c:v>
                </c:pt>
                <c:pt idx="46">
                  <c:v>65.88</c:v>
                </c:pt>
                <c:pt idx="47">
                  <c:v>77.59</c:v>
                </c:pt>
                <c:pt idx="48">
                  <c:v>80.39</c:v>
                </c:pt>
                <c:pt idx="49">
                  <c:v>68.06</c:v>
                </c:pt>
                <c:pt idx="50">
                  <c:v>63.690000000000012</c:v>
                </c:pt>
                <c:pt idx="51">
                  <c:v>59.290000000000013</c:v>
                </c:pt>
                <c:pt idx="52">
                  <c:v>67.709999999999994</c:v>
                </c:pt>
                <c:pt idx="53">
                  <c:v>66.45</c:v>
                </c:pt>
                <c:pt idx="54">
                  <c:v>66.7</c:v>
                </c:pt>
                <c:pt idx="55">
                  <c:v>76.61999999999999</c:v>
                </c:pt>
                <c:pt idx="56">
                  <c:v>86.649999999999991</c:v>
                </c:pt>
                <c:pt idx="57">
                  <c:v>100</c:v>
                </c:pt>
                <c:pt idx="58">
                  <c:v>100.64999999999999</c:v>
                </c:pt>
                <c:pt idx="59">
                  <c:v>134.97999999999999</c:v>
                </c:pt>
                <c:pt idx="60">
                  <c:v>296.83999999999975</c:v>
                </c:pt>
                <c:pt idx="61">
                  <c:v>164.57</c:v>
                </c:pt>
                <c:pt idx="62">
                  <c:v>150.79</c:v>
                </c:pt>
                <c:pt idx="63">
                  <c:v>197.39000000000001</c:v>
                </c:pt>
                <c:pt idx="64">
                  <c:v>192.93</c:v>
                </c:pt>
                <c:pt idx="65">
                  <c:v>160.13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Energy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Sheet1!$A$2:$A$67</c:f>
              <c:numCache>
                <c:formatCode>General</c:formatCode>
                <c:ptCount val="66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</c:numCache>
            </c:numRef>
          </c:cat>
          <c:val>
            <c:numRef>
              <c:f>Sheet1!$D$2:$D$67</c:f>
              <c:numCache>
                <c:formatCode>0.0</c:formatCode>
                <c:ptCount val="66"/>
                <c:pt idx="0">
                  <c:v>13.1</c:v>
                </c:pt>
                <c:pt idx="1">
                  <c:v>12.47</c:v>
                </c:pt>
                <c:pt idx="2">
                  <c:v>11.94</c:v>
                </c:pt>
                <c:pt idx="3">
                  <c:v>12.01</c:v>
                </c:pt>
                <c:pt idx="4">
                  <c:v>11.43</c:v>
                </c:pt>
                <c:pt idx="5">
                  <c:v>11.17</c:v>
                </c:pt>
                <c:pt idx="6">
                  <c:v>10.38</c:v>
                </c:pt>
                <c:pt idx="7">
                  <c:v>10.130000000000001</c:v>
                </c:pt>
                <c:pt idx="8">
                  <c:v>10.18</c:v>
                </c:pt>
                <c:pt idx="9">
                  <c:v>9.42</c:v>
                </c:pt>
                <c:pt idx="10">
                  <c:v>10.82</c:v>
                </c:pt>
                <c:pt idx="11">
                  <c:v>13.360000000000007</c:v>
                </c:pt>
                <c:pt idx="12" formatCode="General">
                  <c:v>12.99</c:v>
                </c:pt>
                <c:pt idx="13" formatCode="General">
                  <c:v>12.44</c:v>
                </c:pt>
                <c:pt idx="14" formatCode="General">
                  <c:v>11.97</c:v>
                </c:pt>
                <c:pt idx="15" formatCode="General">
                  <c:v>12.03</c:v>
                </c:pt>
                <c:pt idx="16" formatCode="General">
                  <c:v>11.450000000000006</c:v>
                </c:pt>
                <c:pt idx="17" formatCode="General">
                  <c:v>11.31</c:v>
                </c:pt>
                <c:pt idx="18" formatCode="General">
                  <c:v>10.58</c:v>
                </c:pt>
                <c:pt idx="19" formatCode="General">
                  <c:v>10.4</c:v>
                </c:pt>
                <c:pt idx="20" formatCode="General">
                  <c:v>10.42</c:v>
                </c:pt>
                <c:pt idx="21" formatCode="General">
                  <c:v>9.68</c:v>
                </c:pt>
                <c:pt idx="22" formatCode="General">
                  <c:v>10.6</c:v>
                </c:pt>
                <c:pt idx="23" formatCode="General">
                  <c:v>12.93</c:v>
                </c:pt>
                <c:pt idx="24" formatCode="General">
                  <c:v>12.8</c:v>
                </c:pt>
                <c:pt idx="25" formatCode="General">
                  <c:v>15.74</c:v>
                </c:pt>
                <c:pt idx="26" formatCode="General">
                  <c:v>42.720000000000013</c:v>
                </c:pt>
                <c:pt idx="27" formatCode="General">
                  <c:v>38.6</c:v>
                </c:pt>
                <c:pt idx="28" formatCode="General">
                  <c:v>42.31</c:v>
                </c:pt>
                <c:pt idx="29" formatCode="General">
                  <c:v>43.160000000000011</c:v>
                </c:pt>
                <c:pt idx="30" formatCode="General">
                  <c:v>38.950000000000003</c:v>
                </c:pt>
                <c:pt idx="31" formatCode="General">
                  <c:v>74.790000000000006</c:v>
                </c:pt>
                <c:pt idx="32" formatCode="General">
                  <c:v>82.149999999999991</c:v>
                </c:pt>
                <c:pt idx="33" formatCode="General">
                  <c:v>81.849999999999994</c:v>
                </c:pt>
                <c:pt idx="34" formatCode="General">
                  <c:v>79.900000000000006</c:v>
                </c:pt>
                <c:pt idx="35" formatCode="General">
                  <c:v>74.42</c:v>
                </c:pt>
                <c:pt idx="36" formatCode="General">
                  <c:v>72.989999999999995</c:v>
                </c:pt>
                <c:pt idx="37" formatCode="General">
                  <c:v>70.669999999999987</c:v>
                </c:pt>
                <c:pt idx="38" formatCode="General">
                  <c:v>36.520000000000003</c:v>
                </c:pt>
                <c:pt idx="39" formatCode="General">
                  <c:v>37.870000000000005</c:v>
                </c:pt>
                <c:pt idx="40" formatCode="General">
                  <c:v>30.6</c:v>
                </c:pt>
                <c:pt idx="41" formatCode="General">
                  <c:v>35.700000000000003</c:v>
                </c:pt>
                <c:pt idx="42" formatCode="General">
                  <c:v>42.67</c:v>
                </c:pt>
                <c:pt idx="43" formatCode="General">
                  <c:v>37.61</c:v>
                </c:pt>
                <c:pt idx="44" formatCode="General">
                  <c:v>36.47</c:v>
                </c:pt>
                <c:pt idx="45" formatCode="General">
                  <c:v>32.380000000000003</c:v>
                </c:pt>
                <c:pt idx="46" formatCode="General">
                  <c:v>31.53</c:v>
                </c:pt>
                <c:pt idx="47" formatCode="General">
                  <c:v>30.86</c:v>
                </c:pt>
                <c:pt idx="48" formatCode="General">
                  <c:v>37.690000000000012</c:v>
                </c:pt>
                <c:pt idx="49" formatCode="General">
                  <c:v>37.03</c:v>
                </c:pt>
                <c:pt idx="50" formatCode="General">
                  <c:v>27.919999999999987</c:v>
                </c:pt>
                <c:pt idx="51" formatCode="General">
                  <c:v>36.18</c:v>
                </c:pt>
                <c:pt idx="52" formatCode="General">
                  <c:v>58.13</c:v>
                </c:pt>
                <c:pt idx="53" formatCode="General">
                  <c:v>53.92</c:v>
                </c:pt>
                <c:pt idx="54" formatCode="General">
                  <c:v>52.94</c:v>
                </c:pt>
                <c:pt idx="55" formatCode="General">
                  <c:v>61.46</c:v>
                </c:pt>
                <c:pt idx="56" formatCode="General">
                  <c:v>73.36999999999999</c:v>
                </c:pt>
                <c:pt idx="57" formatCode="General">
                  <c:v>100</c:v>
                </c:pt>
                <c:pt idx="58" formatCode="General">
                  <c:v>110.61999999999999</c:v>
                </c:pt>
                <c:pt idx="59" formatCode="General">
                  <c:v>114.72</c:v>
                </c:pt>
                <c:pt idx="60" formatCode="General">
                  <c:v>147.41</c:v>
                </c:pt>
                <c:pt idx="61" formatCode="General">
                  <c:v>97.05</c:v>
                </c:pt>
                <c:pt idx="62" formatCode="General">
                  <c:v>117.39</c:v>
                </c:pt>
                <c:pt idx="63" formatCode="General">
                  <c:v>138.69</c:v>
                </c:pt>
                <c:pt idx="64" formatCode="General">
                  <c:v>139.25</c:v>
                </c:pt>
                <c:pt idx="65" formatCode="General">
                  <c:v>140.22999999999999</c:v>
                </c:pt>
              </c:numCache>
            </c:numRef>
          </c:val>
          <c:smooth val="1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Metals &amp; minerals</c:v>
                </c:pt>
              </c:strCache>
            </c:strRef>
          </c:tx>
          <c:spPr>
            <a:ln>
              <a:solidFill>
                <a:srgbClr val="0F5494"/>
              </a:solidFill>
              <a:prstDash val="solid"/>
            </a:ln>
          </c:spPr>
          <c:marker>
            <c:symbol val="none"/>
          </c:marker>
          <c:cat>
            <c:numRef>
              <c:f>Sheet1!$A$2:$A$67</c:f>
              <c:numCache>
                <c:formatCode>General</c:formatCode>
                <c:ptCount val="66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</c:numCache>
            </c:numRef>
          </c:cat>
          <c:val>
            <c:numRef>
              <c:f>Sheet1!$E$2:$E$67</c:f>
              <c:numCache>
                <c:formatCode>0.0</c:formatCode>
                <c:ptCount val="66"/>
                <c:pt idx="0">
                  <c:v>71.59</c:v>
                </c:pt>
                <c:pt idx="1">
                  <c:v>72.319999999999993</c:v>
                </c:pt>
                <c:pt idx="2">
                  <c:v>83.33</c:v>
                </c:pt>
                <c:pt idx="3">
                  <c:v>82.2</c:v>
                </c:pt>
                <c:pt idx="4">
                  <c:v>78.940000000000026</c:v>
                </c:pt>
                <c:pt idx="5">
                  <c:v>83.3</c:v>
                </c:pt>
                <c:pt idx="6">
                  <c:v>87.36</c:v>
                </c:pt>
                <c:pt idx="7">
                  <c:v>100.02</c:v>
                </c:pt>
                <c:pt idx="8">
                  <c:v>102.67999999999998</c:v>
                </c:pt>
                <c:pt idx="9">
                  <c:v>87.75</c:v>
                </c:pt>
                <c:pt idx="10">
                  <c:v>81.56</c:v>
                </c:pt>
                <c:pt idx="11">
                  <c:v>88.66</c:v>
                </c:pt>
                <c:pt idx="12" formatCode="General">
                  <c:v>95.89</c:v>
                </c:pt>
                <c:pt idx="13" formatCode="General">
                  <c:v>91.78</c:v>
                </c:pt>
                <c:pt idx="14" formatCode="General">
                  <c:v>88.97</c:v>
                </c:pt>
                <c:pt idx="15" formatCode="General">
                  <c:v>91.19</c:v>
                </c:pt>
                <c:pt idx="16" formatCode="General">
                  <c:v>106.61999999999999</c:v>
                </c:pt>
                <c:pt idx="17" formatCode="General">
                  <c:v>119.57</c:v>
                </c:pt>
                <c:pt idx="18" formatCode="General">
                  <c:v>121.85</c:v>
                </c:pt>
                <c:pt idx="19" formatCode="General">
                  <c:v>106.2</c:v>
                </c:pt>
                <c:pt idx="20" formatCode="General">
                  <c:v>112.14</c:v>
                </c:pt>
                <c:pt idx="21" formatCode="General">
                  <c:v>119.36</c:v>
                </c:pt>
                <c:pt idx="22" formatCode="General">
                  <c:v>113.98</c:v>
                </c:pt>
                <c:pt idx="23" formatCode="General">
                  <c:v>99.64</c:v>
                </c:pt>
                <c:pt idx="24" formatCode="General">
                  <c:v>89.5</c:v>
                </c:pt>
                <c:pt idx="25" formatCode="General">
                  <c:v>100.75</c:v>
                </c:pt>
                <c:pt idx="26" formatCode="General">
                  <c:v>102.74000000000002</c:v>
                </c:pt>
                <c:pt idx="27" formatCode="General">
                  <c:v>80.86</c:v>
                </c:pt>
                <c:pt idx="28" formatCode="General">
                  <c:v>86.710000000000022</c:v>
                </c:pt>
                <c:pt idx="29" formatCode="General">
                  <c:v>89.679999999999978</c:v>
                </c:pt>
                <c:pt idx="30" formatCode="General">
                  <c:v>83.63</c:v>
                </c:pt>
                <c:pt idx="31" formatCode="General">
                  <c:v>95.36</c:v>
                </c:pt>
                <c:pt idx="32" formatCode="General">
                  <c:v>95.19</c:v>
                </c:pt>
                <c:pt idx="33" formatCode="General">
                  <c:v>75.11999999999999</c:v>
                </c:pt>
                <c:pt idx="34" formatCode="General">
                  <c:v>66.040000000000006</c:v>
                </c:pt>
                <c:pt idx="35" formatCode="General">
                  <c:v>80.739999999999995</c:v>
                </c:pt>
                <c:pt idx="36" formatCode="General">
                  <c:v>74.16</c:v>
                </c:pt>
                <c:pt idx="37" formatCode="General">
                  <c:v>68.510000000000005</c:v>
                </c:pt>
                <c:pt idx="38" formatCode="General">
                  <c:v>59.8</c:v>
                </c:pt>
                <c:pt idx="39" formatCode="General">
                  <c:v>69.430000000000007</c:v>
                </c:pt>
                <c:pt idx="40" formatCode="General">
                  <c:v>102</c:v>
                </c:pt>
                <c:pt idx="41" formatCode="General">
                  <c:v>93.77</c:v>
                </c:pt>
                <c:pt idx="42" formatCode="General">
                  <c:v>79.410000000000025</c:v>
                </c:pt>
                <c:pt idx="43" formatCode="General">
                  <c:v>68.239999999999995</c:v>
                </c:pt>
                <c:pt idx="44" formatCode="General">
                  <c:v>64.92</c:v>
                </c:pt>
                <c:pt idx="45" formatCode="General">
                  <c:v>54.15</c:v>
                </c:pt>
                <c:pt idx="46" formatCode="General">
                  <c:v>67.14</c:v>
                </c:pt>
                <c:pt idx="47" formatCode="General">
                  <c:v>74.61999999999999</c:v>
                </c:pt>
                <c:pt idx="48" formatCode="General">
                  <c:v>64.84</c:v>
                </c:pt>
                <c:pt idx="49" formatCode="General">
                  <c:v>70.14</c:v>
                </c:pt>
                <c:pt idx="50" formatCode="General">
                  <c:v>59.96</c:v>
                </c:pt>
                <c:pt idx="51" formatCode="General">
                  <c:v>60.7</c:v>
                </c:pt>
                <c:pt idx="52" formatCode="General">
                  <c:v>70.149999999999991</c:v>
                </c:pt>
                <c:pt idx="53" formatCode="General">
                  <c:v>65.52</c:v>
                </c:pt>
                <c:pt idx="54" formatCode="General">
                  <c:v>63.790000000000013</c:v>
                </c:pt>
                <c:pt idx="55" formatCode="General">
                  <c:v>67.510000000000005</c:v>
                </c:pt>
                <c:pt idx="56" formatCode="General">
                  <c:v>84.58</c:v>
                </c:pt>
                <c:pt idx="57" formatCode="General">
                  <c:v>100</c:v>
                </c:pt>
                <c:pt idx="58" formatCode="General">
                  <c:v>149.16</c:v>
                </c:pt>
                <c:pt idx="59" formatCode="General">
                  <c:v>165.32000000000011</c:v>
                </c:pt>
                <c:pt idx="60" formatCode="General">
                  <c:v>145.05000000000001</c:v>
                </c:pt>
                <c:pt idx="61" formatCode="General">
                  <c:v>103.5</c:v>
                </c:pt>
                <c:pt idx="62" formatCode="General">
                  <c:v>145.91</c:v>
                </c:pt>
                <c:pt idx="63" formatCode="General">
                  <c:v>152.03</c:v>
                </c:pt>
                <c:pt idx="64" formatCode="General">
                  <c:v>130.41999999999999</c:v>
                </c:pt>
                <c:pt idx="65" formatCode="General">
                  <c:v>119.99000000000002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195384"/>
        <c:axId val="355193032"/>
      </c:lineChart>
      <c:catAx>
        <c:axId val="35519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="0"/>
            </a:pPr>
            <a:endParaRPr lang="en-US"/>
          </a:p>
        </c:txPr>
        <c:crossAx val="355193032"/>
        <c:crosses val="autoZero"/>
        <c:auto val="1"/>
        <c:lblAlgn val="ctr"/>
        <c:lblOffset val="100"/>
        <c:noMultiLvlLbl val="0"/>
      </c:catAx>
      <c:valAx>
        <c:axId val="355193032"/>
        <c:scaling>
          <c:orientation val="minMax"/>
          <c:max val="3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GB" b="0" dirty="0" smtClean="0"/>
                  <a:t>(2005 = 100)</a:t>
                </a:r>
                <a:endParaRPr lang="en-GB" b="0" dirty="0"/>
              </a:p>
            </c:rich>
          </c:tx>
          <c:layout>
            <c:manualLayout>
              <c:xMode val="edge"/>
              <c:yMode val="edge"/>
              <c:x val="5.2469135802469126E-2"/>
              <c:y val="2.0912897431994041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35519538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25276793525809271"/>
          <c:y val="0.93256131347074644"/>
          <c:w val="0.65609434237387121"/>
          <c:h val="5.06024905638866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F01DC9C-9B74-4137-860D-99BDE92D1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4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7EF6A-6A07-4CE2-BF42-86A934E86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49EC0-ABCC-4835-945D-A99E25D62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FA22B-10EE-4A65-B68E-0C7144FB3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1981200"/>
            <a:ext cx="84201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CF9021CF-8D70-4BA1-B1E7-371D3D1BF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555AD-682C-4E9A-BCAC-E01F474B1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BCE6A-2201-4C2A-9CE0-3ED87DD5D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3CEA1-3ED2-4584-B64A-F0D57D639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F8D1A-EE35-436E-B554-5535757A8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A3AC5-F89B-4942-A275-F538BED07E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40FE-3950-4202-85D6-36BEB4F66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625CE-76FF-4D13-8B62-CD9ADDD0F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5B519-D16E-4421-AA2E-42671D2ED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7C561F0-9160-48B0-91B9-179E51B2AF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economist.com/images/20070818/CIN819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404664"/>
            <a:ext cx="8420100" cy="659160"/>
          </a:xfrm>
        </p:spPr>
        <p:txBody>
          <a:bodyPr/>
          <a:lstStyle/>
          <a:p>
            <a:pPr algn="l"/>
            <a:r>
              <a:rPr lang="en-US" sz="3200" dirty="0" smtClean="0"/>
              <a:t>Trends in trade and GDP</a:t>
            </a:r>
            <a:endParaRPr lang="en-US" sz="3200" dirty="0"/>
          </a:p>
        </p:txBody>
      </p:sp>
      <p:pic>
        <p:nvPicPr>
          <p:cNvPr id="3" name="Picture 2" descr="Martin Wolf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340768"/>
            <a:ext cx="4897834" cy="47030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46624" y="6402814"/>
            <a:ext cx="721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Fin Times</a:t>
            </a:r>
            <a:r>
              <a:rPr lang="en-US" sz="1600" dirty="0" smtClean="0"/>
              <a:t>, “Embattled future of global trade policy”, 13 May 2015, p. 9, by M. Wolf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779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332656"/>
            <a:ext cx="8420100" cy="587152"/>
          </a:xfrm>
        </p:spPr>
        <p:txBody>
          <a:bodyPr/>
          <a:lstStyle/>
          <a:p>
            <a:pPr algn="l"/>
            <a:r>
              <a:rPr lang="en-US" sz="3200" dirty="0" smtClean="0"/>
              <a:t>Decline in real industrial commodity prices</a:t>
            </a:r>
            <a:endParaRPr lang="en-US" sz="3200" dirty="0"/>
          </a:p>
        </p:txBody>
      </p:sp>
      <p:pic>
        <p:nvPicPr>
          <p:cNvPr id="3" name="Picture 2" descr="http://cdn.static-economist.com/sites/default/files/imagecache/full-width/20110924_SRC00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1124744"/>
            <a:ext cx="8712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0552" y="6021288"/>
            <a:ext cx="55446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i="1" dirty="0" smtClean="0"/>
              <a:t>Economist</a:t>
            </a:r>
            <a:r>
              <a:rPr lang="en-US" sz="1600" dirty="0" smtClean="0"/>
              <a:t>, Special Report: The World Economy, “Commodities: Crowded out”, ” 24 Sep 2011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659160"/>
          </a:xfrm>
        </p:spPr>
        <p:txBody>
          <a:bodyPr/>
          <a:lstStyle/>
          <a:p>
            <a:r>
              <a:rPr lang="en-US" sz="3200" dirty="0" smtClean="0"/>
              <a:t>Annual real commodity price indexes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65676"/>
              </p:ext>
            </p:extLst>
          </p:nvPr>
        </p:nvGraphicFramePr>
        <p:xfrm>
          <a:off x="776536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27583" y="6235749"/>
            <a:ext cx="21812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en-GB" sz="1600" b="0" i="1" dirty="0">
                <a:solidFill>
                  <a:srgbClr val="000000"/>
                </a:solidFill>
                <a:latin typeface="+mj-lt"/>
                <a:cs typeface="Arial" charset="0"/>
              </a:rPr>
              <a:t>Source: </a:t>
            </a:r>
            <a:r>
              <a:rPr lang="en-GB" sz="1600" b="0" i="1" dirty="0" smtClean="0">
                <a:solidFill>
                  <a:srgbClr val="000000"/>
                </a:solidFill>
                <a:latin typeface="+mj-lt"/>
                <a:cs typeface="Arial" charset="0"/>
              </a:rPr>
              <a:t>World Bank</a:t>
            </a:r>
            <a:endParaRPr lang="en-GB" sz="1600" i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512" y="260648"/>
            <a:ext cx="8568952" cy="504056"/>
          </a:xfrm>
        </p:spPr>
        <p:txBody>
          <a:bodyPr/>
          <a:lstStyle/>
          <a:p>
            <a:pPr algn="l"/>
            <a:r>
              <a:rPr lang="en-US" sz="3200" dirty="0" smtClean="0"/>
              <a:t>Real commodity price changes, industrial and food</a:t>
            </a:r>
            <a:endParaRPr lang="en-US" sz="3200" dirty="0"/>
          </a:p>
        </p:txBody>
      </p:sp>
      <p:pic>
        <p:nvPicPr>
          <p:cNvPr id="3" name="Picture 2" descr="http://cdn.static-economist.com/sites/default/files/imagecache/full-width/images/print-edition/20130608_FNC741_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36" y="1124744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0552" y="6021289"/>
            <a:ext cx="50405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Economist</a:t>
            </a:r>
            <a:r>
              <a:rPr lang="en-US" sz="1600" dirty="0" smtClean="0"/>
              <a:t>, “Free exchange: Shocks and ores”, 8 Jun 2013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054321" y="548680"/>
            <a:ext cx="45413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54392" y="6165304"/>
            <a:ext cx="254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Source: </a:t>
            </a:r>
            <a:r>
              <a:rPr lang="en-US" sz="1400" i="1" dirty="0"/>
              <a:t>Economist</a:t>
            </a:r>
            <a:r>
              <a:rPr lang="en-US" sz="1400" dirty="0"/>
              <a:t>, 18 Aug 2007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cdn.static-economist.com/sites/default/files/imagecache/original-size/images/2015/04/articles/main/20150502_inc1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64" y="836712"/>
            <a:ext cx="7848872" cy="52622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028564" y="6172228"/>
            <a:ext cx="4770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Source: </a:t>
            </a:r>
            <a:r>
              <a:rPr lang="en-US" sz="1400" i="1" dirty="0"/>
              <a:t>Economist</a:t>
            </a:r>
            <a:r>
              <a:rPr lang="en-US" sz="1400" dirty="0"/>
              <a:t>, </a:t>
            </a:r>
            <a:r>
              <a:rPr lang="en-US" sz="1400" dirty="0" smtClean="0"/>
              <a:t>“Grains and oilseeds”, 2 May 2015, p. 81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866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404813"/>
            <a:ext cx="7939088" cy="1143000"/>
          </a:xfrm>
        </p:spPr>
        <p:txBody>
          <a:bodyPr/>
          <a:lstStyle/>
          <a:p>
            <a:pPr algn="l"/>
            <a:r>
              <a:rPr lang="en-US" sz="3200"/>
              <a:t>Share of primary products of exports of LDCs,</a:t>
            </a:r>
            <a:br>
              <a:rPr lang="en-US" sz="3200"/>
            </a:br>
            <a:r>
              <a:rPr lang="en-US" sz="3200"/>
              <a:t>                                 </a:t>
            </a:r>
            <a:r>
              <a:rPr lang="en-US" sz="2800"/>
              <a:t>(1970-2001)</a:t>
            </a:r>
          </a:p>
        </p:txBody>
      </p:sp>
      <p:graphicFrame>
        <p:nvGraphicFramePr>
          <p:cNvPr id="43176" name="Group 168"/>
          <p:cNvGraphicFramePr>
            <a:graphicFrameLocks noGrp="1"/>
          </p:cNvGraphicFramePr>
          <p:nvPr/>
        </p:nvGraphicFramePr>
        <p:xfrm>
          <a:off x="1524000" y="1524000"/>
          <a:ext cx="6604000" cy="4411666"/>
        </p:xfrm>
        <a:graphic>
          <a:graphicData uri="http://schemas.openxmlformats.org/drawingml/2006/table">
            <a:tbl>
              <a:tblPr/>
              <a:tblGrid>
                <a:gridCol w="1651000"/>
                <a:gridCol w="1651000"/>
                <a:gridCol w="1651000"/>
                <a:gridCol w="16510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69" name="Text Box 61"/>
          <p:cNvSpPr txBox="1">
            <a:spLocks noChangeArrowheads="1"/>
          </p:cNvSpPr>
          <p:nvPr/>
        </p:nvSpPr>
        <p:spPr bwMode="auto">
          <a:xfrm>
            <a:off x="762000" y="220980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  80</a:t>
            </a: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914400" y="3886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40</a:t>
            </a: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762000" y="1447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 100</a:t>
            </a:r>
          </a:p>
        </p:txBody>
      </p:sp>
      <p:sp>
        <p:nvSpPr>
          <p:cNvPr id="43177" name="Text Box 169"/>
          <p:cNvSpPr txBox="1">
            <a:spLocks noChangeArrowheads="1"/>
          </p:cNvSpPr>
          <p:nvPr/>
        </p:nvSpPr>
        <p:spPr bwMode="auto">
          <a:xfrm>
            <a:off x="990600" y="1066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%</a:t>
            </a:r>
          </a:p>
        </p:txBody>
      </p:sp>
      <p:sp>
        <p:nvSpPr>
          <p:cNvPr id="43178" name="Text Box 170"/>
          <p:cNvSpPr txBox="1">
            <a:spLocks noChangeArrowheads="1"/>
          </p:cNvSpPr>
          <p:nvPr/>
        </p:nvSpPr>
        <p:spPr bwMode="auto">
          <a:xfrm>
            <a:off x="914400" y="3048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60</a:t>
            </a:r>
          </a:p>
        </p:txBody>
      </p:sp>
      <p:sp>
        <p:nvSpPr>
          <p:cNvPr id="43179" name="Text Box 171"/>
          <p:cNvSpPr txBox="1">
            <a:spLocks noChangeArrowheads="1"/>
          </p:cNvSpPr>
          <p:nvPr/>
        </p:nvSpPr>
        <p:spPr bwMode="auto">
          <a:xfrm>
            <a:off x="914400" y="4800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20</a:t>
            </a:r>
          </a:p>
        </p:txBody>
      </p:sp>
      <p:sp>
        <p:nvSpPr>
          <p:cNvPr id="43182" name="Text Box 174"/>
          <p:cNvSpPr txBox="1">
            <a:spLocks noChangeArrowheads="1"/>
          </p:cNvSpPr>
          <p:nvPr/>
        </p:nvSpPr>
        <p:spPr bwMode="auto">
          <a:xfrm>
            <a:off x="2895600" y="5943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1980</a:t>
            </a:r>
          </a:p>
        </p:txBody>
      </p:sp>
      <p:sp>
        <p:nvSpPr>
          <p:cNvPr id="43184" name="Text Box 176"/>
          <p:cNvSpPr txBox="1">
            <a:spLocks noChangeArrowheads="1"/>
          </p:cNvSpPr>
          <p:nvPr/>
        </p:nvSpPr>
        <p:spPr bwMode="auto">
          <a:xfrm>
            <a:off x="1143000" y="5943600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1970</a:t>
            </a:r>
          </a:p>
        </p:txBody>
      </p:sp>
      <p:sp>
        <p:nvSpPr>
          <p:cNvPr id="43188" name="Text Box 180"/>
          <p:cNvSpPr txBox="1">
            <a:spLocks noChangeArrowheads="1"/>
          </p:cNvSpPr>
          <p:nvPr/>
        </p:nvSpPr>
        <p:spPr bwMode="auto">
          <a:xfrm>
            <a:off x="4343400" y="5943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1990</a:t>
            </a:r>
          </a:p>
        </p:txBody>
      </p:sp>
      <p:sp>
        <p:nvSpPr>
          <p:cNvPr id="43190" name="Text Box 182"/>
          <p:cNvSpPr txBox="1">
            <a:spLocks noChangeArrowheads="1"/>
          </p:cNvSpPr>
          <p:nvPr/>
        </p:nvSpPr>
        <p:spPr bwMode="auto">
          <a:xfrm>
            <a:off x="5029200" y="4648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/>
              <a:t>Developing economies</a:t>
            </a:r>
          </a:p>
        </p:txBody>
      </p:sp>
      <p:sp>
        <p:nvSpPr>
          <p:cNvPr id="43191" name="Text Box 183"/>
          <p:cNvSpPr txBox="1">
            <a:spLocks noChangeArrowheads="1"/>
          </p:cNvSpPr>
          <p:nvPr/>
        </p:nvSpPr>
        <p:spPr bwMode="auto">
          <a:xfrm>
            <a:off x="6096000" y="5943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2000</a:t>
            </a:r>
          </a:p>
        </p:txBody>
      </p:sp>
      <p:graphicFrame>
        <p:nvGraphicFramePr>
          <p:cNvPr id="43192" name="Object 184"/>
          <p:cNvGraphicFramePr>
            <a:graphicFrameLocks noChangeAspect="1"/>
          </p:cNvGraphicFramePr>
          <p:nvPr/>
        </p:nvGraphicFramePr>
        <p:xfrm>
          <a:off x="1633538" y="1633538"/>
          <a:ext cx="6032500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8" name="Drawing" r:id="rId3" imgW="5991120" imgH="4152960" progId="Presentations.Drawing.11">
                  <p:embed/>
                </p:oleObj>
              </mc:Choice>
              <mc:Fallback>
                <p:oleObj name="Drawing" r:id="rId3" imgW="5991120" imgH="4152960" progId="Presentations.Drawing.11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633538"/>
                        <a:ext cx="6032500" cy="426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93" name="Text Box 185"/>
          <p:cNvSpPr txBox="1">
            <a:spLocks noChangeArrowheads="1"/>
          </p:cNvSpPr>
          <p:nvPr/>
        </p:nvSpPr>
        <p:spPr bwMode="auto">
          <a:xfrm>
            <a:off x="7696200" y="5943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2005</a:t>
            </a:r>
          </a:p>
        </p:txBody>
      </p:sp>
      <p:sp>
        <p:nvSpPr>
          <p:cNvPr id="43194" name="Text Box 186"/>
          <p:cNvSpPr txBox="1">
            <a:spLocks noChangeArrowheads="1"/>
          </p:cNvSpPr>
          <p:nvPr/>
        </p:nvSpPr>
        <p:spPr bwMode="auto">
          <a:xfrm>
            <a:off x="7010400" y="259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99CC00"/>
                </a:solidFill>
              </a:rPr>
              <a:t>Middle East</a:t>
            </a:r>
          </a:p>
        </p:txBody>
      </p:sp>
      <p:sp>
        <p:nvSpPr>
          <p:cNvPr id="43195" name="Text Box 187"/>
          <p:cNvSpPr txBox="1">
            <a:spLocks noChangeArrowheads="1"/>
          </p:cNvSpPr>
          <p:nvPr/>
        </p:nvSpPr>
        <p:spPr bwMode="auto">
          <a:xfrm>
            <a:off x="7162800" y="1524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CC66"/>
                </a:solidFill>
              </a:rPr>
              <a:t>Africa</a:t>
            </a:r>
          </a:p>
        </p:txBody>
      </p:sp>
      <p:sp>
        <p:nvSpPr>
          <p:cNvPr id="43196" name="Text Box 188"/>
          <p:cNvSpPr txBox="1">
            <a:spLocks noChangeArrowheads="1"/>
          </p:cNvSpPr>
          <p:nvPr/>
        </p:nvSpPr>
        <p:spPr bwMode="auto">
          <a:xfrm>
            <a:off x="5715000" y="5410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CC0000"/>
                </a:solidFill>
              </a:rPr>
              <a:t>Developing Asia</a:t>
            </a:r>
          </a:p>
        </p:txBody>
      </p:sp>
      <p:sp>
        <p:nvSpPr>
          <p:cNvPr id="43197" name="Text Box 189"/>
          <p:cNvSpPr txBox="1">
            <a:spLocks noChangeArrowheads="1"/>
          </p:cNvSpPr>
          <p:nvPr/>
        </p:nvSpPr>
        <p:spPr bwMode="auto">
          <a:xfrm>
            <a:off x="6019800" y="3352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CC9900"/>
                </a:solidFill>
              </a:rPr>
              <a:t>Latin America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cdn.static-economist.com/sites/default/files/imagecache/original-size/images/2015/01/articles/body/20150110_MAC64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9" y="1530616"/>
            <a:ext cx="4312840" cy="476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cdn.static-economist.com/sites/default/files/imagecache/original-size/images/2015/01/articles/body/20150110_mac64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74" y="1530616"/>
            <a:ext cx="4418434" cy="47647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20552" y="6361583"/>
            <a:ext cx="77768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Source: </a:t>
            </a:r>
            <a:r>
              <a:rPr lang="en-US" sz="1400" i="1" dirty="0"/>
              <a:t>Economist</a:t>
            </a:r>
            <a:r>
              <a:rPr lang="en-US" sz="1400" dirty="0"/>
              <a:t>, </a:t>
            </a:r>
            <a:r>
              <a:rPr lang="en-US" sz="1400" dirty="0" smtClean="0"/>
              <a:t>“African economic growth: The twilight of the resource curse?”, 10 Jan 2015, p. 31-2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087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428" y="404664"/>
            <a:ext cx="8420100" cy="587152"/>
          </a:xfrm>
        </p:spPr>
        <p:txBody>
          <a:bodyPr/>
          <a:lstStyle/>
          <a:p>
            <a:pPr algn="l"/>
            <a:r>
              <a:rPr lang="en-US" sz="3200" dirty="0" smtClean="0"/>
              <a:t>Changing trade patterns</a:t>
            </a:r>
            <a:endParaRPr lang="en-US" sz="3200" dirty="0"/>
          </a:p>
        </p:txBody>
      </p:sp>
      <p:pic>
        <p:nvPicPr>
          <p:cNvPr id="3" name="Picture 2" descr="http://cdn.static-economist.com/sites/default/files/imagecache/290-width/images/print-edition/20130119_FNC78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608" y="1196752"/>
            <a:ext cx="5904656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496616" y="6433591"/>
            <a:ext cx="51125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Source: </a:t>
            </a:r>
            <a:r>
              <a:rPr lang="en-US" sz="1400" i="1" dirty="0"/>
              <a:t>Economist</a:t>
            </a:r>
            <a:r>
              <a:rPr lang="en-US" sz="1400" dirty="0"/>
              <a:t>, </a:t>
            </a:r>
            <a:r>
              <a:rPr lang="en-US" sz="1400" dirty="0" smtClean="0"/>
              <a:t>“Developing-country trade”, 19 Jan 2013, p. 64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440832" y="3212976"/>
            <a:ext cx="16754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South-South trade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economist.com/sites/default/files/images/images-magazine/2010/16/in/201016inc30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729" y="332656"/>
            <a:ext cx="4548534" cy="584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432720" y="6237312"/>
            <a:ext cx="254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Source: </a:t>
            </a:r>
            <a:r>
              <a:rPr lang="en-US" sz="1400" i="1" dirty="0"/>
              <a:t>Economist</a:t>
            </a:r>
            <a:r>
              <a:rPr lang="en-US" sz="1400" dirty="0"/>
              <a:t>, 18 </a:t>
            </a:r>
            <a:r>
              <a:rPr lang="en-US" sz="1400" dirty="0" smtClean="0"/>
              <a:t>Apr 2010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82" descr="http://cdn.static-economist.com/sites/default/files/imagecache/original-size/images/print-edition/20141213_FNC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908720"/>
            <a:ext cx="552450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57988" y="6309320"/>
            <a:ext cx="6591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Economist</a:t>
            </a:r>
            <a:r>
              <a:rPr lang="en-US" sz="1400" dirty="0" smtClean="0"/>
              <a:t>, “International trade: A troubling trajectory”, 13 Dec 2014, p. 65--7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32656"/>
            <a:ext cx="8420100" cy="587152"/>
          </a:xfrm>
        </p:spPr>
        <p:txBody>
          <a:bodyPr/>
          <a:lstStyle/>
          <a:p>
            <a:pPr algn="l"/>
            <a:r>
              <a:rPr lang="en-US" sz="3200" dirty="0" smtClean="0"/>
              <a:t>Effect of containerization on trade</a:t>
            </a:r>
            <a:endParaRPr lang="en-US" sz="3200" dirty="0"/>
          </a:p>
        </p:txBody>
      </p:sp>
      <p:pic>
        <p:nvPicPr>
          <p:cNvPr id="3" name="Picture 2" descr="http://cdn.static-economist.com/sites/default/files/imagecache/full-width/images/print-edition/20130518_FNC639.png"/>
          <p:cNvPicPr/>
          <p:nvPr/>
        </p:nvPicPr>
        <p:blipFill>
          <a:blip r:embed="rId2" cstate="print"/>
          <a:srcRect l="1906" t="11730" r="1906"/>
          <a:stretch>
            <a:fillRect/>
          </a:stretch>
        </p:blipFill>
        <p:spPr bwMode="auto">
          <a:xfrm>
            <a:off x="704528" y="1059339"/>
            <a:ext cx="8064895" cy="532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78011" y="6361583"/>
            <a:ext cx="5753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Economist</a:t>
            </a:r>
            <a:r>
              <a:rPr lang="en-US" sz="1400" dirty="0" smtClean="0"/>
              <a:t>, “Free exchange: The humble hero”, 18 May 2013, p. 70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5" descr="http://cdn.static-economist.com/sites/default/files/imagecache/original-size/images/print-edition/20150314_BBC0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14" y="1484784"/>
            <a:ext cx="8848420" cy="46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189" y="6237312"/>
            <a:ext cx="7620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Source: </a:t>
            </a:r>
            <a:r>
              <a:rPr lang="en-US" sz="1400" i="1" dirty="0" smtClean="0"/>
              <a:t>Economist</a:t>
            </a:r>
            <a:r>
              <a:rPr lang="en-US" sz="1400" dirty="0" smtClean="0"/>
              <a:t>, “Briefing – The future of factory Asia: A tightening grip”, 14 Mar 2015, p. 61-2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257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332656"/>
            <a:ext cx="8420100" cy="515144"/>
          </a:xfrm>
        </p:spPr>
        <p:txBody>
          <a:bodyPr/>
          <a:lstStyle/>
          <a:p>
            <a:pPr algn="l"/>
            <a:r>
              <a:rPr lang="en-US" sz="3200" dirty="0" smtClean="0"/>
              <a:t>Largest net exporters/importers</a:t>
            </a:r>
            <a:endParaRPr lang="en-US" sz="3200" dirty="0"/>
          </a:p>
        </p:txBody>
      </p:sp>
      <p:pic>
        <p:nvPicPr>
          <p:cNvPr id="7065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648" y="908720"/>
            <a:ext cx="4361045" cy="55791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4579" y="6505599"/>
            <a:ext cx="6860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i="1" dirty="0" smtClean="0"/>
              <a:t>Economist</a:t>
            </a:r>
            <a:r>
              <a:rPr lang="en-US" sz="1400" dirty="0" smtClean="0"/>
              <a:t>, Economic and Financial Indicators, “Trade Balance”, 16 Apr 2011,  p. 94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conomist.com/sites/default/files/images/20070210/CIN830.gif"/>
          <p:cNvPicPr/>
          <p:nvPr/>
        </p:nvPicPr>
        <p:blipFill>
          <a:blip r:embed="rId2" cstate="print"/>
          <a:srcRect t="7945"/>
          <a:stretch>
            <a:fillRect/>
          </a:stretch>
        </p:blipFill>
        <p:spPr bwMode="auto">
          <a:xfrm>
            <a:off x="128464" y="477051"/>
            <a:ext cx="4752528" cy="550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025008" y="6050905"/>
            <a:ext cx="48245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 </a:t>
            </a:r>
            <a:r>
              <a:rPr lang="en-US" sz="1400" i="1" dirty="0"/>
              <a:t>Economist</a:t>
            </a:r>
            <a:r>
              <a:rPr lang="en-US" sz="1400" dirty="0"/>
              <a:t>, </a:t>
            </a:r>
            <a:r>
              <a:rPr lang="en-US" sz="1400" dirty="0" smtClean="0"/>
              <a:t>“International Trade: Boxed In”, 8 Sep 2012, p. 59</a:t>
            </a:r>
            <a:endParaRPr lang="en-US" sz="1400" dirty="0"/>
          </a:p>
        </p:txBody>
      </p:sp>
      <p:pic>
        <p:nvPicPr>
          <p:cNvPr id="64513" name="Picture 1" descr="http://media.economist.com/sites/default/files/imagecache/290-width/images/print-edition/20120908_FNC035.png"/>
          <p:cNvPicPr>
            <a:picLocks noChangeAspect="1" noChangeArrowheads="1"/>
          </p:cNvPicPr>
          <p:nvPr/>
        </p:nvPicPr>
        <p:blipFill>
          <a:blip r:embed="rId3" cstate="print"/>
          <a:srcRect t="8566"/>
          <a:stretch>
            <a:fillRect/>
          </a:stretch>
        </p:blipFill>
        <p:spPr bwMode="auto">
          <a:xfrm>
            <a:off x="4926685" y="514232"/>
            <a:ext cx="4850851" cy="5464664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8464" y="6050905"/>
            <a:ext cx="2540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Sources: </a:t>
            </a:r>
            <a:r>
              <a:rPr lang="en-US" sz="1400" i="1" dirty="0"/>
              <a:t>Economist</a:t>
            </a:r>
            <a:r>
              <a:rPr lang="en-US" sz="1400" dirty="0"/>
              <a:t>, </a:t>
            </a:r>
            <a:r>
              <a:rPr lang="en-US" sz="1400" dirty="0" smtClean="0"/>
              <a:t>8 Feb </a:t>
            </a:r>
            <a:r>
              <a:rPr lang="en-US" sz="1400" dirty="0"/>
              <a:t>2007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404664"/>
            <a:ext cx="4824536" cy="461665"/>
          </a:xfrm>
          <a:prstGeom prst="rect">
            <a:avLst/>
          </a:prstGeom>
          <a:solidFill>
            <a:srgbClr val="D9ECEF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Exports % of GDP,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464" y="404664"/>
            <a:ext cx="4650568" cy="461665"/>
          </a:xfrm>
          <a:prstGeom prst="rect">
            <a:avLst/>
          </a:prstGeom>
          <a:solidFill>
            <a:schemeClr val="bg1"/>
          </a:solidFill>
          <a:ln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Trade * as % of GDP, 2006 estimate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.static-economist.com/sites/default/files/imagecache/full-width/images/2013/01/articles/main/20130119_inc787.png"/>
          <p:cNvPicPr/>
          <p:nvPr/>
        </p:nvPicPr>
        <p:blipFill>
          <a:blip r:embed="rId2" cstate="print"/>
          <a:srcRect l="1906" t="8239" r="1906"/>
          <a:stretch>
            <a:fillRect/>
          </a:stretch>
        </p:blipFill>
        <p:spPr bwMode="auto">
          <a:xfrm>
            <a:off x="848544" y="980728"/>
            <a:ext cx="7776864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20552" y="6289575"/>
            <a:ext cx="76328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 </a:t>
            </a:r>
            <a:r>
              <a:rPr lang="en-US" sz="1400" i="1" dirty="0"/>
              <a:t>Economist</a:t>
            </a:r>
            <a:r>
              <a:rPr lang="en-US" sz="1400" dirty="0"/>
              <a:t>, </a:t>
            </a:r>
            <a:r>
              <a:rPr lang="en-US" sz="1400" dirty="0" smtClean="0"/>
              <a:t>“Economic and financial indicators: Value-added trade”, 19 Jan 2013, p. 85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2950" y="260648"/>
            <a:ext cx="8420100" cy="515144"/>
          </a:xfrm>
        </p:spPr>
        <p:txBody>
          <a:bodyPr/>
          <a:lstStyle/>
          <a:p>
            <a:pPr algn="l"/>
            <a:r>
              <a:rPr lang="en-US" sz="3200" dirty="0" smtClean="0"/>
              <a:t>Value-added in electronics and total exports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001000" cy="609600"/>
          </a:xfrm>
          <a:noFill/>
          <a:ln/>
        </p:spPr>
        <p:txBody>
          <a:bodyPr/>
          <a:lstStyle/>
          <a:p>
            <a:pPr algn="l"/>
            <a:r>
              <a:rPr lang="nb-NO" sz="3200"/>
              <a:t>Trade in goods by type, volume (1950=100)</a:t>
            </a:r>
          </a:p>
        </p:txBody>
      </p:sp>
      <p:graphicFrame>
        <p:nvGraphicFramePr>
          <p:cNvPr id="39940" name="Group 4"/>
          <p:cNvGraphicFramePr>
            <a:graphicFrameLocks noGrp="1"/>
          </p:cNvGraphicFramePr>
          <p:nvPr/>
        </p:nvGraphicFramePr>
        <p:xfrm>
          <a:off x="1066800" y="1752600"/>
          <a:ext cx="7842250" cy="4114800"/>
        </p:xfrm>
        <a:graphic>
          <a:graphicData uri="http://schemas.openxmlformats.org/drawingml/2006/table">
            <a:tbl>
              <a:tblPr/>
              <a:tblGrid>
                <a:gridCol w="712788"/>
                <a:gridCol w="712787"/>
                <a:gridCol w="712788"/>
                <a:gridCol w="712787"/>
                <a:gridCol w="712788"/>
                <a:gridCol w="714375"/>
                <a:gridCol w="712787"/>
                <a:gridCol w="712788"/>
                <a:gridCol w="712787"/>
                <a:gridCol w="714375"/>
                <a:gridCol w="7112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02" name="Text Box 66"/>
          <p:cNvSpPr txBox="1">
            <a:spLocks noChangeArrowheads="1"/>
          </p:cNvSpPr>
          <p:nvPr/>
        </p:nvSpPr>
        <p:spPr bwMode="auto">
          <a:xfrm>
            <a:off x="15621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55</a:t>
            </a:r>
          </a:p>
        </p:txBody>
      </p:sp>
      <p:sp>
        <p:nvSpPr>
          <p:cNvPr id="40003" name="Text Box 67"/>
          <p:cNvSpPr txBox="1">
            <a:spLocks noChangeArrowheads="1"/>
          </p:cNvSpPr>
          <p:nvPr/>
        </p:nvSpPr>
        <p:spPr bwMode="auto">
          <a:xfrm>
            <a:off x="2222500" y="59436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60</a:t>
            </a:r>
          </a:p>
        </p:txBody>
      </p:sp>
      <p:sp>
        <p:nvSpPr>
          <p:cNvPr id="40004" name="Text Box 68"/>
          <p:cNvSpPr txBox="1">
            <a:spLocks noChangeArrowheads="1"/>
          </p:cNvSpPr>
          <p:nvPr/>
        </p:nvSpPr>
        <p:spPr bwMode="auto">
          <a:xfrm>
            <a:off x="29654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65</a:t>
            </a:r>
          </a:p>
        </p:txBody>
      </p:sp>
      <p:sp>
        <p:nvSpPr>
          <p:cNvPr id="40005" name="Text Box 69"/>
          <p:cNvSpPr txBox="1">
            <a:spLocks noChangeArrowheads="1"/>
          </p:cNvSpPr>
          <p:nvPr/>
        </p:nvSpPr>
        <p:spPr bwMode="auto">
          <a:xfrm>
            <a:off x="36258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70</a:t>
            </a:r>
          </a:p>
        </p:txBody>
      </p:sp>
      <p:sp>
        <p:nvSpPr>
          <p:cNvPr id="40006" name="Text Box 70"/>
          <p:cNvSpPr txBox="1">
            <a:spLocks noChangeArrowheads="1"/>
          </p:cNvSpPr>
          <p:nvPr/>
        </p:nvSpPr>
        <p:spPr bwMode="auto">
          <a:xfrm>
            <a:off x="58547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85</a:t>
            </a:r>
          </a:p>
        </p:txBody>
      </p:sp>
      <p:sp>
        <p:nvSpPr>
          <p:cNvPr id="40007" name="Text Box 71"/>
          <p:cNvSpPr txBox="1">
            <a:spLocks noChangeArrowheads="1"/>
          </p:cNvSpPr>
          <p:nvPr/>
        </p:nvSpPr>
        <p:spPr bwMode="auto">
          <a:xfrm>
            <a:off x="488950" y="5867400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1950</a:t>
            </a:r>
          </a:p>
        </p:txBody>
      </p:sp>
      <p:sp>
        <p:nvSpPr>
          <p:cNvPr id="40008" name="Text Box 72"/>
          <p:cNvSpPr txBox="1">
            <a:spLocks noChangeArrowheads="1"/>
          </p:cNvSpPr>
          <p:nvPr/>
        </p:nvSpPr>
        <p:spPr bwMode="auto">
          <a:xfrm>
            <a:off x="43688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75</a:t>
            </a:r>
          </a:p>
        </p:txBody>
      </p:sp>
      <p:sp>
        <p:nvSpPr>
          <p:cNvPr id="40009" name="Text Box 73"/>
          <p:cNvSpPr txBox="1">
            <a:spLocks noChangeArrowheads="1"/>
          </p:cNvSpPr>
          <p:nvPr/>
        </p:nvSpPr>
        <p:spPr bwMode="auto">
          <a:xfrm>
            <a:off x="65151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90</a:t>
            </a:r>
          </a:p>
        </p:txBody>
      </p:sp>
      <p:sp>
        <p:nvSpPr>
          <p:cNvPr id="40010" name="Text Box 74"/>
          <p:cNvSpPr txBox="1">
            <a:spLocks noChangeArrowheads="1"/>
          </p:cNvSpPr>
          <p:nvPr/>
        </p:nvSpPr>
        <p:spPr bwMode="auto">
          <a:xfrm>
            <a:off x="72580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95</a:t>
            </a:r>
          </a:p>
        </p:txBody>
      </p:sp>
      <p:sp>
        <p:nvSpPr>
          <p:cNvPr id="40011" name="Text Box 75"/>
          <p:cNvSpPr txBox="1">
            <a:spLocks noChangeArrowheads="1"/>
          </p:cNvSpPr>
          <p:nvPr/>
        </p:nvSpPr>
        <p:spPr bwMode="auto">
          <a:xfrm>
            <a:off x="51117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80</a:t>
            </a:r>
          </a:p>
        </p:txBody>
      </p:sp>
      <p:sp>
        <p:nvSpPr>
          <p:cNvPr id="40012" name="Text Box 76"/>
          <p:cNvSpPr txBox="1">
            <a:spLocks noChangeArrowheads="1"/>
          </p:cNvSpPr>
          <p:nvPr/>
        </p:nvSpPr>
        <p:spPr bwMode="auto">
          <a:xfrm>
            <a:off x="80010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00</a:t>
            </a:r>
          </a:p>
        </p:txBody>
      </p:sp>
      <p:sp>
        <p:nvSpPr>
          <p:cNvPr id="40013" name="Text Box 77"/>
          <p:cNvSpPr txBox="1">
            <a:spLocks noChangeArrowheads="1"/>
          </p:cNvSpPr>
          <p:nvPr/>
        </p:nvSpPr>
        <p:spPr bwMode="auto">
          <a:xfrm>
            <a:off x="6762750" y="4724400"/>
            <a:ext cx="2146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 sz="2600" b="1">
                <a:solidFill>
                  <a:schemeClr val="accent2"/>
                </a:solidFill>
              </a:rPr>
              <a:t>Agriculture</a:t>
            </a:r>
          </a:p>
        </p:txBody>
      </p:sp>
      <p:sp>
        <p:nvSpPr>
          <p:cNvPr id="40014" name="Text Box 78"/>
          <p:cNvSpPr txBox="1">
            <a:spLocks noChangeArrowheads="1"/>
          </p:cNvSpPr>
          <p:nvPr/>
        </p:nvSpPr>
        <p:spPr bwMode="auto">
          <a:xfrm>
            <a:off x="85788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05</a:t>
            </a:r>
          </a:p>
        </p:txBody>
      </p:sp>
      <p:sp>
        <p:nvSpPr>
          <p:cNvPr id="40015" name="Text Box 79"/>
          <p:cNvSpPr txBox="1">
            <a:spLocks noChangeArrowheads="1"/>
          </p:cNvSpPr>
          <p:nvPr/>
        </p:nvSpPr>
        <p:spPr bwMode="auto">
          <a:xfrm>
            <a:off x="7588250" y="3124200"/>
            <a:ext cx="14859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 sz="2600" b="1">
                <a:solidFill>
                  <a:srgbClr val="CC0000"/>
                </a:solidFill>
              </a:rPr>
              <a:t>Mining</a:t>
            </a:r>
          </a:p>
        </p:txBody>
      </p:sp>
      <p:sp>
        <p:nvSpPr>
          <p:cNvPr id="40016" name="Text Box 80"/>
          <p:cNvSpPr txBox="1">
            <a:spLocks noChangeArrowheads="1"/>
          </p:cNvSpPr>
          <p:nvPr/>
        </p:nvSpPr>
        <p:spPr bwMode="auto">
          <a:xfrm>
            <a:off x="6184900" y="1828800"/>
            <a:ext cx="2641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 sz="2600" b="1">
                <a:solidFill>
                  <a:srgbClr val="00CC66"/>
                </a:solidFill>
              </a:rPr>
              <a:t>Manufactures</a:t>
            </a:r>
          </a:p>
        </p:txBody>
      </p:sp>
      <p:graphicFrame>
        <p:nvGraphicFramePr>
          <p:cNvPr id="40017" name="Object 81"/>
          <p:cNvGraphicFramePr>
            <a:graphicFrameLocks noChangeAspect="1"/>
          </p:cNvGraphicFramePr>
          <p:nvPr/>
        </p:nvGraphicFramePr>
        <p:xfrm>
          <a:off x="1071563" y="2125663"/>
          <a:ext cx="742473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Drawing" r:id="rId3" imgW="6667560" imgH="3781440" progId="Presentations.Drawing.11">
                  <p:embed/>
                </p:oleObj>
              </mc:Choice>
              <mc:Fallback>
                <p:oleObj name="Drawing" r:id="rId3" imgW="6667560" imgH="3781440" progId="Presentations.Drawing.11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125663"/>
                        <a:ext cx="7424737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18" name="Text Box 82"/>
          <p:cNvSpPr txBox="1">
            <a:spLocks noChangeArrowheads="1"/>
          </p:cNvSpPr>
          <p:nvPr/>
        </p:nvSpPr>
        <p:spPr bwMode="auto">
          <a:xfrm>
            <a:off x="323850" y="556260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100</a:t>
            </a:r>
          </a:p>
        </p:txBody>
      </p:sp>
      <p:sp>
        <p:nvSpPr>
          <p:cNvPr id="40019" name="Text Box 83"/>
          <p:cNvSpPr txBox="1">
            <a:spLocks noChangeArrowheads="1"/>
          </p:cNvSpPr>
          <p:nvPr/>
        </p:nvSpPr>
        <p:spPr bwMode="auto">
          <a:xfrm>
            <a:off x="406400" y="1219200"/>
            <a:ext cx="148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 log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5213" y="981075"/>
            <a:ext cx="7391400" cy="685800"/>
          </a:xfrm>
          <a:noFill/>
          <a:ln/>
        </p:spPr>
        <p:txBody>
          <a:bodyPr/>
          <a:lstStyle/>
          <a:p>
            <a:pPr algn="l"/>
            <a:r>
              <a:rPr lang="nb-NO" sz="3200" dirty="0" err="1"/>
              <a:t>Commodity</a:t>
            </a:r>
            <a:r>
              <a:rPr lang="nb-NO" sz="3200" dirty="0"/>
              <a:t> </a:t>
            </a:r>
            <a:r>
              <a:rPr lang="nb-NO" sz="3200" dirty="0" err="1"/>
              <a:t>prices</a:t>
            </a:r>
            <a:r>
              <a:rPr lang="nb-NO" sz="3200" dirty="0"/>
              <a:t> by type, (1990=100)</a:t>
            </a:r>
          </a:p>
        </p:txBody>
      </p:sp>
      <p:graphicFrame>
        <p:nvGraphicFramePr>
          <p:cNvPr id="41988" name="Group 4"/>
          <p:cNvGraphicFramePr>
            <a:graphicFrameLocks noGrp="1"/>
          </p:cNvGraphicFramePr>
          <p:nvPr/>
        </p:nvGraphicFramePr>
        <p:xfrm>
          <a:off x="1143000" y="1752600"/>
          <a:ext cx="7842250" cy="4114800"/>
        </p:xfrm>
        <a:graphic>
          <a:graphicData uri="http://schemas.openxmlformats.org/drawingml/2006/table">
            <a:tbl>
              <a:tblPr/>
              <a:tblGrid>
                <a:gridCol w="712788"/>
                <a:gridCol w="712787"/>
                <a:gridCol w="712788"/>
                <a:gridCol w="712787"/>
                <a:gridCol w="712788"/>
                <a:gridCol w="714375"/>
                <a:gridCol w="712787"/>
                <a:gridCol w="712788"/>
                <a:gridCol w="712787"/>
                <a:gridCol w="714375"/>
                <a:gridCol w="7112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1638300" y="5943600"/>
            <a:ext cx="66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91</a:t>
            </a:r>
          </a:p>
        </p:txBody>
      </p:sp>
      <p:sp>
        <p:nvSpPr>
          <p:cNvPr id="42051" name="Text Box 67"/>
          <p:cNvSpPr txBox="1">
            <a:spLocks noChangeArrowheads="1"/>
          </p:cNvSpPr>
          <p:nvPr/>
        </p:nvSpPr>
        <p:spPr bwMode="auto">
          <a:xfrm>
            <a:off x="23812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92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30416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93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52705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96</a:t>
            </a: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565150" y="5867400"/>
            <a:ext cx="90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1990</a:t>
            </a:r>
          </a:p>
        </p:txBody>
      </p:sp>
      <p:sp>
        <p:nvSpPr>
          <p:cNvPr id="42055" name="Text Box 71"/>
          <p:cNvSpPr txBox="1">
            <a:spLocks noChangeArrowheads="1"/>
          </p:cNvSpPr>
          <p:nvPr/>
        </p:nvSpPr>
        <p:spPr bwMode="auto">
          <a:xfrm>
            <a:off x="37846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94</a:t>
            </a:r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59309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97</a:t>
            </a:r>
          </a:p>
        </p:txBody>
      </p:sp>
      <p:sp>
        <p:nvSpPr>
          <p:cNvPr id="42057" name="Text Box 73"/>
          <p:cNvSpPr txBox="1">
            <a:spLocks noChangeArrowheads="1"/>
          </p:cNvSpPr>
          <p:nvPr/>
        </p:nvSpPr>
        <p:spPr bwMode="auto">
          <a:xfrm>
            <a:off x="66738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98</a:t>
            </a: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45275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95</a:t>
            </a:r>
          </a:p>
        </p:txBody>
      </p:sp>
      <p:sp>
        <p:nvSpPr>
          <p:cNvPr id="42059" name="Text Box 75"/>
          <p:cNvSpPr txBox="1">
            <a:spLocks noChangeArrowheads="1"/>
          </p:cNvSpPr>
          <p:nvPr/>
        </p:nvSpPr>
        <p:spPr bwMode="auto">
          <a:xfrm>
            <a:off x="741680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99</a:t>
            </a:r>
          </a:p>
        </p:txBody>
      </p:sp>
      <p:sp>
        <p:nvSpPr>
          <p:cNvPr id="42060" name="Text Box 76"/>
          <p:cNvSpPr txBox="1">
            <a:spLocks noChangeArrowheads="1"/>
          </p:cNvSpPr>
          <p:nvPr/>
        </p:nvSpPr>
        <p:spPr bwMode="auto">
          <a:xfrm>
            <a:off x="4114800" y="5181600"/>
            <a:ext cx="2146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 sz="2600" b="1">
                <a:solidFill>
                  <a:srgbClr val="CC0000"/>
                </a:solidFill>
              </a:rPr>
              <a:t>Petroleum</a:t>
            </a:r>
          </a:p>
        </p:txBody>
      </p: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86550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01</a:t>
            </a:r>
          </a:p>
        </p:txBody>
      </p:sp>
      <p:graphicFrame>
        <p:nvGraphicFramePr>
          <p:cNvPr id="42062" name="Object 78"/>
          <p:cNvGraphicFramePr>
            <a:graphicFrameLocks noChangeAspect="1"/>
          </p:cNvGraphicFramePr>
          <p:nvPr/>
        </p:nvGraphicFramePr>
        <p:xfrm>
          <a:off x="730250" y="1828800"/>
          <a:ext cx="86677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Drawing" r:id="rId3" imgW="9468000" imgH="4648320" progId="Presentations.Drawing.11">
                  <p:embed/>
                </p:oleObj>
              </mc:Choice>
              <mc:Fallback>
                <p:oleObj name="Drawing" r:id="rId3" imgW="9468000" imgH="4648320" progId="Presentations.Drawing.11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1828800"/>
                        <a:ext cx="866775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63" name="Text Box 79"/>
          <p:cNvSpPr txBox="1">
            <a:spLocks noChangeArrowheads="1"/>
          </p:cNvSpPr>
          <p:nvPr/>
        </p:nvSpPr>
        <p:spPr bwMode="auto">
          <a:xfrm>
            <a:off x="400050" y="464820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  80</a:t>
            </a:r>
          </a:p>
        </p:txBody>
      </p:sp>
      <p:sp>
        <p:nvSpPr>
          <p:cNvPr id="42064" name="Text Box 80"/>
          <p:cNvSpPr txBox="1">
            <a:spLocks noChangeArrowheads="1"/>
          </p:cNvSpPr>
          <p:nvPr/>
        </p:nvSpPr>
        <p:spPr bwMode="auto">
          <a:xfrm>
            <a:off x="400050" y="2590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120</a:t>
            </a: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400050" y="3581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100</a:t>
            </a:r>
          </a:p>
        </p:txBody>
      </p:sp>
      <p:sp>
        <p:nvSpPr>
          <p:cNvPr id="42066" name="Rectangle 82"/>
          <p:cNvSpPr>
            <a:spLocks noChangeArrowheads="1"/>
          </p:cNvSpPr>
          <p:nvPr/>
        </p:nvSpPr>
        <p:spPr bwMode="auto">
          <a:xfrm>
            <a:off x="4775200" y="1981200"/>
            <a:ext cx="2668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sz="2600" b="1">
                <a:solidFill>
                  <a:schemeClr val="accent2"/>
                </a:solidFill>
              </a:rPr>
              <a:t>Non-fuel primary</a:t>
            </a:r>
          </a:p>
        </p:txBody>
      </p:sp>
      <p:sp>
        <p:nvSpPr>
          <p:cNvPr id="42067" name="Text Box 83"/>
          <p:cNvSpPr txBox="1">
            <a:spLocks noChangeArrowheads="1"/>
          </p:cNvSpPr>
          <p:nvPr/>
        </p:nvSpPr>
        <p:spPr bwMode="auto">
          <a:xfrm>
            <a:off x="7994650" y="5943600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nb-NO"/>
              <a:t>00</a:t>
            </a:r>
          </a:p>
        </p:txBody>
      </p:sp>
      <p:sp>
        <p:nvSpPr>
          <p:cNvPr id="42068" name="Rectangle 84"/>
          <p:cNvSpPr>
            <a:spLocks noChangeArrowheads="1"/>
          </p:cNvSpPr>
          <p:nvPr/>
        </p:nvSpPr>
        <p:spPr bwMode="auto">
          <a:xfrm>
            <a:off x="3513138" y="3357563"/>
            <a:ext cx="2330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nb-NO" sz="2600" b="1">
                <a:solidFill>
                  <a:schemeClr val="accent1"/>
                </a:solidFill>
              </a:rPr>
              <a:t>Manufacturing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406</Words>
  <Application>Microsoft Office PowerPoint</Application>
  <PresentationFormat>A4 Paper (210x297 mm)</PresentationFormat>
  <Paragraphs>83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Verdana</vt:lpstr>
      <vt:lpstr>Default Design</vt:lpstr>
      <vt:lpstr>Drawing</vt:lpstr>
      <vt:lpstr>Trends in trade and GDP</vt:lpstr>
      <vt:lpstr> </vt:lpstr>
      <vt:lpstr>Effect of containerization on trade</vt:lpstr>
      <vt:lpstr>PowerPoint Presentation</vt:lpstr>
      <vt:lpstr>Largest net exporters/importers</vt:lpstr>
      <vt:lpstr>PowerPoint Presentation</vt:lpstr>
      <vt:lpstr>Value-added in electronics and total exports</vt:lpstr>
      <vt:lpstr>Trade in goods by type, volume (1950=100)</vt:lpstr>
      <vt:lpstr>Commodity prices by type, (1990=100)</vt:lpstr>
      <vt:lpstr>Decline in real industrial commodity prices</vt:lpstr>
      <vt:lpstr>Annual real commodity price indexes</vt:lpstr>
      <vt:lpstr>Real commodity price changes, industrial and food</vt:lpstr>
      <vt:lpstr>PowerPoint Presentation</vt:lpstr>
      <vt:lpstr>PowerPoint Presentation</vt:lpstr>
      <vt:lpstr>Share of primary products of exports of LDCs,                                  (1970-2001)</vt:lpstr>
      <vt:lpstr>PowerPoint Presentation</vt:lpstr>
      <vt:lpstr>Changing trade patterns</vt:lpstr>
      <vt:lpstr>PowerPoint Presentation</vt:lpstr>
    </vt:vector>
  </TitlesOfParts>
  <Company>Norges landbrukshøgskole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comparisons, selected countries</dc:title>
  <dc:creator>Roberto</dc:creator>
  <cp:lastModifiedBy>Roberto J. Garcia</cp:lastModifiedBy>
  <cp:revision>141</cp:revision>
  <dcterms:created xsi:type="dcterms:W3CDTF">2005-08-15T13:31:11Z</dcterms:created>
  <dcterms:modified xsi:type="dcterms:W3CDTF">2015-09-02T11:28:53Z</dcterms:modified>
</cp:coreProperties>
</file>