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706" r:id="rId1"/>
  </p:sldMasterIdLst>
  <p:notesMasterIdLst>
    <p:notesMasterId r:id="rId14"/>
  </p:notesMasterIdLst>
  <p:sldIdLst>
    <p:sldId id="261" r:id="rId2"/>
    <p:sldId id="265" r:id="rId3"/>
    <p:sldId id="267" r:id="rId4"/>
    <p:sldId id="271" r:id="rId5"/>
    <p:sldId id="272" r:id="rId6"/>
    <p:sldId id="274" r:id="rId7"/>
    <p:sldId id="275" r:id="rId8"/>
    <p:sldId id="262" r:id="rId9"/>
    <p:sldId id="273" r:id="rId10"/>
    <p:sldId id="270" r:id="rId11"/>
    <p:sldId id="277" r:id="rId12"/>
    <p:sldId id="260" r:id="rId13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86" d="100"/>
          <a:sy n="86" d="100"/>
        </p:scale>
        <p:origin x="346" y="53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31.08.2017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6983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ntroduction: logo and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64835" y="2572200"/>
            <a:ext cx="5662330" cy="17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6591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: animated logo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000" y="2365579"/>
            <a:ext cx="2520000" cy="21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61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695325" y="2617200"/>
            <a:ext cx="10728675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695325" y="3502800"/>
            <a:ext cx="10728675" cy="3693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695325" y="3956400"/>
            <a:ext cx="10728675" cy="3365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Dato</a:t>
            </a:r>
            <a:endParaRPr lang="nb-NO" dirty="0"/>
          </a:p>
        </p:txBody>
      </p:sp>
      <p:sp>
        <p:nvSpPr>
          <p:cNvPr id="6" name="Plassholder for tekst 6"/>
          <p:cNvSpPr>
            <a:spLocks noGrp="1"/>
          </p:cNvSpPr>
          <p:nvPr>
            <p:ph type="body" sz="quarter" idx="12" hasCustomPrompt="1"/>
          </p:nvPr>
        </p:nvSpPr>
        <p:spPr>
          <a:xfrm>
            <a:off x="10821600" y="406800"/>
            <a:ext cx="676800" cy="540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695325" y="6264000"/>
            <a:ext cx="2815875" cy="2031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7381200" y="6264000"/>
            <a:ext cx="41148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Norwegian University of Life Sciences</a:t>
            </a:r>
            <a:endParaRPr lang="nb-NO"/>
          </a:p>
        </p:txBody>
      </p:sp>
      <p:cxnSp>
        <p:nvCxnSpPr>
          <p:cNvPr id="8" name="Rett linje 7"/>
          <p:cNvCxnSpPr/>
          <p:nvPr userDrawn="1"/>
        </p:nvCxnSpPr>
        <p:spPr>
          <a:xfrm>
            <a:off x="695325" y="6237000"/>
            <a:ext cx="1080135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1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background covering the entire sur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tIns="864000" anchor="ctr" anchorCtr="1"/>
          <a:lstStyle>
            <a:lvl1pPr marL="0" indent="0">
              <a:buNone/>
              <a:defRPr/>
            </a:lvl1pPr>
          </a:lstStyle>
          <a:p>
            <a:r>
              <a:rPr lang="nb-NO" smtClean="0"/>
              <a:t>Click ikon to insert picture covering the entire surface</a:t>
            </a:r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21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95325" y="1800000"/>
            <a:ext cx="1080135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800"/>
              </a:lnSpc>
              <a:spcBef>
                <a:spcPts val="1200"/>
              </a:spcBef>
              <a:defRPr sz="2200" baseline="0"/>
            </a:lvl1pPr>
            <a:lvl2pPr>
              <a:lnSpc>
                <a:spcPts val="2800"/>
              </a:lnSpc>
              <a:spcBef>
                <a:spcPts val="1200"/>
              </a:spcBef>
              <a:defRPr sz="2200" baseline="0"/>
            </a:lvl2pPr>
            <a:lvl3pPr>
              <a:lnSpc>
                <a:spcPts val="2800"/>
              </a:lnSpc>
              <a:spcBef>
                <a:spcPts val="1200"/>
              </a:spcBef>
              <a:defRPr sz="2200" baseline="0"/>
            </a:lvl3pPr>
            <a:lvl4pPr>
              <a:lnSpc>
                <a:spcPts val="2800"/>
              </a:lnSpc>
              <a:spcBef>
                <a:spcPts val="1200"/>
              </a:spcBef>
              <a:defRPr sz="2200" baseline="0"/>
            </a:lvl4pPr>
            <a:lvl5pPr>
              <a:lnSpc>
                <a:spcPts val="2800"/>
              </a:lnSpc>
              <a:spcBef>
                <a:spcPts val="1200"/>
              </a:spcBef>
              <a:defRPr sz="2200" baseline="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40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cxnSp>
        <p:nvCxnSpPr>
          <p:cNvPr id="3" name="Rett linje 2"/>
          <p:cNvCxnSpPr/>
          <p:nvPr userDrawn="1"/>
        </p:nvCxnSpPr>
        <p:spPr>
          <a:xfrm>
            <a:off x="695325" y="6237000"/>
            <a:ext cx="1080135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694800" y="1800000"/>
            <a:ext cx="10801875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Click ikon to insert picture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44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95325" y="1800000"/>
            <a:ext cx="5112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800"/>
              </a:lnSpc>
              <a:spcBef>
                <a:spcPts val="1200"/>
              </a:spcBef>
              <a:defRPr sz="2200" baseline="0"/>
            </a:lvl1pPr>
            <a:lvl2pPr>
              <a:lnSpc>
                <a:spcPts val="2800"/>
              </a:lnSpc>
              <a:spcBef>
                <a:spcPts val="1200"/>
              </a:spcBef>
              <a:defRPr sz="2200" baseline="0"/>
            </a:lvl2pPr>
            <a:lvl3pPr>
              <a:lnSpc>
                <a:spcPts val="2800"/>
              </a:lnSpc>
              <a:spcBef>
                <a:spcPts val="1200"/>
              </a:spcBef>
              <a:defRPr sz="2200" baseline="0"/>
            </a:lvl3pPr>
            <a:lvl4pPr>
              <a:lnSpc>
                <a:spcPts val="2800"/>
              </a:lnSpc>
              <a:spcBef>
                <a:spcPts val="1200"/>
              </a:spcBef>
              <a:defRPr sz="2200" baseline="0"/>
            </a:lvl4pPr>
            <a:lvl5pPr>
              <a:lnSpc>
                <a:spcPts val="2800"/>
              </a:lnSpc>
              <a:spcBef>
                <a:spcPts val="1200"/>
              </a:spcBef>
              <a:defRPr sz="2200" baseline="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6382800" y="1800000"/>
            <a:ext cx="5112000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684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6382800" y="1800000"/>
            <a:ext cx="5112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800"/>
              </a:lnSpc>
              <a:spcBef>
                <a:spcPts val="1200"/>
              </a:spcBef>
              <a:defRPr sz="2200" baseline="0"/>
            </a:lvl1pPr>
            <a:lvl2pPr>
              <a:lnSpc>
                <a:spcPts val="2800"/>
              </a:lnSpc>
              <a:spcBef>
                <a:spcPts val="1200"/>
              </a:spcBef>
              <a:defRPr sz="2200" baseline="0"/>
            </a:lvl2pPr>
            <a:lvl3pPr>
              <a:lnSpc>
                <a:spcPts val="2800"/>
              </a:lnSpc>
              <a:spcBef>
                <a:spcPts val="1200"/>
              </a:spcBef>
              <a:defRPr sz="2200" baseline="0"/>
            </a:lvl3pPr>
            <a:lvl4pPr>
              <a:lnSpc>
                <a:spcPts val="2800"/>
              </a:lnSpc>
              <a:spcBef>
                <a:spcPts val="1200"/>
              </a:spcBef>
              <a:defRPr sz="2200" baseline="0"/>
            </a:lvl4pPr>
            <a:lvl5pPr>
              <a:lnSpc>
                <a:spcPts val="2800"/>
              </a:lnSpc>
              <a:spcBef>
                <a:spcPts val="1200"/>
              </a:spcBef>
              <a:defRPr sz="2200" baseline="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696375" y="1800000"/>
            <a:ext cx="5112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800"/>
              </a:lnSpc>
              <a:spcBef>
                <a:spcPts val="1200"/>
              </a:spcBef>
              <a:defRPr sz="2200" baseline="0"/>
            </a:lvl1pPr>
            <a:lvl2pPr>
              <a:lnSpc>
                <a:spcPts val="2800"/>
              </a:lnSpc>
              <a:spcBef>
                <a:spcPts val="1200"/>
              </a:spcBef>
              <a:defRPr sz="2200" baseline="0"/>
            </a:lvl2pPr>
            <a:lvl3pPr>
              <a:lnSpc>
                <a:spcPts val="2800"/>
              </a:lnSpc>
              <a:spcBef>
                <a:spcPts val="1200"/>
              </a:spcBef>
              <a:defRPr sz="2200" baseline="0"/>
            </a:lvl3pPr>
            <a:lvl4pPr>
              <a:lnSpc>
                <a:spcPts val="2800"/>
              </a:lnSpc>
              <a:spcBef>
                <a:spcPts val="1200"/>
              </a:spcBef>
              <a:defRPr sz="2200" baseline="0"/>
            </a:lvl4pPr>
            <a:lvl5pPr>
              <a:lnSpc>
                <a:spcPts val="2800"/>
              </a:lnSpc>
              <a:spcBef>
                <a:spcPts val="1200"/>
              </a:spcBef>
              <a:defRPr sz="2200" baseline="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0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768000" y="2205000"/>
            <a:ext cx="10656000" cy="738664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551384" y="4077072"/>
            <a:ext cx="1224136" cy="2232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00" y="4051894"/>
            <a:ext cx="10692000" cy="2329434"/>
          </a:xfrm>
          <a:prstGeom prst="rect">
            <a:avLst/>
          </a:prstGeom>
        </p:spPr>
      </p:pic>
      <p:pic>
        <p:nvPicPr>
          <p:cNvPr id="10" name="Bild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21600" y="406800"/>
            <a:ext cx="676800" cy="54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15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822957" y="405000"/>
            <a:ext cx="673043" cy="540000"/>
          </a:xfrm>
          <a:prstGeom prst="rect">
            <a:avLst/>
          </a:prstGeom>
        </p:spPr>
      </p:pic>
      <p:sp>
        <p:nvSpPr>
          <p:cNvPr id="8" name="Plassholder for tittel 7"/>
          <p:cNvSpPr>
            <a:spLocks noGrp="1"/>
          </p:cNvSpPr>
          <p:nvPr>
            <p:ph type="title"/>
          </p:nvPr>
        </p:nvSpPr>
        <p:spPr>
          <a:xfrm>
            <a:off x="695325" y="945000"/>
            <a:ext cx="9588000" cy="533642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cxnSp>
        <p:nvCxnSpPr>
          <p:cNvPr id="4" name="Rett linje 3"/>
          <p:cNvCxnSpPr/>
          <p:nvPr userDrawn="1"/>
        </p:nvCxnSpPr>
        <p:spPr>
          <a:xfrm>
            <a:off x="695325" y="6237000"/>
            <a:ext cx="10801350" cy="0"/>
          </a:xfrm>
          <a:prstGeom prst="line">
            <a:avLst/>
          </a:prstGeom>
          <a:ln w="635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7381200" y="6264000"/>
            <a:ext cx="41148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rgbClr val="009D7F"/>
                </a:solidFill>
              </a:defRPr>
            </a:lvl1pPr>
          </a:lstStyle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4"/>
          </p:nvPr>
        </p:nvSpPr>
        <p:spPr>
          <a:xfrm>
            <a:off x="695325" y="6264000"/>
            <a:ext cx="2743200" cy="2031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rgbClr val="009D7F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14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2" r:id="rId4"/>
    <p:sldLayoutId id="2147483720" r:id="rId5"/>
    <p:sldLayoutId id="2147483724" r:id="rId6"/>
    <p:sldLayoutId id="2147483721" r:id="rId7"/>
    <p:sldLayoutId id="2147483723" r:id="rId8"/>
    <p:sldLayoutId id="2147483726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55">
          <p15:clr>
            <a:srgbClr val="F26B43"/>
          </p15:clr>
        </p15:guide>
        <p15:guide id="2" pos="72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arken.nmbu.no/~kiau/Stata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rken.nmbu.no/~kiau/Stata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arken.nmbu.no/~kiau/Stata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 smtClean="0"/>
              <a:t>Getting</a:t>
            </a:r>
            <a:r>
              <a:rPr lang="nb-NO" dirty="0" smtClean="0"/>
              <a:t> </a:t>
            </a:r>
            <a:r>
              <a:rPr lang="nb-NO" dirty="0" err="1" smtClean="0"/>
              <a:t>started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Stata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September 2017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63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5325" y="945000"/>
            <a:ext cx="9588000" cy="533642"/>
          </a:xfrm>
        </p:spPr>
        <p:txBody>
          <a:bodyPr/>
          <a:lstStyle/>
          <a:p>
            <a:r>
              <a:rPr lang="nb-NO" dirty="0" err="1" smtClean="0"/>
              <a:t>Launch</a:t>
            </a:r>
            <a:r>
              <a:rPr lang="nb-NO" dirty="0" smtClean="0"/>
              <a:t> </a:t>
            </a:r>
            <a:r>
              <a:rPr lang="nb-NO" dirty="0" err="1" smtClean="0"/>
              <a:t>Stata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Start -&gt; Programs -&gt; </a:t>
            </a:r>
            <a:r>
              <a:rPr lang="nb-NO" dirty="0" err="1" smtClean="0"/>
              <a:t>Stata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9</a:t>
            </a:fld>
            <a:endParaRPr lang="nb-NO"/>
          </a:p>
        </p:txBody>
      </p:sp>
      <p:pic>
        <p:nvPicPr>
          <p:cNvPr id="6" name="Picture 2" descr="Bilderesultat for stata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265" y="2980184"/>
            <a:ext cx="2363004" cy="2363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Bilderesultat for stata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553" y="2962334"/>
            <a:ext cx="2362893" cy="2362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Bilderesultat for stata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730" y="2935590"/>
            <a:ext cx="2389635" cy="238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76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 to webpage </a:t>
            </a:r>
            <a:r>
              <a:rPr lang="en-GB" dirty="0">
                <a:hlinkClick r:id="rId2"/>
              </a:rPr>
              <a:t>http://arken.nmbu.no/~kiau/Stata</a:t>
            </a:r>
            <a:r>
              <a:rPr lang="en-GB" dirty="0"/>
              <a:t> and download Excel file </a:t>
            </a:r>
            <a:r>
              <a:rPr lang="en-GB" dirty="0" err="1" smtClean="0"/>
              <a:t>country_long</a:t>
            </a:r>
            <a:r>
              <a:rPr lang="en-GB" dirty="0" smtClean="0"/>
              <a:t> </a:t>
            </a:r>
            <a:r>
              <a:rPr lang="en-GB" dirty="0"/>
              <a:t>and the pdf-file </a:t>
            </a:r>
            <a:r>
              <a:rPr lang="en-GB" dirty="0" smtClean="0"/>
              <a:t>Exercise Set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… and get cracking!</a:t>
            </a:r>
            <a:endParaRPr lang="en-GB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10</a:t>
            </a:fld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 Set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58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50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5325" y="945000"/>
            <a:ext cx="9588000" cy="533642"/>
          </a:xfrm>
        </p:spPr>
        <p:txBody>
          <a:bodyPr/>
          <a:lstStyle/>
          <a:p>
            <a:r>
              <a:rPr lang="nb-NO" dirty="0" err="1" smtClean="0"/>
              <a:t>Webpage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4400" dirty="0" smtClean="0">
              <a:hlinkClick r:id="rId2"/>
            </a:endParaRPr>
          </a:p>
          <a:p>
            <a:pPr marL="0" indent="0" algn="ctr">
              <a:buNone/>
            </a:pPr>
            <a:r>
              <a:rPr lang="en-GB" sz="4400" dirty="0" smtClean="0">
                <a:hlinkClick r:id="rId2"/>
              </a:rPr>
              <a:t>http</a:t>
            </a:r>
            <a:r>
              <a:rPr lang="en-GB" sz="4400" dirty="0">
                <a:hlinkClick r:id="rId2"/>
              </a:rPr>
              <a:t>://arken.nmbu.no/~</a:t>
            </a:r>
            <a:r>
              <a:rPr lang="en-GB" sz="4400" dirty="0" smtClean="0">
                <a:hlinkClick r:id="rId2"/>
              </a:rPr>
              <a:t>kiau/Stata</a:t>
            </a:r>
            <a:endParaRPr lang="en-GB" sz="4400" dirty="0" smtClean="0"/>
          </a:p>
          <a:p>
            <a:pPr marL="0" indent="0">
              <a:buNone/>
            </a:pPr>
            <a:r>
              <a:rPr lang="en-GB" dirty="0" smtClean="0"/>
              <a:t>Here you can find:</a:t>
            </a:r>
          </a:p>
          <a:p>
            <a:r>
              <a:rPr lang="en-GB" dirty="0" smtClean="0"/>
              <a:t>Datasets we use today</a:t>
            </a:r>
          </a:p>
          <a:p>
            <a:r>
              <a:rPr lang="en-GB" dirty="0" smtClean="0"/>
              <a:t>Exercise Set for today</a:t>
            </a:r>
          </a:p>
          <a:p>
            <a:r>
              <a:rPr lang="en-GB" dirty="0" smtClean="0"/>
              <a:t>Dummy do-file</a:t>
            </a:r>
          </a:p>
          <a:p>
            <a:r>
              <a:rPr lang="en-GB" dirty="0"/>
              <a:t>Cheat-sheet with Stata code and useful information</a:t>
            </a:r>
          </a:p>
          <a:p>
            <a:r>
              <a:rPr lang="en-GB" dirty="0" smtClean="0"/>
              <a:t>Other useful resources for Stata</a:t>
            </a:r>
            <a:endParaRPr lang="en-GB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142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bilde 5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250" b="-10000"/>
          <a:stretch/>
        </p:blipFill>
        <p:spPr>
          <a:xfrm>
            <a:off x="624000" y="1898016"/>
            <a:ext cx="5120000" cy="4464000"/>
          </a:xfrm>
        </p:spPr>
      </p:pic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Practice</a:t>
            </a:r>
            <a:r>
              <a:rPr lang="nb-NO" dirty="0" smtClean="0"/>
              <a:t> </a:t>
            </a:r>
            <a:r>
              <a:rPr lang="nb-NO" dirty="0" err="1" smtClean="0"/>
              <a:t>using</a:t>
            </a:r>
            <a:r>
              <a:rPr lang="nb-NO" dirty="0" smtClean="0"/>
              <a:t> </a:t>
            </a:r>
            <a:r>
              <a:rPr lang="nb-NO" dirty="0" err="1" smtClean="0"/>
              <a:t>Stata</a:t>
            </a:r>
            <a:r>
              <a:rPr lang="nb-NO" dirty="0" smtClean="0"/>
              <a:t> and </a:t>
            </a:r>
            <a:r>
              <a:rPr lang="nb-NO" dirty="0" err="1" smtClean="0"/>
              <a:t>avoid</a:t>
            </a:r>
            <a:r>
              <a:rPr lang="nb-NO" dirty="0" smtClean="0"/>
              <a:t>..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2</a:t>
            </a:fld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0" y="1917000"/>
            <a:ext cx="497205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44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GUI: </a:t>
            </a:r>
            <a:r>
              <a:rPr lang="nb-NO" dirty="0" err="1" smtClean="0"/>
              <a:t>Graphical</a:t>
            </a:r>
            <a:r>
              <a:rPr lang="nb-NO" dirty="0" smtClean="0"/>
              <a:t> User Interface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3</a:t>
            </a:fld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2"/>
          <a:srcRect l="7680" t="9709" r="12899" b="9015"/>
          <a:stretch/>
        </p:blipFill>
        <p:spPr>
          <a:xfrm>
            <a:off x="1992000" y="1629000"/>
            <a:ext cx="7799325" cy="4489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66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5325" y="1142273"/>
            <a:ext cx="9588000" cy="533642"/>
          </a:xfrm>
        </p:spPr>
        <p:txBody>
          <a:bodyPr/>
          <a:lstStyle/>
          <a:p>
            <a:r>
              <a:rPr lang="nb-NO" dirty="0" smtClean="0"/>
              <a:t>Interface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sz="quarter" idx="13"/>
          </p:nvPr>
        </p:nvSpPr>
        <p:spPr>
          <a:xfrm>
            <a:off x="694800" y="1997273"/>
            <a:ext cx="10801875" cy="4140000"/>
          </a:xfrm>
        </p:spPr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>
          <a:xfrm>
            <a:off x="7381200" y="6461273"/>
            <a:ext cx="4114800" cy="206374"/>
          </a:xfrm>
        </p:spPr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>
          <a:xfrm>
            <a:off x="695325" y="6461273"/>
            <a:ext cx="2743200" cy="203199"/>
          </a:xfrm>
        </p:spPr>
        <p:txBody>
          <a:bodyPr/>
          <a:lstStyle/>
          <a:p>
            <a:fld id="{0A3ED7E7-E538-48B7-BF27-18C497C3E180}" type="slidenum">
              <a:rPr lang="nb-NO" smtClean="0"/>
              <a:pPr/>
              <a:t>4</a:t>
            </a:fld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2"/>
          <a:srcRect l="7680" t="9709" r="12899" b="9015"/>
          <a:stretch/>
        </p:blipFill>
        <p:spPr>
          <a:xfrm>
            <a:off x="694800" y="602086"/>
            <a:ext cx="10569132" cy="6084000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2"/>
          <a:srcRect l="7680" t="9709" r="12899" b="9015"/>
          <a:stretch/>
        </p:blipFill>
        <p:spPr>
          <a:xfrm>
            <a:off x="696000" y="602086"/>
            <a:ext cx="10569132" cy="6084000"/>
          </a:xfrm>
          <a:prstGeom prst="rect">
            <a:avLst/>
          </a:prstGeom>
        </p:spPr>
      </p:pic>
      <p:sp>
        <p:nvSpPr>
          <p:cNvPr id="8" name="TekstSylinder 7"/>
          <p:cNvSpPr txBox="1"/>
          <p:nvPr/>
        </p:nvSpPr>
        <p:spPr>
          <a:xfrm>
            <a:off x="6636347" y="2531249"/>
            <a:ext cx="1708727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Result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window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794347" y="3537082"/>
            <a:ext cx="1427019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Command</a:t>
            </a:r>
          </a:p>
          <a:p>
            <a:r>
              <a:rPr lang="en-GB" dirty="0">
                <a:solidFill>
                  <a:schemeClr val="bg1"/>
                </a:solidFill>
              </a:rPr>
              <a:t>r</a:t>
            </a:r>
            <a:r>
              <a:rPr lang="en-GB" dirty="0" smtClean="0">
                <a:solidFill>
                  <a:schemeClr val="bg1"/>
                </a:solidFill>
              </a:rPr>
              <a:t>eview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window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TekstSylinder 9"/>
          <p:cNvSpPr txBox="1"/>
          <p:nvPr/>
        </p:nvSpPr>
        <p:spPr>
          <a:xfrm>
            <a:off x="9274013" y="2890751"/>
            <a:ext cx="1708727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Variable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window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TekstSylinder 10"/>
          <p:cNvSpPr txBox="1"/>
          <p:nvPr/>
        </p:nvSpPr>
        <p:spPr>
          <a:xfrm>
            <a:off x="2512311" y="5842339"/>
            <a:ext cx="42164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Command window (write commands here)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Bildeforklaring formet som et rektangel 11"/>
          <p:cNvSpPr/>
          <p:nvPr/>
        </p:nvSpPr>
        <p:spPr>
          <a:xfrm>
            <a:off x="4839854" y="261000"/>
            <a:ext cx="2669309" cy="646546"/>
          </a:xfrm>
          <a:prstGeom prst="wedgeRectCallout">
            <a:avLst>
              <a:gd name="adj1" fmla="val -44238"/>
              <a:gd name="adj2" fmla="val 6964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Graphical user interface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07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Syntax</a:t>
            </a:r>
            <a:endParaRPr lang="en-GB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6" name="Rektangel 5"/>
          <p:cNvSpPr/>
          <p:nvPr/>
        </p:nvSpPr>
        <p:spPr>
          <a:xfrm>
            <a:off x="690960" y="1831137"/>
            <a:ext cx="105170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latin typeface="OCR A Extended" panose="02010509020102010303" pitchFamily="50" charset="0"/>
              </a:rPr>
              <a:t>command </a:t>
            </a:r>
            <a:r>
              <a:rPr lang="en-GB" sz="4400" dirty="0" err="1">
                <a:latin typeface="OCR A Extended" panose="02010509020102010303" pitchFamily="50" charset="0"/>
              </a:rPr>
              <a:t>varlist</a:t>
            </a:r>
            <a:r>
              <a:rPr lang="en-GB" sz="4400" dirty="0">
                <a:latin typeface="OCR A Extended" panose="02010509020102010303" pitchFamily="50" charset="0"/>
              </a:rPr>
              <a:t>, options</a:t>
            </a:r>
          </a:p>
          <a:p>
            <a:r>
              <a:rPr lang="en-GB" sz="3200" dirty="0"/>
              <a:t>Syntax is case sensitive</a:t>
            </a:r>
          </a:p>
          <a:p>
            <a:endParaRPr lang="en-GB" sz="3200" dirty="0"/>
          </a:p>
          <a:p>
            <a:r>
              <a:rPr lang="en-GB" sz="3200" dirty="0"/>
              <a:t>type</a:t>
            </a:r>
          </a:p>
          <a:p>
            <a:r>
              <a:rPr lang="en-GB" sz="4400" dirty="0">
                <a:latin typeface="OCR A Extended" panose="02010509020102010303" pitchFamily="50" charset="0"/>
              </a:rPr>
              <a:t>help </a:t>
            </a:r>
            <a:r>
              <a:rPr lang="en-GB" sz="4400" dirty="0" err="1">
                <a:latin typeface="OCR A Extended" panose="02010509020102010303" pitchFamily="50" charset="0"/>
              </a:rPr>
              <a:t>name_of_command</a:t>
            </a:r>
            <a:endParaRPr lang="en-GB" sz="4400" dirty="0">
              <a:latin typeface="OCR A Extended" panose="02010509020102010303" pitchFamily="50" charset="0"/>
            </a:endParaRPr>
          </a:p>
          <a:p>
            <a:r>
              <a:rPr lang="en-GB" sz="3200" dirty="0"/>
              <a:t>if you need help</a:t>
            </a:r>
          </a:p>
        </p:txBody>
      </p:sp>
    </p:spTree>
    <p:extLst>
      <p:ext uri="{BB962C8B-B14F-4D97-AF65-F5344CB8AC3E}">
        <p14:creationId xmlns:p14="http://schemas.microsoft.com/office/powerpoint/2010/main" val="224342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6</a:t>
            </a:fld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Syntax: Common  </a:t>
            </a:r>
            <a:endParaRPr lang="en-GB" dirty="0"/>
          </a:p>
        </p:txBody>
      </p:sp>
      <p:graphicFrame>
        <p:nvGraphicFramePr>
          <p:cNvPr id="6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260632"/>
              </p:ext>
            </p:extLst>
          </p:nvPr>
        </p:nvGraphicFramePr>
        <p:xfrm>
          <a:off x="695325" y="1754642"/>
          <a:ext cx="498613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3065"/>
                <a:gridCol w="2493065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b="1" dirty="0" smtClean="0"/>
                        <a:t>Arithmetic</a:t>
                      </a:r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Addition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Subtraction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Multiplication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/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Division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^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Power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( 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brackets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6203863"/>
              </p:ext>
            </p:extLst>
          </p:nvPr>
        </p:nvGraphicFramePr>
        <p:xfrm>
          <a:off x="6198290" y="4268231"/>
          <a:ext cx="5012635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9570"/>
                <a:gridCol w="2493065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b="1" dirty="0" smtClean="0"/>
                        <a:t>Numeric and string</a:t>
                      </a:r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&amp;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|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!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~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3438867"/>
              </p:ext>
            </p:extLst>
          </p:nvPr>
        </p:nvGraphicFramePr>
        <p:xfrm>
          <a:off x="6224795" y="977511"/>
          <a:ext cx="498613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3065"/>
                <a:gridCol w="2493065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b="1" dirty="0" smtClean="0"/>
                        <a:t>Logical</a:t>
                      </a:r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&gt;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Greather</a:t>
                      </a:r>
                      <a:r>
                        <a:rPr lang="en-GB" dirty="0" smtClean="0"/>
                        <a:t> than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&lt;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Less</a:t>
                      </a:r>
                      <a:r>
                        <a:rPr lang="en-GB" baseline="0" dirty="0" smtClean="0"/>
                        <a:t> than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&gt;=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Greather</a:t>
                      </a:r>
                      <a:r>
                        <a:rPr lang="en-GB" dirty="0" smtClean="0"/>
                        <a:t> than or equal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&lt;=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Less</a:t>
                      </a:r>
                      <a:r>
                        <a:rPr lang="en-GB" baseline="0" dirty="0" smtClean="0"/>
                        <a:t> than or equal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==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Equal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!=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 equal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~=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 equal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529929"/>
              </p:ext>
            </p:extLst>
          </p:nvPr>
        </p:nvGraphicFramePr>
        <p:xfrm>
          <a:off x="695325" y="4671946"/>
          <a:ext cx="5012635" cy="147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9570"/>
                <a:gridCol w="2493065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b="1" dirty="0" smtClean="0"/>
                        <a:t>Mathematical functions</a:t>
                      </a:r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Exp</a:t>
                      </a:r>
                      <a:r>
                        <a:rPr lang="en-GB" dirty="0" smtClean="0"/>
                        <a:t>()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Exponential</a:t>
                      </a:r>
                      <a:r>
                        <a:rPr lang="en-GB" baseline="0" dirty="0" smtClean="0"/>
                        <a:t> function</a:t>
                      </a:r>
                      <a:endParaRPr lang="en-GB" dirty="0"/>
                    </a:p>
                  </a:txBody>
                  <a:tcPr/>
                </a:tc>
              </a:tr>
              <a:tr h="239906">
                <a:tc>
                  <a:txBody>
                    <a:bodyPr/>
                    <a:lstStyle/>
                    <a:p>
                      <a:r>
                        <a:rPr lang="en-GB" dirty="0" smtClean="0"/>
                        <a:t>Log()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Natural</a:t>
                      </a:r>
                      <a:r>
                        <a:rPr lang="en-GB" baseline="0" dirty="0" smtClean="0"/>
                        <a:t> logarithm</a:t>
                      </a:r>
                      <a:endParaRPr lang="en-GB" dirty="0"/>
                    </a:p>
                  </a:txBody>
                  <a:tcPr/>
                </a:tc>
              </a:tr>
              <a:tr h="251833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Sqrt</a:t>
                      </a:r>
                      <a:r>
                        <a:rPr lang="en-GB" dirty="0" smtClean="0"/>
                        <a:t>()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Square</a:t>
                      </a:r>
                      <a:r>
                        <a:rPr lang="en-GB" baseline="0" dirty="0" smtClean="0"/>
                        <a:t> root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73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Do-file</a:t>
            </a:r>
            <a:endParaRPr lang="nb-NO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Keep</a:t>
            </a:r>
            <a:r>
              <a:rPr lang="nb-NO" dirty="0" smtClean="0"/>
              <a:t> </a:t>
            </a:r>
            <a:r>
              <a:rPr lang="nb-NO" dirty="0" err="1" smtClean="0"/>
              <a:t>track</a:t>
            </a:r>
            <a:endParaRPr lang="nb-NO" dirty="0" smtClean="0"/>
          </a:p>
          <a:p>
            <a:r>
              <a:rPr lang="nb-NO" dirty="0" smtClean="0"/>
              <a:t>Re-run </a:t>
            </a:r>
            <a:r>
              <a:rPr lang="nb-NO" dirty="0" err="1" smtClean="0"/>
              <a:t>commands</a:t>
            </a:r>
            <a:endParaRPr lang="nb-NO" dirty="0" smtClean="0"/>
          </a:p>
          <a:p>
            <a:r>
              <a:rPr lang="nb-NO" dirty="0" smtClean="0"/>
              <a:t>Make </a:t>
            </a:r>
            <a:r>
              <a:rPr lang="nb-NO" dirty="0" err="1" smtClean="0"/>
              <a:t>modifications</a:t>
            </a:r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/>
              <a:t>Make </a:t>
            </a:r>
            <a:r>
              <a:rPr lang="nb-NO" dirty="0" err="1" smtClean="0"/>
              <a:t>comments</a:t>
            </a:r>
            <a:r>
              <a:rPr lang="nb-NO" dirty="0" smtClean="0"/>
              <a:t> in do-file</a:t>
            </a:r>
          </a:p>
          <a:p>
            <a:pPr marL="0" indent="0">
              <a:buNone/>
            </a:pPr>
            <a:r>
              <a:rPr lang="nb-NO" dirty="0" smtClean="0"/>
              <a:t>// </a:t>
            </a:r>
            <a:r>
              <a:rPr lang="nb-NO" dirty="0" err="1" smtClean="0"/>
              <a:t>comment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** </a:t>
            </a:r>
            <a:r>
              <a:rPr lang="nb-NO" dirty="0" err="1" smtClean="0"/>
              <a:t>comment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/* </a:t>
            </a:r>
            <a:r>
              <a:rPr lang="nb-NO" dirty="0" err="1" smtClean="0"/>
              <a:t>comment</a:t>
            </a:r>
            <a:r>
              <a:rPr lang="nb-NO" dirty="0" smtClean="0"/>
              <a:t> */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7</a:t>
            </a:fld>
            <a:endParaRPr lang="nb-NO"/>
          </a:p>
        </p:txBody>
      </p:sp>
      <p:pic>
        <p:nvPicPr>
          <p:cNvPr id="4" name="Plassholder for bilde 3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74" b="13974"/>
          <a:stretch>
            <a:fillRect/>
          </a:stretch>
        </p:blipFill>
        <p:spPr>
          <a:xfrm>
            <a:off x="6097794" y="1557000"/>
            <a:ext cx="5112000" cy="4140000"/>
          </a:xfrm>
        </p:spPr>
      </p:pic>
    </p:spTree>
    <p:extLst>
      <p:ext uri="{BB962C8B-B14F-4D97-AF65-F5344CB8AC3E}">
        <p14:creationId xmlns:p14="http://schemas.microsoft.com/office/powerpoint/2010/main" val="344595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Create a folder for this course on your server</a:t>
            </a:r>
          </a:p>
          <a:p>
            <a:r>
              <a:rPr lang="en-GB" dirty="0" smtClean="0"/>
              <a:t>Go to webpage </a:t>
            </a:r>
            <a:r>
              <a:rPr lang="en-GB" dirty="0">
                <a:hlinkClick r:id="rId2"/>
              </a:rPr>
              <a:t>http://arken.nmbu.no/~</a:t>
            </a:r>
            <a:r>
              <a:rPr lang="en-GB" dirty="0" smtClean="0">
                <a:hlinkClick r:id="rId2"/>
              </a:rPr>
              <a:t>kiau/Stata</a:t>
            </a:r>
            <a:r>
              <a:rPr lang="en-GB" dirty="0" smtClean="0"/>
              <a:t> and download Excel file </a:t>
            </a:r>
            <a:r>
              <a:rPr lang="en-GB" dirty="0" err="1" smtClean="0"/>
              <a:t>country_short</a:t>
            </a:r>
            <a:r>
              <a:rPr lang="en-GB" dirty="0" smtClean="0"/>
              <a:t> and the pdf-file To Do List to the folder.</a:t>
            </a:r>
            <a:endParaRPr lang="en-GB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Norwegian University of Life Sciences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8</a:t>
            </a:fld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Before get to work..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12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MBU 16:9 with footer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305</Words>
  <Application>Microsoft Office PowerPoint</Application>
  <PresentationFormat>Widescreen</PresentationFormat>
  <Paragraphs>117</Paragraphs>
  <Slides>12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OCR A Extended</vt:lpstr>
      <vt:lpstr>NMBU 16:9 with footer</vt:lpstr>
      <vt:lpstr>Getting started with Stata</vt:lpstr>
      <vt:lpstr>Webpage</vt:lpstr>
      <vt:lpstr>Practice using Stata and avoid..</vt:lpstr>
      <vt:lpstr>GUI: Graphical User Interface</vt:lpstr>
      <vt:lpstr>Interface</vt:lpstr>
      <vt:lpstr>Syntax</vt:lpstr>
      <vt:lpstr>Syntax: Common  </vt:lpstr>
      <vt:lpstr>Do-file</vt:lpstr>
      <vt:lpstr>Before get to work..</vt:lpstr>
      <vt:lpstr>Launch Stata</vt:lpstr>
      <vt:lpstr>Exercise Set</vt:lpstr>
      <vt:lpstr>PowerPoint-presentasjon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2017-01-04T09:15:10Z</dcterms:created>
  <dcterms:modified xsi:type="dcterms:W3CDTF">2017-08-31T18:43:00Z</dcterms:modified>
</cp:coreProperties>
</file>