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Isaksen" initials="T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B9D"/>
    <a:srgbClr val="FF61C8"/>
    <a:srgbClr val="D94027"/>
    <a:srgbClr val="BD3721"/>
    <a:srgbClr val="E6482E"/>
    <a:srgbClr val="792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40" y="1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5C981-B203-4B96-9928-3B34329D185B}" type="doc">
      <dgm:prSet loTypeId="urn:microsoft.com/office/officeart/2005/8/layout/venn3" loCatId="relationship" qsTypeId="urn:microsoft.com/office/officeart/2005/8/quickstyle/simple1" qsCatId="simple" csTypeId="urn:microsoft.com/office/officeart/2005/8/colors/accent2_1" csCatId="accent2" phldr="1"/>
      <dgm:spPr/>
    </dgm:pt>
    <dgm:pt modelId="{261A8C5E-E270-42D9-ADFE-FCEAB566CE3F}">
      <dgm:prSet phldrT="[Tekst]"/>
      <dgm:sp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0" scaled="1"/>
          <a:tileRect/>
        </a:gra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>
              <a:solidFill>
                <a:srgbClr val="000090"/>
              </a:solidFill>
            </a:rPr>
            <a:t>miRNAs</a:t>
          </a:r>
        </a:p>
      </dgm:t>
    </dgm:pt>
    <dgm:pt modelId="{C1D0F0D5-88A1-4305-84DB-F0487B569291}" type="parTrans" cxnId="{41FBCF37-722D-4940-8920-BF3957C4495E}">
      <dgm:prSet/>
      <dgm:spPr/>
      <dgm:t>
        <a:bodyPr/>
        <a:lstStyle/>
        <a:p>
          <a:endParaRPr lang="nb-NO"/>
        </a:p>
      </dgm:t>
    </dgm:pt>
    <dgm:pt modelId="{2E36E16A-1882-4E94-8D7E-2F12E91F34C2}" type="sibTrans" cxnId="{41FBCF37-722D-4940-8920-BF3957C4495E}">
      <dgm:prSet/>
      <dgm:spPr/>
      <dgm:t>
        <a:bodyPr/>
        <a:lstStyle/>
        <a:p>
          <a:endParaRPr lang="nb-NO"/>
        </a:p>
      </dgm:t>
    </dgm:pt>
    <dgm:pt modelId="{7EA049B2-976D-4C03-AF52-19DD3CF98CFF}">
      <dgm:prSet phldrT="[Tekst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alpha val="50000"/>
              </a:schemeClr>
            </a:gs>
            <a:gs pos="100000">
              <a:srgbClr val="000000">
                <a:alpha val="50000"/>
              </a:srgbClr>
            </a:gs>
          </a:gsLst>
          <a:lin ang="0" scaled="1"/>
          <a:tileRect/>
        </a:gra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>
              <a:solidFill>
                <a:srgbClr val="000090"/>
              </a:solidFill>
            </a:rPr>
            <a:t>Java</a:t>
          </a:r>
        </a:p>
        <a:p>
          <a:r>
            <a:rPr lang="nb-NO" dirty="0">
              <a:solidFill>
                <a:srgbClr val="000090"/>
              </a:solidFill>
            </a:rPr>
            <a:t>Python</a:t>
          </a:r>
        </a:p>
      </dgm:t>
    </dgm:pt>
    <dgm:pt modelId="{56E47D8D-559A-462A-9CF6-D027F2AC8744}" type="parTrans" cxnId="{5008437F-0A8E-4DF3-ADC9-B8FAA9DDD562}">
      <dgm:prSet/>
      <dgm:spPr/>
      <dgm:t>
        <a:bodyPr/>
        <a:lstStyle/>
        <a:p>
          <a:endParaRPr lang="nb-NO"/>
        </a:p>
      </dgm:t>
    </dgm:pt>
    <dgm:pt modelId="{2DD4FECA-E16C-4B8F-9CE4-736AEDA728A1}" type="sibTrans" cxnId="{5008437F-0A8E-4DF3-ADC9-B8FAA9DDD562}">
      <dgm:prSet/>
      <dgm:spPr/>
      <dgm:t>
        <a:bodyPr/>
        <a:lstStyle/>
        <a:p>
          <a:endParaRPr lang="nb-NO"/>
        </a:p>
      </dgm:t>
    </dgm:pt>
    <dgm:pt modelId="{C70738DD-5E81-443B-BA15-96D67BD6AC77}">
      <dgm:prSet phldrT="[Tekst]"/>
      <dgm:spPr>
        <a:gradFill flip="none" rotWithShape="1">
          <a:gsLst>
            <a:gs pos="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50000"/>
                <a:alpha val="50000"/>
              </a:schemeClr>
            </a:gs>
          </a:gsLst>
          <a:lin ang="0" scaled="1"/>
          <a:tileRect/>
        </a:gradFill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>
              <a:solidFill>
                <a:srgbClr val="800000"/>
              </a:solidFill>
            </a:rPr>
            <a:t>NGS</a:t>
          </a:r>
        </a:p>
      </dgm:t>
    </dgm:pt>
    <dgm:pt modelId="{FD84C44C-C44C-40AC-8659-8397E032A9E5}" type="parTrans" cxnId="{F471B416-EAEF-4E0B-B6E5-A36544770E05}">
      <dgm:prSet/>
      <dgm:spPr/>
      <dgm:t>
        <a:bodyPr/>
        <a:lstStyle/>
        <a:p>
          <a:endParaRPr lang="nb-NO"/>
        </a:p>
      </dgm:t>
    </dgm:pt>
    <dgm:pt modelId="{3E475B77-5E64-4B6E-A5CC-925CF55F80EC}" type="sibTrans" cxnId="{F471B416-EAEF-4E0B-B6E5-A36544770E05}">
      <dgm:prSet/>
      <dgm:spPr/>
      <dgm:t>
        <a:bodyPr/>
        <a:lstStyle/>
        <a:p>
          <a:endParaRPr lang="nb-NO"/>
        </a:p>
      </dgm:t>
    </dgm:pt>
    <dgm:pt modelId="{8D846FEB-EE24-4BF9-8E8A-B31247BB115B}">
      <dgm:prSet phldrT="[Tekst]"/>
      <dgm:spPr>
        <a:gradFill flip="none" rotWithShape="1">
          <a:gsLst>
            <a:gs pos="0">
              <a:schemeClr val="accent2">
                <a:lumMod val="60000"/>
                <a:lumOff val="40000"/>
                <a:alpha val="50000"/>
              </a:schemeClr>
            </a:gs>
            <a:gs pos="100000">
              <a:srgbClr val="800000">
                <a:alpha val="50000"/>
              </a:srgbClr>
            </a:gs>
          </a:gsLst>
          <a:lin ang="0" scaled="1"/>
          <a:tileRect/>
        </a:grad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/>
            <a:t>Data</a:t>
          </a:r>
        </a:p>
        <a:p>
          <a:r>
            <a:rPr lang="nb-NO" dirty="0"/>
            <a:t>Analysis</a:t>
          </a:r>
        </a:p>
      </dgm:t>
    </dgm:pt>
    <dgm:pt modelId="{606123C1-F79A-42CD-9050-B1E36FBA338E}" type="parTrans" cxnId="{7E268BFB-3A94-440F-8F86-58D76A90AD89}">
      <dgm:prSet/>
      <dgm:spPr/>
      <dgm:t>
        <a:bodyPr/>
        <a:lstStyle/>
        <a:p>
          <a:endParaRPr lang="nb-NO"/>
        </a:p>
      </dgm:t>
    </dgm:pt>
    <dgm:pt modelId="{BDAC1C42-9224-4B33-956F-C7BFA002E821}" type="sibTrans" cxnId="{7E268BFB-3A94-440F-8F86-58D76A90AD89}">
      <dgm:prSet/>
      <dgm:spPr/>
      <dgm:t>
        <a:bodyPr/>
        <a:lstStyle/>
        <a:p>
          <a:endParaRPr lang="nb-NO"/>
        </a:p>
      </dgm:t>
    </dgm:pt>
    <dgm:pt modelId="{D41F1DAB-9365-4CCF-BF98-D1C89CFF72A0}">
      <dgm:prSet phldrT="[Tekst]"/>
      <dgm:spPr>
        <a:gradFill flip="none" rotWithShape="1">
          <a:gsLst>
            <a:gs pos="0">
              <a:srgbClr val="FF61C8">
                <a:alpha val="50000"/>
              </a:srgbClr>
            </a:gs>
            <a:gs pos="100000">
              <a:srgbClr val="AA2B9D">
                <a:alpha val="50000"/>
              </a:srgbClr>
            </a:gs>
          </a:gsLst>
          <a:lin ang="0" scaled="1"/>
          <a:tileRect/>
        </a:gradFill>
        <a:ln>
          <a:solidFill>
            <a:srgbClr val="6600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b-NO" dirty="0"/>
            <a:t>Deep</a:t>
          </a:r>
        </a:p>
        <a:p>
          <a:r>
            <a:rPr lang="nb-NO" dirty="0"/>
            <a:t>Learning</a:t>
          </a:r>
        </a:p>
      </dgm:t>
    </dgm:pt>
    <dgm:pt modelId="{53D42B36-348E-42F7-89C7-9FFD72906BD7}" type="parTrans" cxnId="{4F1988CE-9534-4899-AC87-995E7594E3AC}">
      <dgm:prSet/>
      <dgm:spPr/>
      <dgm:t>
        <a:bodyPr/>
        <a:lstStyle/>
        <a:p>
          <a:endParaRPr lang="nb-NO"/>
        </a:p>
      </dgm:t>
    </dgm:pt>
    <dgm:pt modelId="{49204481-228D-44DF-96F7-A601599F6CC5}" type="sibTrans" cxnId="{4F1988CE-9534-4899-AC87-995E7594E3AC}">
      <dgm:prSet/>
      <dgm:spPr/>
      <dgm:t>
        <a:bodyPr/>
        <a:lstStyle/>
        <a:p>
          <a:endParaRPr lang="nb-NO"/>
        </a:p>
      </dgm:t>
    </dgm:pt>
    <dgm:pt modelId="{68862E9A-4AA0-4E54-8800-946B6DB08972}" type="pres">
      <dgm:prSet presAssocID="{CAA5C981-B203-4B96-9928-3B34329D185B}" presName="Name0" presStyleCnt="0">
        <dgm:presLayoutVars>
          <dgm:dir/>
          <dgm:resizeHandles val="exact"/>
        </dgm:presLayoutVars>
      </dgm:prSet>
      <dgm:spPr/>
    </dgm:pt>
    <dgm:pt modelId="{54E5ED58-F113-4637-8ABB-B994B902C1DC}" type="pres">
      <dgm:prSet presAssocID="{261A8C5E-E270-42D9-ADFE-FCEAB566CE3F}" presName="Name5" presStyleLbl="vennNode1" presStyleIdx="0" presStyleCnt="5">
        <dgm:presLayoutVars>
          <dgm:bulletEnabled val="1"/>
        </dgm:presLayoutVars>
      </dgm:prSet>
      <dgm:spPr/>
    </dgm:pt>
    <dgm:pt modelId="{6C0F0175-C073-4861-850C-DD551E140EC9}" type="pres">
      <dgm:prSet presAssocID="{2E36E16A-1882-4E94-8D7E-2F12E91F34C2}" presName="space" presStyleCnt="0"/>
      <dgm:spPr/>
    </dgm:pt>
    <dgm:pt modelId="{D517C83F-AC7F-4360-8675-24D1E84F91C2}" type="pres">
      <dgm:prSet presAssocID="{7EA049B2-976D-4C03-AF52-19DD3CF98CFF}" presName="Name5" presStyleLbl="vennNode1" presStyleIdx="1" presStyleCnt="5">
        <dgm:presLayoutVars>
          <dgm:bulletEnabled val="1"/>
        </dgm:presLayoutVars>
      </dgm:prSet>
      <dgm:spPr/>
    </dgm:pt>
    <dgm:pt modelId="{8A4C9913-A8E4-4458-BFBF-2106A04A2933}" type="pres">
      <dgm:prSet presAssocID="{2DD4FECA-E16C-4B8F-9CE4-736AEDA728A1}" presName="space" presStyleCnt="0"/>
      <dgm:spPr/>
    </dgm:pt>
    <dgm:pt modelId="{EF1FBCEB-C785-455D-BB9B-D8B5D3847FF6}" type="pres">
      <dgm:prSet presAssocID="{C70738DD-5E81-443B-BA15-96D67BD6AC77}" presName="Name5" presStyleLbl="vennNode1" presStyleIdx="2" presStyleCnt="5">
        <dgm:presLayoutVars>
          <dgm:bulletEnabled val="1"/>
        </dgm:presLayoutVars>
      </dgm:prSet>
      <dgm:spPr/>
    </dgm:pt>
    <dgm:pt modelId="{09C6178C-A687-462D-B7F1-12E483361C69}" type="pres">
      <dgm:prSet presAssocID="{3E475B77-5E64-4B6E-A5CC-925CF55F80EC}" presName="space" presStyleCnt="0"/>
      <dgm:spPr/>
    </dgm:pt>
    <dgm:pt modelId="{3E2CF8CE-EDD1-4CD0-BE4D-B7D6903666DB}" type="pres">
      <dgm:prSet presAssocID="{8D846FEB-EE24-4BF9-8E8A-B31247BB115B}" presName="Name5" presStyleLbl="vennNode1" presStyleIdx="3" presStyleCnt="5" custLinFactNeighborX="2424" custLinFactNeighborY="0">
        <dgm:presLayoutVars>
          <dgm:bulletEnabled val="1"/>
        </dgm:presLayoutVars>
      </dgm:prSet>
      <dgm:spPr/>
    </dgm:pt>
    <dgm:pt modelId="{5A13E3AC-1880-4C5F-BB57-4ADB22016894}" type="pres">
      <dgm:prSet presAssocID="{BDAC1C42-9224-4B33-956F-C7BFA002E821}" presName="space" presStyleCnt="0"/>
      <dgm:spPr/>
    </dgm:pt>
    <dgm:pt modelId="{97BB8F8F-475D-420D-A0C2-83C90968259A}" type="pres">
      <dgm:prSet presAssocID="{D41F1DAB-9365-4CCF-BF98-D1C89CFF72A0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FECDA001-1F6D-4524-B652-DF05AC1A0A5E}" type="presOf" srcId="{C70738DD-5E81-443B-BA15-96D67BD6AC77}" destId="{EF1FBCEB-C785-455D-BB9B-D8B5D3847FF6}" srcOrd="0" destOrd="0" presId="urn:microsoft.com/office/officeart/2005/8/layout/venn3"/>
    <dgm:cxn modelId="{F471B416-EAEF-4E0B-B6E5-A36544770E05}" srcId="{CAA5C981-B203-4B96-9928-3B34329D185B}" destId="{C70738DD-5E81-443B-BA15-96D67BD6AC77}" srcOrd="2" destOrd="0" parTransId="{FD84C44C-C44C-40AC-8659-8397E032A9E5}" sibTransId="{3E475B77-5E64-4B6E-A5CC-925CF55F80EC}"/>
    <dgm:cxn modelId="{AEFEFA1C-91E4-48D6-A7A2-8DBEC29B5F8C}" type="presOf" srcId="{261A8C5E-E270-42D9-ADFE-FCEAB566CE3F}" destId="{54E5ED58-F113-4637-8ABB-B994B902C1DC}" srcOrd="0" destOrd="0" presId="urn:microsoft.com/office/officeart/2005/8/layout/venn3"/>
    <dgm:cxn modelId="{41FBCF37-722D-4940-8920-BF3957C4495E}" srcId="{CAA5C981-B203-4B96-9928-3B34329D185B}" destId="{261A8C5E-E270-42D9-ADFE-FCEAB566CE3F}" srcOrd="0" destOrd="0" parTransId="{C1D0F0D5-88A1-4305-84DB-F0487B569291}" sibTransId="{2E36E16A-1882-4E94-8D7E-2F12E91F34C2}"/>
    <dgm:cxn modelId="{9DB8EA39-A317-43A0-B385-EAB516521334}" type="presOf" srcId="{7EA049B2-976D-4C03-AF52-19DD3CF98CFF}" destId="{D517C83F-AC7F-4360-8675-24D1E84F91C2}" srcOrd="0" destOrd="0" presId="urn:microsoft.com/office/officeart/2005/8/layout/venn3"/>
    <dgm:cxn modelId="{5008437F-0A8E-4DF3-ADC9-B8FAA9DDD562}" srcId="{CAA5C981-B203-4B96-9928-3B34329D185B}" destId="{7EA049B2-976D-4C03-AF52-19DD3CF98CFF}" srcOrd="1" destOrd="0" parTransId="{56E47D8D-559A-462A-9CF6-D027F2AC8744}" sibTransId="{2DD4FECA-E16C-4B8F-9CE4-736AEDA728A1}"/>
    <dgm:cxn modelId="{813994A5-E6E1-44C4-98A6-9A02485861F5}" type="presOf" srcId="{D41F1DAB-9365-4CCF-BF98-D1C89CFF72A0}" destId="{97BB8F8F-475D-420D-A0C2-83C90968259A}" srcOrd="0" destOrd="0" presId="urn:microsoft.com/office/officeart/2005/8/layout/venn3"/>
    <dgm:cxn modelId="{492EBCBA-51C9-489A-9873-F5AD4405AAC0}" type="presOf" srcId="{CAA5C981-B203-4B96-9928-3B34329D185B}" destId="{68862E9A-4AA0-4E54-8800-946B6DB08972}" srcOrd="0" destOrd="0" presId="urn:microsoft.com/office/officeart/2005/8/layout/venn3"/>
    <dgm:cxn modelId="{4F1988CE-9534-4899-AC87-995E7594E3AC}" srcId="{CAA5C981-B203-4B96-9928-3B34329D185B}" destId="{D41F1DAB-9365-4CCF-BF98-D1C89CFF72A0}" srcOrd="4" destOrd="0" parTransId="{53D42B36-348E-42F7-89C7-9FFD72906BD7}" sibTransId="{49204481-228D-44DF-96F7-A601599F6CC5}"/>
    <dgm:cxn modelId="{DC4CF0CE-E3C6-4251-BCCE-677C170EE130}" type="presOf" srcId="{8D846FEB-EE24-4BF9-8E8A-B31247BB115B}" destId="{3E2CF8CE-EDD1-4CD0-BE4D-B7D6903666DB}" srcOrd="0" destOrd="0" presId="urn:microsoft.com/office/officeart/2005/8/layout/venn3"/>
    <dgm:cxn modelId="{7E268BFB-3A94-440F-8F86-58D76A90AD89}" srcId="{CAA5C981-B203-4B96-9928-3B34329D185B}" destId="{8D846FEB-EE24-4BF9-8E8A-B31247BB115B}" srcOrd="3" destOrd="0" parTransId="{606123C1-F79A-42CD-9050-B1E36FBA338E}" sibTransId="{BDAC1C42-9224-4B33-956F-C7BFA002E821}"/>
    <dgm:cxn modelId="{68B38A33-94EB-4791-995C-6FA7F7F03A81}" type="presParOf" srcId="{68862E9A-4AA0-4E54-8800-946B6DB08972}" destId="{54E5ED58-F113-4637-8ABB-B994B902C1DC}" srcOrd="0" destOrd="0" presId="urn:microsoft.com/office/officeart/2005/8/layout/venn3"/>
    <dgm:cxn modelId="{CB8AF5DD-B64A-4928-822B-FBD05C3467C6}" type="presParOf" srcId="{68862E9A-4AA0-4E54-8800-946B6DB08972}" destId="{6C0F0175-C073-4861-850C-DD551E140EC9}" srcOrd="1" destOrd="0" presId="urn:microsoft.com/office/officeart/2005/8/layout/venn3"/>
    <dgm:cxn modelId="{04FB41E1-FD40-4985-9D66-5F4F9307E551}" type="presParOf" srcId="{68862E9A-4AA0-4E54-8800-946B6DB08972}" destId="{D517C83F-AC7F-4360-8675-24D1E84F91C2}" srcOrd="2" destOrd="0" presId="urn:microsoft.com/office/officeart/2005/8/layout/venn3"/>
    <dgm:cxn modelId="{071B4FDC-35EC-4849-A7A5-66A16C796078}" type="presParOf" srcId="{68862E9A-4AA0-4E54-8800-946B6DB08972}" destId="{8A4C9913-A8E4-4458-BFBF-2106A04A2933}" srcOrd="3" destOrd="0" presId="urn:microsoft.com/office/officeart/2005/8/layout/venn3"/>
    <dgm:cxn modelId="{8DD5EE06-D3FE-4F64-A055-38E03DA5EA43}" type="presParOf" srcId="{68862E9A-4AA0-4E54-8800-946B6DB08972}" destId="{EF1FBCEB-C785-455D-BB9B-D8B5D3847FF6}" srcOrd="4" destOrd="0" presId="urn:microsoft.com/office/officeart/2005/8/layout/venn3"/>
    <dgm:cxn modelId="{AC1A218A-6567-4107-BC60-2B910333F2BC}" type="presParOf" srcId="{68862E9A-4AA0-4E54-8800-946B6DB08972}" destId="{09C6178C-A687-462D-B7F1-12E483361C69}" srcOrd="5" destOrd="0" presId="urn:microsoft.com/office/officeart/2005/8/layout/venn3"/>
    <dgm:cxn modelId="{626BAEDB-1A90-42B5-93BA-48CAFCCB27D1}" type="presParOf" srcId="{68862E9A-4AA0-4E54-8800-946B6DB08972}" destId="{3E2CF8CE-EDD1-4CD0-BE4D-B7D6903666DB}" srcOrd="6" destOrd="0" presId="urn:microsoft.com/office/officeart/2005/8/layout/venn3"/>
    <dgm:cxn modelId="{89F455FD-4E26-4E8C-916F-26017B719B6F}" type="presParOf" srcId="{68862E9A-4AA0-4E54-8800-946B6DB08972}" destId="{5A13E3AC-1880-4C5F-BB57-4ADB22016894}" srcOrd="7" destOrd="0" presId="urn:microsoft.com/office/officeart/2005/8/layout/venn3"/>
    <dgm:cxn modelId="{237EAE3B-8B0F-40E5-A0D3-30980B523746}" type="presParOf" srcId="{68862E9A-4AA0-4E54-8800-946B6DB08972}" destId="{97BB8F8F-475D-420D-A0C2-83C90968259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52B87-28B6-46F2-B668-C7FF2A1AF698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</dgm:pt>
    <dgm:pt modelId="{CC7251A8-44E7-442C-8DD8-2E69C3B3BCF3}">
      <dgm:prSet phldrT="[Tekst]"/>
      <dgm:spPr>
        <a:ln>
          <a:solidFill>
            <a:srgbClr val="000090"/>
          </a:solidFill>
        </a:ln>
      </dgm:spPr>
      <dgm:t>
        <a:bodyPr/>
        <a:lstStyle/>
        <a:p>
          <a:r>
            <a:rPr lang="nb-NO" b="0" i="0" dirty="0">
              <a:latin typeface="Calibri Light"/>
              <a:cs typeface="Calibri Light"/>
            </a:rPr>
            <a:t>miRNAs and isomiRs </a:t>
          </a:r>
        </a:p>
      </dgm:t>
    </dgm:pt>
    <dgm:pt modelId="{A68A600B-5711-4BCB-8EF1-D4DBF4BB2624}" type="sibTrans" cxnId="{FE32CAFD-DCFF-4A9D-98BF-12B857337D99}">
      <dgm:prSet/>
      <dgm:spPr/>
      <dgm:t>
        <a:bodyPr/>
        <a:lstStyle/>
        <a:p>
          <a:endParaRPr lang="nb-NO"/>
        </a:p>
      </dgm:t>
    </dgm:pt>
    <dgm:pt modelId="{71C9D61F-5B2B-4AA7-A05C-2773D3AA1F54}" type="parTrans" cxnId="{FE32CAFD-DCFF-4A9D-98BF-12B857337D99}">
      <dgm:prSet/>
      <dgm:spPr/>
      <dgm:t>
        <a:bodyPr/>
        <a:lstStyle/>
        <a:p>
          <a:endParaRPr lang="nb-NO"/>
        </a:p>
      </dgm:t>
    </dgm:pt>
    <dgm:pt modelId="{F3C125E7-7C4A-4EFE-AFDC-D5D9DC15142F}">
      <dgm:prSet/>
      <dgm:spPr>
        <a:ln>
          <a:solidFill>
            <a:srgbClr val="000090"/>
          </a:solidFill>
        </a:ln>
      </dgm:spPr>
      <dgm:t>
        <a:bodyPr/>
        <a:lstStyle/>
        <a:p>
          <a:r>
            <a:rPr lang="nb-NO" b="0" i="0" dirty="0" err="1">
              <a:latin typeface="Calibri Light"/>
              <a:cs typeface="Calibri Light"/>
            </a:rPr>
            <a:t>experimental</a:t>
          </a:r>
          <a:r>
            <a:rPr lang="nb-NO" b="0" i="0" dirty="0">
              <a:latin typeface="Calibri Light"/>
              <a:cs typeface="Calibri Light"/>
            </a:rPr>
            <a:t> </a:t>
          </a:r>
          <a:r>
            <a:rPr lang="nb-NO" b="0" i="0" dirty="0" err="1">
              <a:latin typeface="Calibri Light"/>
              <a:cs typeface="Calibri Light"/>
            </a:rPr>
            <a:t>investigation</a:t>
          </a:r>
          <a:r>
            <a:rPr lang="nb-NO" b="0" i="0" dirty="0">
              <a:latin typeface="Calibri Light"/>
              <a:cs typeface="Calibri Light"/>
            </a:rPr>
            <a:t> </a:t>
          </a:r>
          <a:r>
            <a:rPr lang="nb-NO" b="0" i="0" dirty="0" err="1">
              <a:latin typeface="Calibri Light"/>
              <a:cs typeface="Calibri Light"/>
            </a:rPr>
            <a:t>of</a:t>
          </a:r>
          <a:r>
            <a:rPr lang="nb-NO" b="0" i="0" dirty="0">
              <a:latin typeface="Calibri Light"/>
              <a:cs typeface="Calibri Light"/>
            </a:rPr>
            <a:t> miRNA-</a:t>
          </a:r>
          <a:r>
            <a:rPr lang="nb-NO" b="0" i="0" dirty="0" err="1">
              <a:latin typeface="Calibri Light"/>
              <a:cs typeface="Calibri Light"/>
            </a:rPr>
            <a:t>mRNA</a:t>
          </a:r>
          <a:r>
            <a:rPr lang="nb-NO" b="0" i="0" dirty="0">
              <a:latin typeface="Calibri Light"/>
              <a:cs typeface="Calibri Light"/>
            </a:rPr>
            <a:t> </a:t>
          </a:r>
          <a:r>
            <a:rPr lang="nb-NO" b="0" i="0" dirty="0" err="1">
              <a:latin typeface="Calibri Light"/>
              <a:cs typeface="Calibri Light"/>
            </a:rPr>
            <a:t>targeting</a:t>
          </a:r>
          <a:endParaRPr lang="nb-NO" b="0" i="0" dirty="0">
            <a:latin typeface="Calibri Light"/>
            <a:cs typeface="Calibri Light"/>
          </a:endParaRPr>
        </a:p>
      </dgm:t>
    </dgm:pt>
    <dgm:pt modelId="{8EE69060-77A2-4506-BD03-E00DEA822D80}" type="parTrans" cxnId="{6B91661D-D615-4771-99D1-5FDB63939D11}">
      <dgm:prSet/>
      <dgm:spPr/>
      <dgm:t>
        <a:bodyPr/>
        <a:lstStyle/>
        <a:p>
          <a:endParaRPr lang="nb-NO"/>
        </a:p>
      </dgm:t>
    </dgm:pt>
    <dgm:pt modelId="{64CBFEEE-90E7-4A9E-A626-4A7EDDEA9827}" type="sibTrans" cxnId="{6B91661D-D615-4771-99D1-5FDB63939D11}">
      <dgm:prSet/>
      <dgm:spPr/>
      <dgm:t>
        <a:bodyPr/>
        <a:lstStyle/>
        <a:p>
          <a:endParaRPr lang="nb-NO"/>
        </a:p>
      </dgm:t>
    </dgm:pt>
    <dgm:pt modelId="{C1F9CA1D-480D-4BC3-BA41-42B1DDFA828D}">
      <dgm:prSet/>
      <dgm:spPr>
        <a:ln>
          <a:solidFill>
            <a:srgbClr val="000090"/>
          </a:solidFill>
        </a:ln>
      </dgm:spPr>
      <dgm:t>
        <a:bodyPr/>
        <a:lstStyle/>
        <a:p>
          <a:r>
            <a:rPr lang="nb-NO" b="0" i="0" dirty="0" err="1">
              <a:latin typeface="Calibri Light"/>
              <a:cs typeface="Calibri Light"/>
            </a:rPr>
            <a:t>developing</a:t>
          </a:r>
          <a:r>
            <a:rPr lang="nb-NO" b="0" i="0" dirty="0">
              <a:latin typeface="Calibri Light"/>
              <a:cs typeface="Calibri Light"/>
            </a:rPr>
            <a:t> an miRNA </a:t>
          </a:r>
          <a:r>
            <a:rPr lang="nb-NO" b="0" i="0" dirty="0" err="1">
              <a:latin typeface="Calibri Light"/>
              <a:cs typeface="Calibri Light"/>
            </a:rPr>
            <a:t>ontology</a:t>
          </a:r>
          <a:endParaRPr lang="nb-NO" b="0" i="0" dirty="0">
            <a:latin typeface="Calibri Light"/>
            <a:cs typeface="Calibri Light"/>
          </a:endParaRPr>
        </a:p>
      </dgm:t>
    </dgm:pt>
    <dgm:pt modelId="{FAED8254-914E-42E8-8AF8-522D0DC388B0}" type="parTrans" cxnId="{C0586487-F8C8-46FA-80CC-D17F3AC19CA4}">
      <dgm:prSet/>
      <dgm:spPr/>
      <dgm:t>
        <a:bodyPr/>
        <a:lstStyle/>
        <a:p>
          <a:endParaRPr lang="nb-NO"/>
        </a:p>
      </dgm:t>
    </dgm:pt>
    <dgm:pt modelId="{9B3DADBF-007A-4A7C-AB34-AF9CE0450A84}" type="sibTrans" cxnId="{C0586487-F8C8-46FA-80CC-D17F3AC19CA4}">
      <dgm:prSet/>
      <dgm:spPr/>
      <dgm:t>
        <a:bodyPr/>
        <a:lstStyle/>
        <a:p>
          <a:endParaRPr lang="nb-NO"/>
        </a:p>
      </dgm:t>
    </dgm:pt>
    <dgm:pt modelId="{0EAE9960-AB69-4977-85EB-FBE155B3E238}">
      <dgm:prSet/>
      <dgm:spPr>
        <a:ln>
          <a:solidFill>
            <a:srgbClr val="000090"/>
          </a:solidFill>
        </a:ln>
      </dgm:spPr>
      <dgm:t>
        <a:bodyPr/>
        <a:lstStyle/>
        <a:p>
          <a:r>
            <a:rPr lang="nb-NO" b="0" i="0" dirty="0" err="1">
              <a:latin typeface="Calibri Light"/>
              <a:cs typeface="Calibri Light"/>
            </a:rPr>
            <a:t>deep</a:t>
          </a:r>
          <a:r>
            <a:rPr lang="nb-NO" b="0" i="0" dirty="0">
              <a:latin typeface="Calibri Light"/>
              <a:cs typeface="Calibri Light"/>
            </a:rPr>
            <a:t> </a:t>
          </a:r>
          <a:r>
            <a:rPr lang="nb-NO" b="0" i="0" dirty="0" err="1">
              <a:latin typeface="Calibri Light"/>
              <a:cs typeface="Calibri Light"/>
            </a:rPr>
            <a:t>learning</a:t>
          </a:r>
          <a:r>
            <a:rPr lang="nb-NO" b="0" i="0" dirty="0">
              <a:latin typeface="Calibri Light"/>
              <a:cs typeface="Calibri Light"/>
            </a:rPr>
            <a:t> to mine miRNA </a:t>
          </a:r>
          <a:r>
            <a:rPr lang="nb-NO" b="0" i="0" dirty="0" err="1">
              <a:latin typeface="Calibri Light"/>
              <a:cs typeface="Calibri Light"/>
            </a:rPr>
            <a:t>targeting</a:t>
          </a:r>
          <a:r>
            <a:rPr lang="nb-NO" b="0" i="0" dirty="0">
              <a:latin typeface="Calibri Light"/>
              <a:cs typeface="Calibri Light"/>
            </a:rPr>
            <a:t> </a:t>
          </a:r>
          <a:r>
            <a:rPr lang="nb-NO" b="0" i="0" dirty="0" err="1">
              <a:latin typeface="Calibri Light"/>
              <a:cs typeface="Calibri Light"/>
            </a:rPr>
            <a:t>datasets</a:t>
          </a:r>
          <a:endParaRPr lang="nb-NO" b="0" i="0" dirty="0">
            <a:latin typeface="Calibri Light"/>
            <a:cs typeface="Calibri Light"/>
          </a:endParaRPr>
        </a:p>
      </dgm:t>
    </dgm:pt>
    <dgm:pt modelId="{F6819F9D-F2A0-4CE1-9654-69D4BFC343BC}" type="parTrans" cxnId="{5C739B39-81BD-424F-86E3-28394F9A9CE7}">
      <dgm:prSet/>
      <dgm:spPr/>
      <dgm:t>
        <a:bodyPr/>
        <a:lstStyle/>
        <a:p>
          <a:endParaRPr lang="nb-NO"/>
        </a:p>
      </dgm:t>
    </dgm:pt>
    <dgm:pt modelId="{86261EE6-C7F9-4C8D-9448-C17EB44C6E79}" type="sibTrans" cxnId="{5C739B39-81BD-424F-86E3-28394F9A9CE7}">
      <dgm:prSet/>
      <dgm:spPr/>
      <dgm:t>
        <a:bodyPr/>
        <a:lstStyle/>
        <a:p>
          <a:endParaRPr lang="nb-NO"/>
        </a:p>
      </dgm:t>
    </dgm:pt>
    <dgm:pt modelId="{FA973FE6-3B29-4F96-9270-8AA3642C48B9}" type="pres">
      <dgm:prSet presAssocID="{E7752B87-28B6-46F2-B668-C7FF2A1AF698}" presName="linear" presStyleCnt="0">
        <dgm:presLayoutVars>
          <dgm:dir/>
          <dgm:resizeHandles val="exact"/>
        </dgm:presLayoutVars>
      </dgm:prSet>
      <dgm:spPr/>
    </dgm:pt>
    <dgm:pt modelId="{7BF561F2-5CD8-4833-8CE3-99B3690DAE9C}" type="pres">
      <dgm:prSet presAssocID="{CC7251A8-44E7-442C-8DD8-2E69C3B3BCF3}" presName="comp" presStyleCnt="0"/>
      <dgm:spPr/>
    </dgm:pt>
    <dgm:pt modelId="{DB9417D4-AD39-4C12-A8A7-FD3EC1C18A1D}" type="pres">
      <dgm:prSet presAssocID="{CC7251A8-44E7-442C-8DD8-2E69C3B3BCF3}" presName="box" presStyleLbl="node1" presStyleIdx="0" presStyleCnt="4"/>
      <dgm:spPr/>
    </dgm:pt>
    <dgm:pt modelId="{3CB914AD-72D2-40B1-9144-930FE5BF3CB1}" type="pres">
      <dgm:prSet presAssocID="{CC7251A8-44E7-442C-8DD8-2E69C3B3BCF3}" presName="img" presStyleLbl="fgImgPlace1" presStyleIdx="0" presStyleCnt="4"/>
      <dgm:spPr>
        <a:solidFill>
          <a:schemeClr val="accent1">
            <a:lumMod val="20000"/>
            <a:lumOff val="80000"/>
          </a:schemeClr>
        </a:solidFill>
        <a:ln>
          <a:solidFill>
            <a:srgbClr val="0000FF"/>
          </a:solidFill>
        </a:ln>
      </dgm:spPr>
    </dgm:pt>
    <dgm:pt modelId="{1735F038-AACC-46BE-B682-A57B16E11EE6}" type="pres">
      <dgm:prSet presAssocID="{CC7251A8-44E7-442C-8DD8-2E69C3B3BCF3}" presName="text" presStyleLbl="node1" presStyleIdx="0" presStyleCnt="4">
        <dgm:presLayoutVars>
          <dgm:bulletEnabled val="1"/>
        </dgm:presLayoutVars>
      </dgm:prSet>
      <dgm:spPr/>
    </dgm:pt>
    <dgm:pt modelId="{7EDECDD6-9A44-4921-9237-D7D57AE6A174}" type="pres">
      <dgm:prSet presAssocID="{A68A600B-5711-4BCB-8EF1-D4DBF4BB2624}" presName="spacer" presStyleCnt="0"/>
      <dgm:spPr/>
    </dgm:pt>
    <dgm:pt modelId="{8EA2476E-16F5-451A-8C3A-A57AE22D54AF}" type="pres">
      <dgm:prSet presAssocID="{F3C125E7-7C4A-4EFE-AFDC-D5D9DC15142F}" presName="comp" presStyleCnt="0"/>
      <dgm:spPr/>
    </dgm:pt>
    <dgm:pt modelId="{13AA98BD-C5FF-405D-B0C2-AA34595F8CC8}" type="pres">
      <dgm:prSet presAssocID="{F3C125E7-7C4A-4EFE-AFDC-D5D9DC15142F}" presName="box" presStyleLbl="node1" presStyleIdx="1" presStyleCnt="4"/>
      <dgm:spPr/>
    </dgm:pt>
    <dgm:pt modelId="{D47F3B35-E2F4-437E-955F-AABCA475EBA4}" type="pres">
      <dgm:prSet presAssocID="{F3C125E7-7C4A-4EFE-AFDC-D5D9DC15142F}" presName="img" presStyleLbl="fgImgPlace1" presStyleIdx="1" presStyleCnt="4"/>
      <dgm:spPr>
        <a:solidFill>
          <a:schemeClr val="bg1">
            <a:alpha val="50000"/>
          </a:schemeClr>
        </a:solidFill>
        <a:ln>
          <a:solidFill>
            <a:srgbClr val="0000FF"/>
          </a:solidFill>
        </a:ln>
      </dgm:spPr>
    </dgm:pt>
    <dgm:pt modelId="{E119E2C4-567F-46BA-9EB6-4845D1C19FB5}" type="pres">
      <dgm:prSet presAssocID="{F3C125E7-7C4A-4EFE-AFDC-D5D9DC15142F}" presName="text" presStyleLbl="node1" presStyleIdx="1" presStyleCnt="4">
        <dgm:presLayoutVars>
          <dgm:bulletEnabled val="1"/>
        </dgm:presLayoutVars>
      </dgm:prSet>
      <dgm:spPr/>
    </dgm:pt>
    <dgm:pt modelId="{2E451BF2-1CEC-4781-8060-CB74918532D3}" type="pres">
      <dgm:prSet presAssocID="{64CBFEEE-90E7-4A9E-A626-4A7EDDEA9827}" presName="spacer" presStyleCnt="0"/>
      <dgm:spPr/>
    </dgm:pt>
    <dgm:pt modelId="{C3E7C190-A58A-4D95-B7C6-71459DFFD45A}" type="pres">
      <dgm:prSet presAssocID="{C1F9CA1D-480D-4BC3-BA41-42B1DDFA828D}" presName="comp" presStyleCnt="0"/>
      <dgm:spPr/>
    </dgm:pt>
    <dgm:pt modelId="{4D37E92E-1BAF-4B30-93FB-DE244ADD76C0}" type="pres">
      <dgm:prSet presAssocID="{C1F9CA1D-480D-4BC3-BA41-42B1DDFA828D}" presName="box" presStyleLbl="node1" presStyleIdx="2" presStyleCnt="4"/>
      <dgm:spPr/>
    </dgm:pt>
    <dgm:pt modelId="{0E422961-5084-4BF2-B71E-001DB710EF55}" type="pres">
      <dgm:prSet presAssocID="{C1F9CA1D-480D-4BC3-BA41-42B1DDFA828D}" presName="img" presStyleLbl="fgImgPlace1" presStyleIdx="2" presStyleCnt="4"/>
      <dgm:spPr>
        <a:solidFill>
          <a:schemeClr val="accent1">
            <a:lumMod val="20000"/>
            <a:lumOff val="80000"/>
          </a:schemeClr>
        </a:solidFill>
        <a:ln>
          <a:solidFill>
            <a:srgbClr val="0000FF"/>
          </a:solidFill>
        </a:ln>
      </dgm:spPr>
    </dgm:pt>
    <dgm:pt modelId="{6D6F28BF-CBBB-4F6D-93A5-3A1F3F845078}" type="pres">
      <dgm:prSet presAssocID="{C1F9CA1D-480D-4BC3-BA41-42B1DDFA828D}" presName="text" presStyleLbl="node1" presStyleIdx="2" presStyleCnt="4">
        <dgm:presLayoutVars>
          <dgm:bulletEnabled val="1"/>
        </dgm:presLayoutVars>
      </dgm:prSet>
      <dgm:spPr/>
    </dgm:pt>
    <dgm:pt modelId="{EFF1DD93-BE79-4E4D-84C9-C3A864D4CBE0}" type="pres">
      <dgm:prSet presAssocID="{9B3DADBF-007A-4A7C-AB34-AF9CE0450A84}" presName="spacer" presStyleCnt="0"/>
      <dgm:spPr/>
    </dgm:pt>
    <dgm:pt modelId="{3DDEAA00-A884-4856-B234-7222B3081DDF}" type="pres">
      <dgm:prSet presAssocID="{0EAE9960-AB69-4977-85EB-FBE155B3E238}" presName="comp" presStyleCnt="0"/>
      <dgm:spPr/>
    </dgm:pt>
    <dgm:pt modelId="{50FF9CC3-E64B-4BD1-B792-52706BB1807B}" type="pres">
      <dgm:prSet presAssocID="{0EAE9960-AB69-4977-85EB-FBE155B3E238}" presName="box" presStyleLbl="node1" presStyleIdx="3" presStyleCnt="4"/>
      <dgm:spPr/>
    </dgm:pt>
    <dgm:pt modelId="{118BF994-7974-4539-B8C7-B6FDCCB85452}" type="pres">
      <dgm:prSet presAssocID="{0EAE9960-AB69-4977-85EB-FBE155B3E238}" presName="img" presStyleLbl="fgImgPlace1" presStyleIdx="3" presStyleCnt="4"/>
      <dgm:spPr>
        <a:solidFill>
          <a:schemeClr val="accent1">
            <a:lumMod val="20000"/>
            <a:lumOff val="80000"/>
          </a:schemeClr>
        </a:solidFill>
        <a:ln>
          <a:solidFill>
            <a:srgbClr val="0000FF"/>
          </a:solidFill>
        </a:ln>
      </dgm:spPr>
    </dgm:pt>
    <dgm:pt modelId="{2FB18D74-EDED-4E71-830A-CDDCB1D2F098}" type="pres">
      <dgm:prSet presAssocID="{0EAE9960-AB69-4977-85EB-FBE155B3E238}" presName="text" presStyleLbl="node1" presStyleIdx="3" presStyleCnt="4">
        <dgm:presLayoutVars>
          <dgm:bulletEnabled val="1"/>
        </dgm:presLayoutVars>
      </dgm:prSet>
      <dgm:spPr/>
    </dgm:pt>
  </dgm:ptLst>
  <dgm:cxnLst>
    <dgm:cxn modelId="{489DAB08-13DF-4ABD-82AC-5D39E876C0B5}" type="presOf" srcId="{0EAE9960-AB69-4977-85EB-FBE155B3E238}" destId="{50FF9CC3-E64B-4BD1-B792-52706BB1807B}" srcOrd="0" destOrd="0" presId="urn:microsoft.com/office/officeart/2005/8/layout/vList4"/>
    <dgm:cxn modelId="{6B91661D-D615-4771-99D1-5FDB63939D11}" srcId="{E7752B87-28B6-46F2-B668-C7FF2A1AF698}" destId="{F3C125E7-7C4A-4EFE-AFDC-D5D9DC15142F}" srcOrd="1" destOrd="0" parTransId="{8EE69060-77A2-4506-BD03-E00DEA822D80}" sibTransId="{64CBFEEE-90E7-4A9E-A626-4A7EDDEA9827}"/>
    <dgm:cxn modelId="{65511738-F905-4B11-A8AE-E877C001D1BC}" type="presOf" srcId="{C1F9CA1D-480D-4BC3-BA41-42B1DDFA828D}" destId="{4D37E92E-1BAF-4B30-93FB-DE244ADD76C0}" srcOrd="0" destOrd="0" presId="urn:microsoft.com/office/officeart/2005/8/layout/vList4"/>
    <dgm:cxn modelId="{5C739B39-81BD-424F-86E3-28394F9A9CE7}" srcId="{E7752B87-28B6-46F2-B668-C7FF2A1AF698}" destId="{0EAE9960-AB69-4977-85EB-FBE155B3E238}" srcOrd="3" destOrd="0" parTransId="{F6819F9D-F2A0-4CE1-9654-69D4BFC343BC}" sibTransId="{86261EE6-C7F9-4C8D-9448-C17EB44C6E79}"/>
    <dgm:cxn modelId="{5D99AA6B-CE85-49A8-BAF3-CA140C88B268}" type="presOf" srcId="{C1F9CA1D-480D-4BC3-BA41-42B1DDFA828D}" destId="{6D6F28BF-CBBB-4F6D-93A5-3A1F3F845078}" srcOrd="1" destOrd="0" presId="urn:microsoft.com/office/officeart/2005/8/layout/vList4"/>
    <dgm:cxn modelId="{BAB6386F-A1E6-4A11-BFC8-EC223DBD1F23}" type="presOf" srcId="{F3C125E7-7C4A-4EFE-AFDC-D5D9DC15142F}" destId="{13AA98BD-C5FF-405D-B0C2-AA34595F8CC8}" srcOrd="0" destOrd="0" presId="urn:microsoft.com/office/officeart/2005/8/layout/vList4"/>
    <dgm:cxn modelId="{4734BE86-EE36-4610-B828-512997F7C916}" type="presOf" srcId="{E7752B87-28B6-46F2-B668-C7FF2A1AF698}" destId="{FA973FE6-3B29-4F96-9270-8AA3642C48B9}" srcOrd="0" destOrd="0" presId="urn:microsoft.com/office/officeart/2005/8/layout/vList4"/>
    <dgm:cxn modelId="{C0586487-F8C8-46FA-80CC-D17F3AC19CA4}" srcId="{E7752B87-28B6-46F2-B668-C7FF2A1AF698}" destId="{C1F9CA1D-480D-4BC3-BA41-42B1DDFA828D}" srcOrd="2" destOrd="0" parTransId="{FAED8254-914E-42E8-8AF8-522D0DC388B0}" sibTransId="{9B3DADBF-007A-4A7C-AB34-AF9CE0450A84}"/>
    <dgm:cxn modelId="{A21F0C89-8A05-472E-AB50-2DDE8DC45FA2}" type="presOf" srcId="{CC7251A8-44E7-442C-8DD8-2E69C3B3BCF3}" destId="{DB9417D4-AD39-4C12-A8A7-FD3EC1C18A1D}" srcOrd="0" destOrd="0" presId="urn:microsoft.com/office/officeart/2005/8/layout/vList4"/>
    <dgm:cxn modelId="{EDC07F9D-B156-4F61-AE95-B2A9C5F8AED6}" type="presOf" srcId="{0EAE9960-AB69-4977-85EB-FBE155B3E238}" destId="{2FB18D74-EDED-4E71-830A-CDDCB1D2F098}" srcOrd="1" destOrd="0" presId="urn:microsoft.com/office/officeart/2005/8/layout/vList4"/>
    <dgm:cxn modelId="{58055D9E-1ED2-4525-86A8-459751638D7B}" type="presOf" srcId="{CC7251A8-44E7-442C-8DD8-2E69C3B3BCF3}" destId="{1735F038-AACC-46BE-B682-A57B16E11EE6}" srcOrd="1" destOrd="0" presId="urn:microsoft.com/office/officeart/2005/8/layout/vList4"/>
    <dgm:cxn modelId="{26551F9F-2D87-4202-BBDA-6BBCD3140620}" type="presOf" srcId="{F3C125E7-7C4A-4EFE-AFDC-D5D9DC15142F}" destId="{E119E2C4-567F-46BA-9EB6-4845D1C19FB5}" srcOrd="1" destOrd="0" presId="urn:microsoft.com/office/officeart/2005/8/layout/vList4"/>
    <dgm:cxn modelId="{FE32CAFD-DCFF-4A9D-98BF-12B857337D99}" srcId="{E7752B87-28B6-46F2-B668-C7FF2A1AF698}" destId="{CC7251A8-44E7-442C-8DD8-2E69C3B3BCF3}" srcOrd="0" destOrd="0" parTransId="{71C9D61F-5B2B-4AA7-A05C-2773D3AA1F54}" sibTransId="{A68A600B-5711-4BCB-8EF1-D4DBF4BB2624}"/>
    <dgm:cxn modelId="{04A54B9D-AD3E-43D8-8D29-C35B02AD3010}" type="presParOf" srcId="{FA973FE6-3B29-4F96-9270-8AA3642C48B9}" destId="{7BF561F2-5CD8-4833-8CE3-99B3690DAE9C}" srcOrd="0" destOrd="0" presId="urn:microsoft.com/office/officeart/2005/8/layout/vList4"/>
    <dgm:cxn modelId="{D29A085B-1B3E-4566-A0DF-B62C4A22385E}" type="presParOf" srcId="{7BF561F2-5CD8-4833-8CE3-99B3690DAE9C}" destId="{DB9417D4-AD39-4C12-A8A7-FD3EC1C18A1D}" srcOrd="0" destOrd="0" presId="urn:microsoft.com/office/officeart/2005/8/layout/vList4"/>
    <dgm:cxn modelId="{97AAE0B3-67BB-463E-8BCC-A4B8610FE11E}" type="presParOf" srcId="{7BF561F2-5CD8-4833-8CE3-99B3690DAE9C}" destId="{3CB914AD-72D2-40B1-9144-930FE5BF3CB1}" srcOrd="1" destOrd="0" presId="urn:microsoft.com/office/officeart/2005/8/layout/vList4"/>
    <dgm:cxn modelId="{AE2C0341-F82A-4EE7-8C68-29865907CEA0}" type="presParOf" srcId="{7BF561F2-5CD8-4833-8CE3-99B3690DAE9C}" destId="{1735F038-AACC-46BE-B682-A57B16E11EE6}" srcOrd="2" destOrd="0" presId="urn:microsoft.com/office/officeart/2005/8/layout/vList4"/>
    <dgm:cxn modelId="{5E65F1E3-E0B2-4438-932B-D3A9934B02D0}" type="presParOf" srcId="{FA973FE6-3B29-4F96-9270-8AA3642C48B9}" destId="{7EDECDD6-9A44-4921-9237-D7D57AE6A174}" srcOrd="1" destOrd="0" presId="urn:microsoft.com/office/officeart/2005/8/layout/vList4"/>
    <dgm:cxn modelId="{D4FE00C8-14EF-4629-8C82-0040C5B2C71D}" type="presParOf" srcId="{FA973FE6-3B29-4F96-9270-8AA3642C48B9}" destId="{8EA2476E-16F5-451A-8C3A-A57AE22D54AF}" srcOrd="2" destOrd="0" presId="urn:microsoft.com/office/officeart/2005/8/layout/vList4"/>
    <dgm:cxn modelId="{397D00D2-1167-4678-B978-DFC10E2A7107}" type="presParOf" srcId="{8EA2476E-16F5-451A-8C3A-A57AE22D54AF}" destId="{13AA98BD-C5FF-405D-B0C2-AA34595F8CC8}" srcOrd="0" destOrd="0" presId="urn:microsoft.com/office/officeart/2005/8/layout/vList4"/>
    <dgm:cxn modelId="{3A5E6C07-6756-4145-8FAF-124B0173F5B7}" type="presParOf" srcId="{8EA2476E-16F5-451A-8C3A-A57AE22D54AF}" destId="{D47F3B35-E2F4-437E-955F-AABCA475EBA4}" srcOrd="1" destOrd="0" presId="urn:microsoft.com/office/officeart/2005/8/layout/vList4"/>
    <dgm:cxn modelId="{F4ADD063-D85D-42D4-9605-06A8D98E92DE}" type="presParOf" srcId="{8EA2476E-16F5-451A-8C3A-A57AE22D54AF}" destId="{E119E2C4-567F-46BA-9EB6-4845D1C19FB5}" srcOrd="2" destOrd="0" presId="urn:microsoft.com/office/officeart/2005/8/layout/vList4"/>
    <dgm:cxn modelId="{571187B8-330C-4F10-BDB4-F874A18E072F}" type="presParOf" srcId="{FA973FE6-3B29-4F96-9270-8AA3642C48B9}" destId="{2E451BF2-1CEC-4781-8060-CB74918532D3}" srcOrd="3" destOrd="0" presId="urn:microsoft.com/office/officeart/2005/8/layout/vList4"/>
    <dgm:cxn modelId="{86FA6EE5-39A7-4C34-9141-F3C7F8138CB4}" type="presParOf" srcId="{FA973FE6-3B29-4F96-9270-8AA3642C48B9}" destId="{C3E7C190-A58A-4D95-B7C6-71459DFFD45A}" srcOrd="4" destOrd="0" presId="urn:microsoft.com/office/officeart/2005/8/layout/vList4"/>
    <dgm:cxn modelId="{6E9DB4F3-9C4D-464B-928F-10FE3B10EA41}" type="presParOf" srcId="{C3E7C190-A58A-4D95-B7C6-71459DFFD45A}" destId="{4D37E92E-1BAF-4B30-93FB-DE244ADD76C0}" srcOrd="0" destOrd="0" presId="urn:microsoft.com/office/officeart/2005/8/layout/vList4"/>
    <dgm:cxn modelId="{A6DEDF1E-15C1-44AD-855D-9E02B6BF0D01}" type="presParOf" srcId="{C3E7C190-A58A-4D95-B7C6-71459DFFD45A}" destId="{0E422961-5084-4BF2-B71E-001DB710EF55}" srcOrd="1" destOrd="0" presId="urn:microsoft.com/office/officeart/2005/8/layout/vList4"/>
    <dgm:cxn modelId="{77013AB8-1119-4904-BE39-0A1214462874}" type="presParOf" srcId="{C3E7C190-A58A-4D95-B7C6-71459DFFD45A}" destId="{6D6F28BF-CBBB-4F6D-93A5-3A1F3F845078}" srcOrd="2" destOrd="0" presId="urn:microsoft.com/office/officeart/2005/8/layout/vList4"/>
    <dgm:cxn modelId="{F236EF37-8559-4D9A-BF01-BB092D87C48A}" type="presParOf" srcId="{FA973FE6-3B29-4F96-9270-8AA3642C48B9}" destId="{EFF1DD93-BE79-4E4D-84C9-C3A864D4CBE0}" srcOrd="5" destOrd="0" presId="urn:microsoft.com/office/officeart/2005/8/layout/vList4"/>
    <dgm:cxn modelId="{952C14BD-60F7-4466-AB17-CD8043EDA973}" type="presParOf" srcId="{FA973FE6-3B29-4F96-9270-8AA3642C48B9}" destId="{3DDEAA00-A884-4856-B234-7222B3081DDF}" srcOrd="6" destOrd="0" presId="urn:microsoft.com/office/officeart/2005/8/layout/vList4"/>
    <dgm:cxn modelId="{F7932D6E-AF7D-489A-A77C-146A4D4B1E88}" type="presParOf" srcId="{3DDEAA00-A884-4856-B234-7222B3081DDF}" destId="{50FF9CC3-E64B-4BD1-B792-52706BB1807B}" srcOrd="0" destOrd="0" presId="urn:microsoft.com/office/officeart/2005/8/layout/vList4"/>
    <dgm:cxn modelId="{410168E5-6A45-4D21-A8AD-1CC9E1C3F291}" type="presParOf" srcId="{3DDEAA00-A884-4856-B234-7222B3081DDF}" destId="{118BF994-7974-4539-B8C7-B6FDCCB85452}" srcOrd="1" destOrd="0" presId="urn:microsoft.com/office/officeart/2005/8/layout/vList4"/>
    <dgm:cxn modelId="{31876C4E-4E25-45BC-A184-75C8E6509A0C}" type="presParOf" srcId="{3DDEAA00-A884-4856-B234-7222B3081DDF}" destId="{2FB18D74-EDED-4E71-830A-CDDCB1D2F098}" srcOrd="2" destOrd="0" presId="urn:microsoft.com/office/officeart/2005/8/layout/vList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ED58-F113-4637-8ABB-B994B902C1DC}">
      <dsp:nvSpPr>
        <dsp:cNvPr id="0" name=""/>
        <dsp:cNvSpPr/>
      </dsp:nvSpPr>
      <dsp:spPr>
        <a:xfrm>
          <a:off x="837" y="1031317"/>
          <a:ext cx="1632458" cy="1632458"/>
        </a:xfrm>
        <a:prstGeom prst="ellipse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840" tIns="26670" rIns="8984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solidFill>
                <a:srgbClr val="000090"/>
              </a:solidFill>
            </a:rPr>
            <a:t>miRNAs</a:t>
          </a:r>
        </a:p>
      </dsp:txBody>
      <dsp:txXfrm>
        <a:off x="239905" y="1270385"/>
        <a:ext cx="1154322" cy="1154322"/>
      </dsp:txXfrm>
    </dsp:sp>
    <dsp:sp modelId="{D517C83F-AC7F-4360-8675-24D1E84F91C2}">
      <dsp:nvSpPr>
        <dsp:cNvPr id="0" name=""/>
        <dsp:cNvSpPr/>
      </dsp:nvSpPr>
      <dsp:spPr>
        <a:xfrm>
          <a:off x="1306803" y="1031317"/>
          <a:ext cx="1632458" cy="1632458"/>
        </a:xfrm>
        <a:prstGeom prst="ellipse">
          <a:avLst/>
        </a:prstGeom>
        <a:gradFill flip="none" rotWithShape="1">
          <a:gsLst>
            <a:gs pos="0">
              <a:schemeClr val="lt1">
                <a:hueOff val="0"/>
                <a:satOff val="0"/>
                <a:lumOff val="0"/>
                <a:alpha val="50000"/>
              </a:schemeClr>
            </a:gs>
            <a:gs pos="100000">
              <a:srgbClr val="000000">
                <a:alpha val="50000"/>
              </a:srgbClr>
            </a:gs>
          </a:gsLst>
          <a:lin ang="0" scaled="1"/>
          <a:tileRect/>
        </a:gra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840" tIns="26670" rIns="8984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solidFill>
                <a:srgbClr val="000090"/>
              </a:solidFill>
            </a:rPr>
            <a:t>Java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solidFill>
                <a:srgbClr val="000090"/>
              </a:solidFill>
            </a:rPr>
            <a:t>Python</a:t>
          </a:r>
        </a:p>
      </dsp:txBody>
      <dsp:txXfrm>
        <a:off x="1545871" y="1270385"/>
        <a:ext cx="1154322" cy="1154322"/>
      </dsp:txXfrm>
    </dsp:sp>
    <dsp:sp modelId="{EF1FBCEB-C785-455D-BB9B-D8B5D3847FF6}">
      <dsp:nvSpPr>
        <dsp:cNvPr id="0" name=""/>
        <dsp:cNvSpPr/>
      </dsp:nvSpPr>
      <dsp:spPr>
        <a:xfrm>
          <a:off x="2612770" y="1031317"/>
          <a:ext cx="1632458" cy="1632458"/>
        </a:xfrm>
        <a:prstGeom prst="ellipse">
          <a:avLst/>
        </a:prstGeom>
        <a:gradFill flip="none" rotWithShape="1">
          <a:gsLst>
            <a:gs pos="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50000"/>
                <a:alpha val="50000"/>
              </a:schemeClr>
            </a:gs>
          </a:gsLst>
          <a:lin ang="0" scaled="1"/>
          <a:tileRect/>
        </a:gradFill>
        <a:ln w="1270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840" tIns="26670" rIns="8984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solidFill>
                <a:srgbClr val="800000"/>
              </a:solidFill>
            </a:rPr>
            <a:t>NGS</a:t>
          </a:r>
        </a:p>
      </dsp:txBody>
      <dsp:txXfrm>
        <a:off x="2851838" y="1270385"/>
        <a:ext cx="1154322" cy="1154322"/>
      </dsp:txXfrm>
    </dsp:sp>
    <dsp:sp modelId="{3E2CF8CE-EDD1-4CD0-BE4D-B7D6903666DB}">
      <dsp:nvSpPr>
        <dsp:cNvPr id="0" name=""/>
        <dsp:cNvSpPr/>
      </dsp:nvSpPr>
      <dsp:spPr>
        <a:xfrm>
          <a:off x="3926651" y="1031317"/>
          <a:ext cx="1632458" cy="1632458"/>
        </a:xfrm>
        <a:prstGeom prst="ellipse">
          <a:avLst/>
        </a:prstGeom>
        <a:gradFill flip="none" rotWithShape="1">
          <a:gsLst>
            <a:gs pos="0">
              <a:schemeClr val="accent2">
                <a:lumMod val="60000"/>
                <a:lumOff val="40000"/>
                <a:alpha val="50000"/>
              </a:schemeClr>
            </a:gs>
            <a:gs pos="100000">
              <a:srgbClr val="800000">
                <a:alpha val="50000"/>
              </a:srgbClr>
            </a:gs>
          </a:gsLst>
          <a:lin ang="0" scaled="1"/>
          <a:tileRect/>
        </a:gradFill>
        <a:ln w="12700" cap="flat" cmpd="sng" algn="ctr">
          <a:solidFill>
            <a:srgbClr val="FF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840" tIns="26670" rIns="8984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Data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Analysis</a:t>
          </a:r>
        </a:p>
      </dsp:txBody>
      <dsp:txXfrm>
        <a:off x="4165719" y="1270385"/>
        <a:ext cx="1154322" cy="1154322"/>
      </dsp:txXfrm>
    </dsp:sp>
    <dsp:sp modelId="{97BB8F8F-475D-420D-A0C2-83C90968259A}">
      <dsp:nvSpPr>
        <dsp:cNvPr id="0" name=""/>
        <dsp:cNvSpPr/>
      </dsp:nvSpPr>
      <dsp:spPr>
        <a:xfrm>
          <a:off x="5224704" y="1031317"/>
          <a:ext cx="1632458" cy="1632458"/>
        </a:xfrm>
        <a:prstGeom prst="ellipse">
          <a:avLst/>
        </a:prstGeom>
        <a:gradFill flip="none" rotWithShape="1">
          <a:gsLst>
            <a:gs pos="0">
              <a:srgbClr val="FF61C8">
                <a:alpha val="50000"/>
              </a:srgbClr>
            </a:gs>
            <a:gs pos="100000">
              <a:srgbClr val="AA2B9D">
                <a:alpha val="50000"/>
              </a:srgbClr>
            </a:gs>
          </a:gsLst>
          <a:lin ang="0" scaled="1"/>
          <a:tileRect/>
        </a:gradFill>
        <a:ln w="12700" cap="flat" cmpd="sng" algn="ctr">
          <a:solidFill>
            <a:srgbClr val="66006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840" tIns="26670" rIns="8984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Deep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Learning</a:t>
          </a:r>
        </a:p>
      </dsp:txBody>
      <dsp:txXfrm>
        <a:off x="5463772" y="1270385"/>
        <a:ext cx="1154322" cy="1154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417D4-AD39-4C12-A8A7-FD3EC1C18A1D}">
      <dsp:nvSpPr>
        <dsp:cNvPr id="0" name=""/>
        <dsp:cNvSpPr/>
      </dsp:nvSpPr>
      <dsp:spPr>
        <a:xfrm>
          <a:off x="0" y="0"/>
          <a:ext cx="6532113" cy="903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>
              <a:latin typeface="Calibri Light"/>
              <a:cs typeface="Calibri Light"/>
            </a:rPr>
            <a:t>miRNAs and isomiRs </a:t>
          </a:r>
        </a:p>
      </dsp:txBody>
      <dsp:txXfrm>
        <a:off x="1396798" y="0"/>
        <a:ext cx="5135314" cy="903756"/>
      </dsp:txXfrm>
    </dsp:sp>
    <dsp:sp modelId="{3CB914AD-72D2-40B1-9144-930FE5BF3CB1}">
      <dsp:nvSpPr>
        <dsp:cNvPr id="0" name=""/>
        <dsp:cNvSpPr/>
      </dsp:nvSpPr>
      <dsp:spPr>
        <a:xfrm>
          <a:off x="90375" y="90375"/>
          <a:ext cx="1306422" cy="7230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A98BD-C5FF-405D-B0C2-AA34595F8CC8}">
      <dsp:nvSpPr>
        <dsp:cNvPr id="0" name=""/>
        <dsp:cNvSpPr/>
      </dsp:nvSpPr>
      <dsp:spPr>
        <a:xfrm>
          <a:off x="0" y="994132"/>
          <a:ext cx="6532113" cy="903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 err="1">
              <a:latin typeface="Calibri Light"/>
              <a:cs typeface="Calibri Light"/>
            </a:rPr>
            <a:t>experimental</a:t>
          </a:r>
          <a:r>
            <a:rPr lang="nb-NO" sz="2500" b="0" i="0" kern="1200" dirty="0">
              <a:latin typeface="Calibri Light"/>
              <a:cs typeface="Calibri Light"/>
            </a:rPr>
            <a:t> </a:t>
          </a:r>
          <a:r>
            <a:rPr lang="nb-NO" sz="2500" b="0" i="0" kern="1200" dirty="0" err="1">
              <a:latin typeface="Calibri Light"/>
              <a:cs typeface="Calibri Light"/>
            </a:rPr>
            <a:t>investigation</a:t>
          </a:r>
          <a:r>
            <a:rPr lang="nb-NO" sz="2500" b="0" i="0" kern="1200" dirty="0">
              <a:latin typeface="Calibri Light"/>
              <a:cs typeface="Calibri Light"/>
            </a:rPr>
            <a:t> </a:t>
          </a:r>
          <a:r>
            <a:rPr lang="nb-NO" sz="2500" b="0" i="0" kern="1200" dirty="0" err="1">
              <a:latin typeface="Calibri Light"/>
              <a:cs typeface="Calibri Light"/>
            </a:rPr>
            <a:t>of</a:t>
          </a:r>
          <a:r>
            <a:rPr lang="nb-NO" sz="2500" b="0" i="0" kern="1200" dirty="0">
              <a:latin typeface="Calibri Light"/>
              <a:cs typeface="Calibri Light"/>
            </a:rPr>
            <a:t> miRNA-</a:t>
          </a:r>
          <a:r>
            <a:rPr lang="nb-NO" sz="2500" b="0" i="0" kern="1200" dirty="0" err="1">
              <a:latin typeface="Calibri Light"/>
              <a:cs typeface="Calibri Light"/>
            </a:rPr>
            <a:t>mRNA</a:t>
          </a:r>
          <a:r>
            <a:rPr lang="nb-NO" sz="2500" b="0" i="0" kern="1200" dirty="0">
              <a:latin typeface="Calibri Light"/>
              <a:cs typeface="Calibri Light"/>
            </a:rPr>
            <a:t> </a:t>
          </a:r>
          <a:r>
            <a:rPr lang="nb-NO" sz="2500" b="0" i="0" kern="1200" dirty="0" err="1">
              <a:latin typeface="Calibri Light"/>
              <a:cs typeface="Calibri Light"/>
            </a:rPr>
            <a:t>targeting</a:t>
          </a:r>
          <a:endParaRPr lang="nb-NO" sz="2500" b="0" i="0" kern="1200" dirty="0">
            <a:latin typeface="Calibri Light"/>
            <a:cs typeface="Calibri Light"/>
          </a:endParaRPr>
        </a:p>
      </dsp:txBody>
      <dsp:txXfrm>
        <a:off x="1396798" y="994132"/>
        <a:ext cx="5135314" cy="903756"/>
      </dsp:txXfrm>
    </dsp:sp>
    <dsp:sp modelId="{D47F3B35-E2F4-437E-955F-AABCA475EBA4}">
      <dsp:nvSpPr>
        <dsp:cNvPr id="0" name=""/>
        <dsp:cNvSpPr/>
      </dsp:nvSpPr>
      <dsp:spPr>
        <a:xfrm>
          <a:off x="90375" y="1084507"/>
          <a:ext cx="1306422" cy="723005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7E92E-1BAF-4B30-93FB-DE244ADD76C0}">
      <dsp:nvSpPr>
        <dsp:cNvPr id="0" name=""/>
        <dsp:cNvSpPr/>
      </dsp:nvSpPr>
      <dsp:spPr>
        <a:xfrm>
          <a:off x="0" y="1988264"/>
          <a:ext cx="6532113" cy="903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 err="1">
              <a:latin typeface="Calibri Light"/>
              <a:cs typeface="Calibri Light"/>
            </a:rPr>
            <a:t>developing</a:t>
          </a:r>
          <a:r>
            <a:rPr lang="nb-NO" sz="2500" b="0" i="0" kern="1200" dirty="0">
              <a:latin typeface="Calibri Light"/>
              <a:cs typeface="Calibri Light"/>
            </a:rPr>
            <a:t> an miRNA </a:t>
          </a:r>
          <a:r>
            <a:rPr lang="nb-NO" sz="2500" b="0" i="0" kern="1200" dirty="0" err="1">
              <a:latin typeface="Calibri Light"/>
              <a:cs typeface="Calibri Light"/>
            </a:rPr>
            <a:t>ontology</a:t>
          </a:r>
          <a:endParaRPr lang="nb-NO" sz="2500" b="0" i="0" kern="1200" dirty="0">
            <a:latin typeface="Calibri Light"/>
            <a:cs typeface="Calibri Light"/>
          </a:endParaRPr>
        </a:p>
      </dsp:txBody>
      <dsp:txXfrm>
        <a:off x="1396798" y="1988264"/>
        <a:ext cx="5135314" cy="903756"/>
      </dsp:txXfrm>
    </dsp:sp>
    <dsp:sp modelId="{0E422961-5084-4BF2-B71E-001DB710EF55}">
      <dsp:nvSpPr>
        <dsp:cNvPr id="0" name=""/>
        <dsp:cNvSpPr/>
      </dsp:nvSpPr>
      <dsp:spPr>
        <a:xfrm>
          <a:off x="90375" y="2078639"/>
          <a:ext cx="1306422" cy="7230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F9CC3-E64B-4BD1-B792-52706BB1807B}">
      <dsp:nvSpPr>
        <dsp:cNvPr id="0" name=""/>
        <dsp:cNvSpPr/>
      </dsp:nvSpPr>
      <dsp:spPr>
        <a:xfrm>
          <a:off x="0" y="2982396"/>
          <a:ext cx="6532113" cy="903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0" i="0" kern="1200" dirty="0" err="1">
              <a:latin typeface="Calibri Light"/>
              <a:cs typeface="Calibri Light"/>
            </a:rPr>
            <a:t>deep</a:t>
          </a:r>
          <a:r>
            <a:rPr lang="nb-NO" sz="2500" b="0" i="0" kern="1200" dirty="0">
              <a:latin typeface="Calibri Light"/>
              <a:cs typeface="Calibri Light"/>
            </a:rPr>
            <a:t> </a:t>
          </a:r>
          <a:r>
            <a:rPr lang="nb-NO" sz="2500" b="0" i="0" kern="1200" dirty="0" err="1">
              <a:latin typeface="Calibri Light"/>
              <a:cs typeface="Calibri Light"/>
            </a:rPr>
            <a:t>learning</a:t>
          </a:r>
          <a:r>
            <a:rPr lang="nb-NO" sz="2500" b="0" i="0" kern="1200" dirty="0">
              <a:latin typeface="Calibri Light"/>
              <a:cs typeface="Calibri Light"/>
            </a:rPr>
            <a:t> to mine miRNA </a:t>
          </a:r>
          <a:r>
            <a:rPr lang="nb-NO" sz="2500" b="0" i="0" kern="1200" dirty="0" err="1">
              <a:latin typeface="Calibri Light"/>
              <a:cs typeface="Calibri Light"/>
            </a:rPr>
            <a:t>targeting</a:t>
          </a:r>
          <a:r>
            <a:rPr lang="nb-NO" sz="2500" b="0" i="0" kern="1200" dirty="0">
              <a:latin typeface="Calibri Light"/>
              <a:cs typeface="Calibri Light"/>
            </a:rPr>
            <a:t> </a:t>
          </a:r>
          <a:r>
            <a:rPr lang="nb-NO" sz="2500" b="0" i="0" kern="1200" dirty="0" err="1">
              <a:latin typeface="Calibri Light"/>
              <a:cs typeface="Calibri Light"/>
            </a:rPr>
            <a:t>datasets</a:t>
          </a:r>
          <a:endParaRPr lang="nb-NO" sz="2500" b="0" i="0" kern="1200" dirty="0">
            <a:latin typeface="Calibri Light"/>
            <a:cs typeface="Calibri Light"/>
          </a:endParaRPr>
        </a:p>
      </dsp:txBody>
      <dsp:txXfrm>
        <a:off x="1396798" y="2982396"/>
        <a:ext cx="5135314" cy="903756"/>
      </dsp:txXfrm>
    </dsp:sp>
    <dsp:sp modelId="{118BF994-7974-4539-B8C7-B6FDCCB85452}">
      <dsp:nvSpPr>
        <dsp:cNvPr id="0" name=""/>
        <dsp:cNvSpPr/>
      </dsp:nvSpPr>
      <dsp:spPr>
        <a:xfrm>
          <a:off x="90375" y="3072771"/>
          <a:ext cx="1306422" cy="7230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44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67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74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48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0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81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8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44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69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08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43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D476-E6A8-423A-A3DC-622B6F878EDC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A73B-1F8F-4CC0-B6A2-23EF11403D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16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diagramLayout" Target="../diagrams/layout2.xml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6858000" cy="1235135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7"/>
          <p:cNvSpPr txBox="1"/>
          <p:nvPr/>
        </p:nvSpPr>
        <p:spPr>
          <a:xfrm>
            <a:off x="163155" y="1694834"/>
            <a:ext cx="3128686" cy="4353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285750" indent="-285750">
              <a:spcAft>
                <a:spcPts val="713"/>
              </a:spcAft>
              <a:buFont typeface="Arial"/>
              <a:buChar char="•"/>
              <a:defRPr lang="en-US"/>
            </a:pPr>
            <a:r>
              <a:rPr lang="en-AU" dirty="0">
                <a:solidFill>
                  <a:srgbClr val="000090"/>
                </a:solidFill>
                <a:latin typeface="Calibri Light"/>
                <a:ea typeface="Arial" charset="77"/>
                <a:cs typeface="Calibri Light"/>
              </a:rPr>
              <a:t>The computational biology group is focusing on mining the human genome to find genetic associations with disease.</a:t>
            </a:r>
          </a:p>
          <a:p>
            <a:pPr marL="285750" indent="-285750">
              <a:spcAft>
                <a:spcPts val="713"/>
              </a:spcAft>
              <a:buFont typeface="Arial"/>
              <a:buChar char="•"/>
              <a:defRPr lang="en-US"/>
            </a:pPr>
            <a:r>
              <a:rPr lang="en-AU" dirty="0">
                <a:solidFill>
                  <a:srgbClr val="000090"/>
                </a:solidFill>
                <a:latin typeface="Calibri Light"/>
                <a:ea typeface="Arial" charset="77"/>
                <a:cs typeface="Calibri Light"/>
              </a:rPr>
              <a:t>We are interested in the non-coding genome and gene regulation (and miRNAs in particular)</a:t>
            </a:r>
          </a:p>
          <a:p>
            <a:pPr marL="285750" indent="-285750">
              <a:spcAft>
                <a:spcPts val="713"/>
              </a:spcAft>
              <a:buFont typeface="Arial"/>
              <a:buChar char="•"/>
              <a:defRPr lang="en-US"/>
            </a:pPr>
            <a:r>
              <a:rPr lang="en-AU" dirty="0">
                <a:solidFill>
                  <a:srgbClr val="000090"/>
                </a:solidFill>
                <a:latin typeface="Calibri Light"/>
                <a:ea typeface="Arial" charset="77"/>
                <a:cs typeface="Calibri Light"/>
              </a:rPr>
              <a:t>To do this, we develop and use computational, theoretical and experimental methods.</a:t>
            </a:r>
          </a:p>
          <a:p>
            <a:pPr marL="285750" indent="-285750">
              <a:spcAft>
                <a:spcPts val="713"/>
              </a:spcAft>
              <a:buFont typeface="Arial"/>
              <a:buChar char="•"/>
              <a:defRPr lang="en-US"/>
            </a:pPr>
            <a:r>
              <a:rPr lang="en-AU" dirty="0">
                <a:solidFill>
                  <a:srgbClr val="000090"/>
                </a:solidFill>
                <a:latin typeface="Calibri Light"/>
                <a:ea typeface="Arial" charset="77"/>
                <a:cs typeface="Calibri Light"/>
              </a:rPr>
              <a:t>We have a range of masters projects in these areas</a:t>
            </a:r>
            <a:r>
              <a:rPr lang="is-IS" dirty="0">
                <a:solidFill>
                  <a:srgbClr val="000090"/>
                </a:solidFill>
                <a:latin typeface="Calibri Light"/>
                <a:ea typeface="Arial" charset="77"/>
                <a:cs typeface="Calibri Light"/>
              </a:rPr>
              <a:t>…</a:t>
            </a:r>
            <a:endParaRPr lang="en-AU" dirty="0">
              <a:solidFill>
                <a:srgbClr val="000090"/>
              </a:solidFill>
              <a:latin typeface="Calibri Light"/>
              <a:ea typeface="Cambria" charset="77"/>
              <a:cs typeface="Calibri Ligh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547654" y="4915310"/>
            <a:ext cx="3185615" cy="1160296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algn="ctr">
              <a:lnSpc>
                <a:spcPts val="816"/>
              </a:lnSpc>
              <a:spcAft>
                <a:spcPts val="113"/>
              </a:spcAft>
              <a:defRPr lang="en-US"/>
            </a:pPr>
            <a:endParaRPr sz="1600" spc="5" dirty="0">
              <a:solidFill>
                <a:schemeClr val="bg1"/>
              </a:solidFill>
              <a:latin typeface="Cambria" charset="77"/>
              <a:ea typeface="Cambria" charset="77"/>
              <a:cs typeface="Cambria" charset="77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447915" y="555633"/>
            <a:ext cx="5308242" cy="600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UiO / Oslo </a:t>
            </a: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Universitetssykehus</a:t>
            </a: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 </a:t>
            </a:r>
          </a:p>
          <a:p>
            <a:pPr>
              <a:defRPr lang="en-US"/>
            </a:pP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Avdeling</a:t>
            </a: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 </a:t>
            </a: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Medisinsk</a:t>
            </a: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 </a:t>
            </a: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Genetikk</a:t>
            </a:r>
            <a:endParaRPr sz="1949" b="1" dirty="0">
              <a:solidFill>
                <a:schemeClr val="bg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44773503"/>
              </p:ext>
            </p:extLst>
          </p:nvPr>
        </p:nvGraphicFramePr>
        <p:xfrm>
          <a:off x="0" y="5271180"/>
          <a:ext cx="6858000" cy="369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ktangel 17"/>
          <p:cNvSpPr/>
          <p:nvPr/>
        </p:nvSpPr>
        <p:spPr>
          <a:xfrm>
            <a:off x="0" y="9334694"/>
            <a:ext cx="6858000" cy="571306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/>
              <a:t>Kontaktinformasjon: </a:t>
            </a:r>
            <a:r>
              <a:rPr lang="nb-NO" dirty="0" err="1"/>
              <a:t>simon.rayner@medisin.uio.no</a:t>
            </a:r>
            <a:r>
              <a:rPr lang="nb-NO" dirty="0"/>
              <a:t> </a:t>
            </a:r>
          </a:p>
          <a:p>
            <a:r>
              <a:rPr lang="nb-NO" dirty="0"/>
              <a:t> 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252798" y="32798"/>
            <a:ext cx="4428653" cy="4982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lang="en-US" sz="2400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Computational Biology Group</a:t>
            </a:r>
            <a:endParaRPr sz="2400" b="1" dirty="0">
              <a:solidFill>
                <a:schemeClr val="bg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" y="0"/>
            <a:ext cx="1224000" cy="1224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080" y="22678"/>
            <a:ext cx="1191600" cy="1191600"/>
          </a:xfrm>
          <a:prstGeom prst="rect">
            <a:avLst/>
          </a:prstGeom>
        </p:spPr>
      </p:pic>
      <p:pic>
        <p:nvPicPr>
          <p:cNvPr id="16" name="Picture 15" descr="Computational_Biology_OU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3" y="9338437"/>
            <a:ext cx="439424" cy="570702"/>
          </a:xfrm>
          <a:prstGeom prst="rect">
            <a:avLst/>
          </a:prstGeom>
        </p:spPr>
      </p:pic>
      <p:pic>
        <p:nvPicPr>
          <p:cNvPr id="20" name="Picture 19" descr="Screen Shot 2018-10-16 at 10.25.3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5456"/>
            <a:ext cx="1195971" cy="896978"/>
          </a:xfrm>
          <a:prstGeom prst="rect">
            <a:avLst/>
          </a:prstGeom>
        </p:spPr>
      </p:pic>
      <p:pic>
        <p:nvPicPr>
          <p:cNvPr id="21" name="Picture 20" descr="Screen Shot 2018-10-16 at 10.28.1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31" y="8298233"/>
            <a:ext cx="886835" cy="926815"/>
          </a:xfrm>
          <a:prstGeom prst="rect">
            <a:avLst/>
          </a:prstGeom>
        </p:spPr>
      </p:pic>
      <p:pic>
        <p:nvPicPr>
          <p:cNvPr id="22" name="Picture 21" descr="Screen Shot 2018-10-16 at 10.27.59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03" y="8269672"/>
            <a:ext cx="2190143" cy="10696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70667" y="5024983"/>
            <a:ext cx="261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alibri Light"/>
                <a:cs typeface="Calibri Light"/>
              </a:rPr>
              <a:t>Type 2 Diabetes</a:t>
            </a:r>
          </a:p>
          <a:p>
            <a:r>
              <a:rPr lang="en-US" dirty="0">
                <a:solidFill>
                  <a:srgbClr val="000090"/>
                </a:solidFill>
                <a:latin typeface="Calibri Light"/>
                <a:cs typeface="Calibri Light"/>
              </a:rPr>
              <a:t>Human Cytomegalovirus</a:t>
            </a:r>
          </a:p>
          <a:p>
            <a:r>
              <a:rPr lang="en-US" dirty="0">
                <a:solidFill>
                  <a:srgbClr val="000090"/>
                </a:solidFill>
                <a:latin typeface="Calibri Light"/>
                <a:cs typeface="Calibri Light"/>
              </a:rPr>
              <a:t>Cardiovascular Disease</a:t>
            </a:r>
          </a:p>
        </p:txBody>
      </p:sp>
      <p:pic>
        <p:nvPicPr>
          <p:cNvPr id="4" name="Picture 3" descr="networ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41" y="1513687"/>
            <a:ext cx="3486820" cy="3068796"/>
          </a:xfrm>
          <a:prstGeom prst="rect">
            <a:avLst/>
          </a:prstGeom>
        </p:spPr>
      </p:pic>
      <p:pic>
        <p:nvPicPr>
          <p:cNvPr id="6" name="Picture 5" descr="Screen Shot 2018-10-21 at 11.14.0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40" y="8295800"/>
            <a:ext cx="1190160" cy="868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5146" y="8325392"/>
            <a:ext cx="1140054" cy="849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27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6338020"/>
              </p:ext>
            </p:extLst>
          </p:nvPr>
        </p:nvGraphicFramePr>
        <p:xfrm>
          <a:off x="159550" y="1424608"/>
          <a:ext cx="6532113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7"/>
          <p:cNvSpPr txBox="1"/>
          <p:nvPr/>
        </p:nvSpPr>
        <p:spPr>
          <a:xfrm>
            <a:off x="2540161" y="5470006"/>
            <a:ext cx="4156836" cy="19640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113"/>
              </a:spcAft>
              <a:defRPr lang="en-US"/>
            </a:pPr>
            <a:r>
              <a:rPr lang="en-US" dirty="0">
                <a:solidFill>
                  <a:srgbClr val="000090"/>
                </a:solidFill>
                <a:latin typeface="Arial" charset="77"/>
                <a:ea typeface="Arial" charset="77"/>
                <a:cs typeface="Arial" charset="77"/>
              </a:rPr>
              <a:t>Other Stuff</a:t>
            </a:r>
            <a:endParaRPr dirty="0">
              <a:solidFill>
                <a:srgbClr val="000090"/>
              </a:solidFill>
              <a:latin typeface="Arial" charset="77"/>
              <a:ea typeface="Arial" charset="77"/>
              <a:cs typeface="Arial" charset="77"/>
            </a:endParaRPr>
          </a:p>
          <a:p>
            <a:pPr marL="285750" indent="-285750">
              <a:spcAft>
                <a:spcPts val="113"/>
              </a:spcAft>
              <a:buFontTx/>
              <a:buChar char="-"/>
              <a:defRPr lang="en-US"/>
            </a:pPr>
            <a:r>
              <a:rPr lang="en-US" sz="1400" dirty="0">
                <a:latin typeface="Calibri Light"/>
                <a:ea typeface="Cambria" charset="77"/>
                <a:cs typeface="Calibri Light"/>
              </a:rPr>
              <a:t>Our recent publication in </a:t>
            </a:r>
            <a:r>
              <a:rPr lang="en-US" sz="1400" dirty="0" err="1">
                <a:latin typeface="Calibri Light"/>
                <a:ea typeface="Cambria" charset="77"/>
                <a:cs typeface="Calibri Light"/>
              </a:rPr>
              <a:t>PLoS</a:t>
            </a:r>
            <a:r>
              <a:rPr lang="en-US" sz="1400" dirty="0">
                <a:latin typeface="Calibri Light"/>
                <a:ea typeface="Cambria" charset="77"/>
                <a:cs typeface="Calibri Light"/>
              </a:rPr>
              <a:t> Comp Bio</a:t>
            </a:r>
          </a:p>
          <a:p>
            <a:pPr marL="285750" indent="-285750">
              <a:spcAft>
                <a:spcPts val="113"/>
              </a:spcAft>
              <a:buFontTx/>
              <a:buChar char="-"/>
              <a:defRPr lang="en-US"/>
            </a:pPr>
            <a:r>
              <a:rPr lang="en-US" sz="1400" dirty="0">
                <a:latin typeface="Calibri Light"/>
                <a:ea typeface="Cambria" charset="77"/>
                <a:cs typeface="Calibri Light"/>
              </a:rPr>
              <a:t>NFR funding to study miRNAs and Type2 Diabetes</a:t>
            </a:r>
          </a:p>
          <a:p>
            <a:pPr>
              <a:lnSpc>
                <a:spcPts val="800"/>
              </a:lnSpc>
              <a:spcAft>
                <a:spcPts val="113"/>
              </a:spcAft>
              <a:defRPr lang="en-US"/>
            </a:pPr>
            <a:endParaRPr lang="en-US" sz="1400" dirty="0">
              <a:latin typeface="Calibri Light"/>
              <a:ea typeface="Cambria" charset="77"/>
              <a:cs typeface="Calibri Light"/>
            </a:endParaRPr>
          </a:p>
          <a:p>
            <a:pPr>
              <a:spcAft>
                <a:spcPts val="113"/>
              </a:spcAft>
              <a:defRPr lang="en-US"/>
            </a:pPr>
            <a:r>
              <a:rPr lang="en-US" dirty="0">
                <a:solidFill>
                  <a:srgbClr val="000090"/>
                </a:solidFill>
                <a:latin typeface="Arial"/>
                <a:ea typeface="Cambria" charset="77"/>
                <a:cs typeface="Arial"/>
              </a:rPr>
              <a:t>Collaborators</a:t>
            </a:r>
          </a:p>
          <a:p>
            <a:pPr marL="285750" indent="-285750">
              <a:spcAft>
                <a:spcPts val="113"/>
              </a:spcAft>
              <a:buFontTx/>
              <a:buChar char="-"/>
              <a:defRPr lang="en-US"/>
            </a:pPr>
            <a:r>
              <a:rPr lang="en-US" sz="1400" dirty="0">
                <a:latin typeface="Calibri Light"/>
                <a:ea typeface="Cambria" charset="77"/>
                <a:cs typeface="Calibri Light"/>
              </a:rPr>
              <a:t>Chinese Academy of Sciences HCMV</a:t>
            </a:r>
          </a:p>
          <a:p>
            <a:pPr marL="285750" indent="-285750">
              <a:spcAft>
                <a:spcPts val="113"/>
              </a:spcAft>
              <a:buFontTx/>
              <a:buChar char="-"/>
              <a:defRPr lang="en-US"/>
            </a:pPr>
            <a:r>
              <a:rPr lang="en-US" sz="1400" dirty="0">
                <a:latin typeface="Calibri Light"/>
                <a:ea typeface="Cambria" charset="77"/>
                <a:cs typeface="Calibri Light"/>
              </a:rPr>
              <a:t>Organoid on a Chip –UiO</a:t>
            </a:r>
          </a:p>
          <a:p>
            <a:pPr marL="285750" indent="-285750">
              <a:spcAft>
                <a:spcPts val="113"/>
              </a:spcAft>
              <a:buFontTx/>
              <a:buChar char="-"/>
              <a:defRPr lang="en-US"/>
            </a:pPr>
            <a:r>
              <a:rPr lang="en-US" sz="1400" dirty="0">
                <a:latin typeface="Calibri Light"/>
                <a:ea typeface="Cambria" charset="77"/>
                <a:cs typeface="Calibri Light"/>
              </a:rPr>
              <a:t>University of Cambridge/Wellcome Trust</a:t>
            </a:r>
          </a:p>
          <a:p>
            <a:pPr marL="285750" indent="-285750">
              <a:spcAft>
                <a:spcPts val="113"/>
              </a:spcAft>
              <a:buFontTx/>
              <a:buChar char="-"/>
              <a:defRPr lang="en-US"/>
            </a:pPr>
            <a:endParaRPr lang="en-US" sz="1400" dirty="0">
              <a:latin typeface="Cambria" charset="77"/>
              <a:ea typeface="Cambria" charset="77"/>
              <a:cs typeface="Cambria" charset="77"/>
            </a:endParaRPr>
          </a:p>
          <a:p>
            <a:pPr>
              <a:spcAft>
                <a:spcPts val="113"/>
              </a:spcAft>
              <a:defRPr lang="en-US"/>
            </a:pPr>
            <a:endParaRPr lang="en-US" sz="1400" dirty="0">
              <a:latin typeface="Cambria" charset="77"/>
              <a:ea typeface="Cambria" charset="77"/>
              <a:cs typeface="Cambria" charset="77"/>
            </a:endParaRPr>
          </a:p>
          <a:p>
            <a:pPr>
              <a:spcAft>
                <a:spcPts val="113"/>
              </a:spcAft>
              <a:defRPr lang="en-US"/>
            </a:pPr>
            <a:endParaRPr lang="en-US" sz="1400" dirty="0">
              <a:latin typeface="Cambria" charset="77"/>
              <a:ea typeface="Cambria" charset="77"/>
              <a:cs typeface="Cambria" charset="77"/>
            </a:endParaRPr>
          </a:p>
          <a:p>
            <a:pPr>
              <a:spcAft>
                <a:spcPts val="113"/>
              </a:spcAft>
              <a:defRPr lang="en-US"/>
            </a:pPr>
            <a:endParaRPr sz="1400" dirty="0">
              <a:solidFill>
                <a:srgbClr val="E7524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6858000" cy="1235135"/>
          </a:xfrm>
          <a:prstGeom prst="rect">
            <a:avLst/>
          </a:prstGeom>
          <a:solidFill>
            <a:srgbClr val="2F5597">
              <a:alpha val="7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0" y="9334694"/>
            <a:ext cx="6858000" cy="571306"/>
          </a:xfrm>
          <a:prstGeom prst="rect">
            <a:avLst/>
          </a:prstGeom>
          <a:solidFill>
            <a:srgbClr val="2F5597">
              <a:alpha val="7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/>
              <a:t>Kontaktinformasjon: </a:t>
            </a:r>
            <a:r>
              <a:rPr lang="nb-NO" dirty="0" err="1"/>
              <a:t>simon.rayner@medisin.uio.no</a:t>
            </a:r>
            <a:r>
              <a:rPr lang="nb-NO" dirty="0"/>
              <a:t> 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1447915" y="555633"/>
            <a:ext cx="5308242" cy="600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UiO / Oslo </a:t>
            </a: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Universitetssykehus</a:t>
            </a: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 </a:t>
            </a:r>
          </a:p>
          <a:p>
            <a:pPr>
              <a:defRPr lang="en-US"/>
            </a:pP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Avdeling</a:t>
            </a: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 </a:t>
            </a: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Medisinsk</a:t>
            </a:r>
            <a:r>
              <a:rPr lang="en-US" sz="1949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 </a:t>
            </a:r>
            <a:r>
              <a:rPr lang="en-US" sz="1949" b="1" dirty="0" err="1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Genetikk</a:t>
            </a:r>
            <a:endParaRPr sz="1949" b="1" dirty="0">
              <a:solidFill>
                <a:schemeClr val="bg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252798" y="32798"/>
            <a:ext cx="4428653" cy="4982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lang="en-US" sz="2400" b="1" dirty="0">
                <a:solidFill>
                  <a:schemeClr val="bg1"/>
                </a:solidFill>
                <a:latin typeface="Arial" charset="77"/>
                <a:ea typeface="Arial" charset="77"/>
                <a:cs typeface="Arial" charset="77"/>
              </a:rPr>
              <a:t>Computational Biology Group</a:t>
            </a:r>
            <a:endParaRPr sz="2400" b="1" dirty="0">
              <a:solidFill>
                <a:schemeClr val="bg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" y="0"/>
            <a:ext cx="1224000" cy="12240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080" y="22678"/>
            <a:ext cx="1191600" cy="1191600"/>
          </a:xfrm>
          <a:prstGeom prst="rect">
            <a:avLst/>
          </a:prstGeom>
        </p:spPr>
      </p:pic>
      <p:pic>
        <p:nvPicPr>
          <p:cNvPr id="22" name="Picture 21" descr="Computational_Biology_OU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3" y="9338437"/>
            <a:ext cx="439424" cy="570702"/>
          </a:xfrm>
          <a:prstGeom prst="rect">
            <a:avLst/>
          </a:prstGeom>
        </p:spPr>
      </p:pic>
      <p:pic>
        <p:nvPicPr>
          <p:cNvPr id="5" name="Picture 4" descr="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9" y="2569849"/>
            <a:ext cx="1191152" cy="61173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0720" y="1563707"/>
            <a:ext cx="461643" cy="613388"/>
            <a:chOff x="5602090" y="1443762"/>
            <a:chExt cx="2017474" cy="3366793"/>
          </a:xfrm>
        </p:grpSpPr>
        <p:sp>
          <p:nvSpPr>
            <p:cNvPr id="17" name="Rectangle 16"/>
            <p:cNvSpPr/>
            <p:nvPr/>
          </p:nvSpPr>
          <p:spPr>
            <a:xfrm>
              <a:off x="5602090" y="1443762"/>
              <a:ext cx="2017474" cy="3366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pic>
          <p:nvPicPr>
            <p:cNvPr id="24" name="Picture 23" descr="Screen Shot 2017-12-20 at 08.47.28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176" y="3777570"/>
              <a:ext cx="1897302" cy="1010648"/>
            </a:xfrm>
            <a:prstGeom prst="rect">
              <a:avLst/>
            </a:prstGeom>
          </p:spPr>
        </p:pic>
        <p:pic>
          <p:nvPicPr>
            <p:cNvPr id="25" name="Picture 24" descr="Screen Shot 2017-12-20 at 08.45.34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256" y="1572692"/>
              <a:ext cx="1833143" cy="519490"/>
            </a:xfrm>
            <a:prstGeom prst="rect">
              <a:avLst/>
            </a:prstGeom>
          </p:spPr>
        </p:pic>
        <p:pic>
          <p:nvPicPr>
            <p:cNvPr id="26" name="Picture 25" descr="Screen Shot 2017-12-20 at 08.45.20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91" y="2228473"/>
              <a:ext cx="1841472" cy="1724994"/>
            </a:xfrm>
            <a:prstGeom prst="rect">
              <a:avLst/>
            </a:prstGeom>
          </p:spPr>
        </p:pic>
      </p:grpSp>
      <p:pic>
        <p:nvPicPr>
          <p:cNvPr id="7" name="Picture 6" descr="Screen Shot 2018-10-21 at 10.48.3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0" y="3694636"/>
            <a:ext cx="1235520" cy="37606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rot="16200000">
            <a:off x="575418" y="4376219"/>
            <a:ext cx="647589" cy="966379"/>
            <a:chOff x="1377955" y="1581994"/>
            <a:chExt cx="1969151" cy="3228561"/>
          </a:xfrm>
        </p:grpSpPr>
        <p:sp>
          <p:nvSpPr>
            <p:cNvPr id="28" name="Rectangle 27"/>
            <p:cNvSpPr/>
            <p:nvPr/>
          </p:nvSpPr>
          <p:spPr>
            <a:xfrm>
              <a:off x="1377956" y="1581994"/>
              <a:ext cx="1969150" cy="322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pic>
          <p:nvPicPr>
            <p:cNvPr id="29" name="Picture 28" descr="Screen Shot 2017-12-20 at 08.46.31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55" y="1581994"/>
              <a:ext cx="1969150" cy="739436"/>
            </a:xfrm>
            <a:prstGeom prst="rect">
              <a:avLst/>
            </a:prstGeom>
          </p:spPr>
        </p:pic>
        <p:pic>
          <p:nvPicPr>
            <p:cNvPr id="30" name="Picture 29" descr="Screen Shot 2017-12-20 at 08.46.00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49784" y="2716071"/>
              <a:ext cx="2425492" cy="1451818"/>
            </a:xfrm>
            <a:prstGeom prst="rect">
              <a:avLst/>
            </a:prstGeom>
          </p:spPr>
        </p:pic>
      </p:grpSp>
      <p:pic>
        <p:nvPicPr>
          <p:cNvPr id="31" name="Picture 30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0" y="5632801"/>
            <a:ext cx="1862689" cy="16932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200" y="7671667"/>
            <a:ext cx="1975762" cy="157134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33" name="Picture 32" descr="Screen Shot 2018-04-03 at 12.43.4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79" y="7697585"/>
            <a:ext cx="1568079" cy="15221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34" name="Picture 33" descr="Screen Shot 2018-03-30 at 15.38.40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95" y="7758058"/>
            <a:ext cx="2386417" cy="137364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6124" y="5355803"/>
            <a:ext cx="1808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90"/>
                </a:solidFill>
                <a:latin typeface="Calibri Light"/>
                <a:ea typeface="Cambria" charset="77"/>
                <a:cs typeface="Calibri Light"/>
              </a:rPr>
              <a:t>SFF ORGANOID ON A CHIP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319" y="7400200"/>
            <a:ext cx="1018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90"/>
                </a:solidFill>
                <a:latin typeface="Calibri Light"/>
                <a:ea typeface="Cambria" charset="77"/>
                <a:cs typeface="Calibri Light"/>
              </a:rPr>
              <a:t>TEXT MINING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51416" y="7400200"/>
            <a:ext cx="1178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90"/>
                </a:solidFill>
                <a:latin typeface="Calibri Light"/>
                <a:ea typeface="Cambria" charset="77"/>
                <a:cs typeface="Calibri Light"/>
              </a:rPr>
              <a:t>DEEP LEARNING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77388" y="7400200"/>
            <a:ext cx="1033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90"/>
                </a:solidFill>
                <a:latin typeface="Calibri Light"/>
                <a:ea typeface="Cambria" charset="77"/>
                <a:cs typeface="Calibri Light"/>
              </a:rPr>
              <a:t>DATA MINING</a:t>
            </a:r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13" name="Picture 12" descr="QR_Code_miRAW_paper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15" y="5728439"/>
            <a:ext cx="276987" cy="2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8995</TotalTime>
  <Words>183</Words>
  <Application>Microsoft Macintosh PowerPoint</Application>
  <PresentationFormat>A4 Paper (210x297 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Office-tema</vt:lpstr>
      <vt:lpstr>PowerPoint Presentation</vt:lpstr>
      <vt:lpstr>PowerPoint Presentation</vt:lpstr>
    </vt:vector>
  </TitlesOfParts>
  <Company>NMBU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Trine Isaksen</dc:creator>
  <cp:lastModifiedBy>Simon Rayner</cp:lastModifiedBy>
  <cp:revision>28</cp:revision>
  <dcterms:created xsi:type="dcterms:W3CDTF">2018-09-18T07:49:57Z</dcterms:created>
  <dcterms:modified xsi:type="dcterms:W3CDTF">2019-10-21T06:38:13Z</dcterms:modified>
</cp:coreProperties>
</file>