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90" r:id="rId4"/>
    <p:sldId id="283" r:id="rId5"/>
    <p:sldId id="274" r:id="rId6"/>
    <p:sldId id="273" r:id="rId7"/>
    <p:sldId id="291" r:id="rId8"/>
    <p:sldId id="284" r:id="rId9"/>
    <p:sldId id="275" r:id="rId10"/>
    <p:sldId id="282" r:id="rId11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1" autoAdjust="0"/>
    <p:restoredTop sz="92250" autoAdjust="0"/>
  </p:normalViewPr>
  <p:slideViewPr>
    <p:cSldViewPr>
      <p:cViewPr varScale="1">
        <p:scale>
          <a:sx n="64" d="100"/>
          <a:sy n="64" d="100"/>
        </p:scale>
        <p:origin x="81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24331E5-1D22-41C7-B279-E505BD3CDA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2182656-A388-4DC3-A3F8-A3840A2F38F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51CF7D9B-9B06-4FD4-AA23-12AE5048DB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95CA674A-F08A-4063-A2CB-B2876780B1D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2E2D9F1B-13AB-4EFA-9502-D43E36EB434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01C1713-0D40-483B-A7F4-28AB494A1A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596E807-B480-4923-AEDA-D813EE909D2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CB878A4-A89A-4195-921C-466B575E003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1D6E2A3-5D72-48C2-8B57-C5B8BB8D78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122CAFF0-BF5A-4918-A6D7-425176DEA3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CBD84D35-DDA0-48BB-A502-65D94F71A3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EE848067-439D-41F8-ABE0-B51FC79FF7A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62589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6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33778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7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23729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8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41558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9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13799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54C3B281-009E-485F-9CE3-7E94F4E383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AB0A707-36C8-40E8-8FA2-E95D73DE4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b-NO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1C6E7982-DCAC-4209-9956-2A7762BBFA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2908E-85A7-4D71-9189-339B960F9C66}" type="slidenum">
              <a:rPr lang="nb-NO" altLang="nb-NO" sz="1200" smtClean="0"/>
              <a:pPr/>
              <a:t>10</a:t>
            </a:fld>
            <a:endParaRPr lang="nb-NO" altLang="nb-NO" sz="1200"/>
          </a:p>
        </p:txBody>
      </p:sp>
    </p:spTree>
    <p:extLst>
      <p:ext uri="{BB962C8B-B14F-4D97-AF65-F5344CB8AC3E}">
        <p14:creationId xmlns:p14="http://schemas.microsoft.com/office/powerpoint/2010/main" val="232532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C79D15CA-D6A8-4F09-9397-07B7A3B3A17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5455F4E7-AFC9-4BE0-9977-3174EEE94D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8273E8BA-D942-4A8E-AC92-D87BB65D8A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10">
            <a:extLst>
              <a:ext uri="{FF2B5EF4-FFF2-40B4-BE49-F238E27FC236}">
                <a16:creationId xmlns:a16="http://schemas.microsoft.com/office/drawing/2014/main" id="{BCD74093-0EF2-44B5-9F1D-179E8968C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858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81000"/>
            <a:ext cx="7620000" cy="15240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514600"/>
            <a:ext cx="7620000" cy="31242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79B4B9F-6A5C-4D46-8FDA-6998631EE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12192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B15B894-24A2-436A-A0A1-CF5E6072C3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229600" y="6248400"/>
            <a:ext cx="685800" cy="457200"/>
          </a:xfrm>
        </p:spPr>
        <p:txBody>
          <a:bodyPr anchorCtr="0"/>
          <a:lstStyle>
            <a:lvl1pPr>
              <a:defRPr sz="1000"/>
            </a:lvl1pPr>
          </a:lstStyle>
          <a:p>
            <a:pPr>
              <a:defRPr/>
            </a:pPr>
            <a:fld id="{98FF1CC9-BABC-455F-A7C4-47A76276425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7541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0FB0D-ED6D-4C5E-83DA-23EC24607F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13126B6-F393-4978-BA6D-8B3A7A94BB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61FEA-A2CA-4DD3-B6CD-5261A0A3DE1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2912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2286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286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30BE1-662F-436C-AF82-58A72B769E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33A506-9A4A-4D21-AC23-64C6416F2D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BB225-4CFF-498E-B505-8B9E62761FE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3234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AF7580-F6C7-402F-A5A6-301458A9579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155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25C56D-9C20-4DD8-B6A6-479F266C32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DD48EC-FCDE-4B13-A6DA-13E7C056E6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94E7D-2CF7-4D90-8EBB-669C6460236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4432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43000"/>
            <a:ext cx="380841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143000"/>
            <a:ext cx="38084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5B5906-4E46-4A36-B6FE-A7532A874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68AE02-A058-42E1-8585-EE59C25822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ECAF8-88C9-41BD-8D71-0F04464F9A0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380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23" y="304627"/>
            <a:ext cx="8229600" cy="6397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223" y="156510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6223" y="220486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048" y="156510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4048" y="220486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D6DB38E-E7D0-42E3-9A86-E4668FAF27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97223" y="6278389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6627DEB-5D03-4F8F-8E2F-D4DDB14FB5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64823" y="6278389"/>
            <a:ext cx="609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7BAAD-D25D-4225-A73E-0CE130C9FAF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9545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1400A9-B50A-4969-943D-D8FFE9C58D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C5ECD3A-4ACF-466E-B6B7-8571F56722A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266F6-B56B-42BE-9CD8-EE941C7681A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4997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621166-7169-45E9-B82A-2D258E720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58E5C8D-0C19-42A3-BC79-A16662C32CA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D06A6-C9FB-4076-B4FA-E00BB449CC7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781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27E5C2-2B72-4812-AED3-B940943F10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6B606B-A0F5-4103-A21A-03D854012CE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A1656-A762-448E-97B1-A08D72A0CEC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7512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8C0EF3-95A4-43A6-BDE0-060D1298D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E2C792-C0B7-4FDF-8FE1-E01C2FEA1F8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EC061-11FC-4118-8B87-F59F0862C28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9626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8674E64-0B95-4E60-8639-13005F7E5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39F3034E-63A7-4A80-B6EE-96FA706F0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631AF3C-89E4-42AF-9EC6-EF38D5E68F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DBADC7B-8B6A-46EA-B274-83AB248C12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1A6074D-F6B7-46F7-8C01-B0B6E27A3D8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1030" name="Rectangle 8">
            <a:extLst>
              <a:ext uri="{FF2B5EF4-FFF2-40B4-BE49-F238E27FC236}">
                <a16:creationId xmlns:a16="http://schemas.microsoft.com/office/drawing/2014/main" id="{8F206A15-BA8B-438A-925E-61591FE853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143000"/>
            <a:ext cx="776922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3.w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7.bin"/><Relationship Id="rId4" Type="http://schemas.openxmlformats.org/officeDocument/2006/relationships/image" Target="../media/image3.png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6.w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3.png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0.wmf"/><Relationship Id="rId5" Type="http://schemas.openxmlformats.org/officeDocument/2006/relationships/image" Target="../media/image4.png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4.wmf"/><Relationship Id="rId4" Type="http://schemas.openxmlformats.org/officeDocument/2006/relationships/image" Target="../media/image3.png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33A05E7-14D4-4FBA-ACDA-8634BF705E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8001000" cy="1066800"/>
          </a:xfrm>
          <a:ln w="9525" cmpd="sng"/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nb-NO" dirty="0"/>
              <a:t>Tutorial on Output Prices, Input Prices and Factor Reallocation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630FBC5-EA73-46C3-BC89-D895E661D6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89188"/>
            <a:ext cx="7620000" cy="4208164"/>
          </a:xfrm>
          <a:ln w="9525"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nb-NO" dirty="0"/>
              <a:t>The Microeconomics of International Trade</a:t>
            </a:r>
          </a:p>
          <a:p>
            <a:pPr eaLnBrk="1" hangingPunct="1"/>
            <a:r>
              <a:rPr lang="en-US" altLang="nb-NO" dirty="0"/>
              <a:t>ECN230</a:t>
            </a:r>
          </a:p>
          <a:p>
            <a:pPr eaLnBrk="1" hangingPunct="1"/>
            <a:endParaRPr lang="en-US" altLang="nb-NO" dirty="0"/>
          </a:p>
          <a:p>
            <a:pPr eaLnBrk="1" hangingPunct="1"/>
            <a:r>
              <a:rPr lang="en-US" altLang="nb-NO" dirty="0"/>
              <a:t>Roberto J. Garcia</a:t>
            </a:r>
          </a:p>
          <a:p>
            <a:pPr eaLnBrk="1" hangingPunct="1"/>
            <a:r>
              <a:rPr lang="en-US" altLang="nb-NO" dirty="0"/>
              <a:t>School of Economics and Business, NMBU</a:t>
            </a:r>
          </a:p>
          <a:p>
            <a:pPr eaLnBrk="1" hangingPunct="1"/>
            <a:endParaRPr lang="en-US" altLang="nb-NO" dirty="0"/>
          </a:p>
          <a:p>
            <a:pPr eaLnBrk="1" hangingPunct="1"/>
            <a:r>
              <a:rPr lang="en-US" altLang="nb-NO" sz="2800" dirty="0"/>
              <a:t>Sessions 5-6</a:t>
            </a:r>
          </a:p>
          <a:p>
            <a:pPr eaLnBrk="1" hangingPunct="1"/>
            <a:endParaRPr lang="en-US" altLang="nb-NO" dirty="0"/>
          </a:p>
          <a:p>
            <a:pPr eaLnBrk="1" hangingPunct="1"/>
            <a:endParaRPr lang="en-US" alt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EDD7ECEE-1B86-43B6-86FA-B15623A934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685800"/>
            <a:ext cx="7897688" cy="6019800"/>
          </a:xfrm>
        </p:spPr>
        <p:txBody>
          <a:bodyPr/>
          <a:lstStyle/>
          <a:p>
            <a:pPr eaLnBrk="1" hangingPunct="1"/>
            <a:r>
              <a:rPr lang="en-US" altLang="nb-NO" sz="2800" dirty="0"/>
              <a:t>Concluding comments</a:t>
            </a:r>
          </a:p>
          <a:p>
            <a:pPr lvl="1" eaLnBrk="1" hangingPunct="1"/>
            <a:r>
              <a:rPr lang="en-US" altLang="nb-NO" sz="2400" dirty="0"/>
              <a:t>General lessons from the results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Trade liberalization affects (relative) output prices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nb-NO" sz="1600" dirty="0"/>
              <a:t>South: ↑P</a:t>
            </a:r>
            <a:r>
              <a:rPr lang="en-US" altLang="nb-NO" sz="1600" baseline="-25000" dirty="0"/>
              <a:t>A</a:t>
            </a:r>
            <a:r>
              <a:rPr lang="en-US" altLang="nb-NO" sz="1600" dirty="0"/>
              <a:t>, ↓P</a:t>
            </a:r>
            <a:r>
              <a:rPr lang="en-US" altLang="nb-NO" sz="1600" baseline="-25000" dirty="0"/>
              <a:t>M</a:t>
            </a:r>
            <a:r>
              <a:rPr lang="en-US" altLang="nb-NO" sz="1600" dirty="0"/>
              <a:t> and ↑P</a:t>
            </a:r>
            <a:r>
              <a:rPr lang="en-US" altLang="nb-NO" sz="1600" baseline="-25000" dirty="0"/>
              <a:t>A</a:t>
            </a:r>
            <a:r>
              <a:rPr lang="en-US" altLang="nb-NO" sz="1600" dirty="0"/>
              <a:t> relative to P</a:t>
            </a:r>
            <a:r>
              <a:rPr lang="en-US" altLang="nb-NO" sz="1600" baseline="-25000" dirty="0"/>
              <a:t>M</a:t>
            </a:r>
            <a:r>
              <a:rPr lang="en-US" altLang="nb-NO" sz="1600" dirty="0"/>
              <a:t>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nb-NO" sz="1600" dirty="0"/>
              <a:t>North: ↑P</a:t>
            </a:r>
            <a:r>
              <a:rPr lang="en-US" altLang="nb-NO" sz="1600" baseline="-25000" dirty="0"/>
              <a:t>M</a:t>
            </a:r>
            <a:r>
              <a:rPr lang="en-US" altLang="nb-NO" sz="1600" dirty="0"/>
              <a:t>, ↓P</a:t>
            </a:r>
            <a:r>
              <a:rPr lang="en-US" altLang="nb-NO" sz="1600" baseline="-25000" dirty="0"/>
              <a:t>A</a:t>
            </a:r>
            <a:r>
              <a:rPr lang="en-US" altLang="nb-NO" sz="1600" dirty="0"/>
              <a:t> and ↓P</a:t>
            </a:r>
            <a:r>
              <a:rPr lang="en-US" altLang="nb-NO" sz="1600" baseline="-25000" dirty="0"/>
              <a:t>A</a:t>
            </a:r>
            <a:r>
              <a:rPr lang="en-US" altLang="nb-NO" sz="1600" dirty="0"/>
              <a:t> relative to P</a:t>
            </a:r>
            <a:r>
              <a:rPr lang="en-US" altLang="nb-NO" sz="1600" baseline="-25000" dirty="0"/>
              <a:t>M</a:t>
            </a:r>
            <a:r>
              <a:rPr lang="en-US" altLang="nb-NO" sz="1600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Changes in relative output prices affects (relative) input prices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nb-NO" sz="1600" dirty="0"/>
              <a:t>South: ↑P</a:t>
            </a:r>
            <a:r>
              <a:rPr lang="en-US" altLang="nb-NO" sz="1600" baseline="-25000" dirty="0"/>
              <a:t>A</a:t>
            </a:r>
            <a:r>
              <a:rPr lang="en-US" altLang="nb-NO" sz="1600" dirty="0"/>
              <a:t> → ↑ [P</a:t>
            </a:r>
            <a:r>
              <a:rPr lang="en-US" altLang="nb-NO" sz="1600" baseline="-25000" dirty="0"/>
              <a:t>L</a:t>
            </a:r>
            <a:r>
              <a:rPr lang="en-US" altLang="nb-NO" sz="1600" dirty="0"/>
              <a:t>]; ↓P</a:t>
            </a:r>
            <a:r>
              <a:rPr lang="en-US" altLang="nb-NO" sz="1600" baseline="-25000" dirty="0"/>
              <a:t>M</a:t>
            </a:r>
            <a:r>
              <a:rPr lang="en-US" altLang="nb-NO" sz="1600" dirty="0"/>
              <a:t> → ↓[P</a:t>
            </a:r>
            <a:r>
              <a:rPr lang="en-US" altLang="nb-NO" sz="1600" baseline="-25000" dirty="0"/>
              <a:t>K</a:t>
            </a:r>
            <a:r>
              <a:rPr lang="en-US" altLang="nb-NO" sz="1600" dirty="0"/>
              <a:t>] and ↑[P</a:t>
            </a:r>
            <a:r>
              <a:rPr lang="en-US" altLang="nb-NO" sz="1600" baseline="-25000" dirty="0"/>
              <a:t>A</a:t>
            </a:r>
            <a:r>
              <a:rPr lang="en-US" altLang="nb-NO" sz="1600" dirty="0"/>
              <a:t>/P</a:t>
            </a:r>
            <a:r>
              <a:rPr lang="en-US" altLang="nb-NO" sz="1600" baseline="-25000" dirty="0"/>
              <a:t>M</a:t>
            </a:r>
            <a:r>
              <a:rPr lang="en-US" altLang="nb-NO" sz="1600" dirty="0"/>
              <a:t>] → ↑ [P</a:t>
            </a:r>
            <a:r>
              <a:rPr lang="en-US" altLang="nb-NO" sz="1600" baseline="-25000" dirty="0"/>
              <a:t>L</a:t>
            </a:r>
            <a:r>
              <a:rPr lang="en-US" altLang="nb-NO" sz="1600" dirty="0"/>
              <a:t>/P</a:t>
            </a:r>
            <a:r>
              <a:rPr lang="en-US" altLang="nb-NO" sz="1600" baseline="-25000" dirty="0"/>
              <a:t>K</a:t>
            </a:r>
            <a:r>
              <a:rPr lang="en-US" altLang="nb-NO" sz="1600" dirty="0"/>
              <a:t>]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nb-NO" sz="1600" dirty="0"/>
              <a:t>North: ↑P</a:t>
            </a:r>
            <a:r>
              <a:rPr lang="en-US" altLang="nb-NO" sz="1600" baseline="-25000" dirty="0"/>
              <a:t>M</a:t>
            </a:r>
            <a:r>
              <a:rPr lang="en-US" altLang="nb-NO" sz="1600" dirty="0"/>
              <a:t> → ↑ [P</a:t>
            </a:r>
            <a:r>
              <a:rPr lang="en-US" altLang="nb-NO" sz="1600" baseline="-25000" dirty="0"/>
              <a:t>K</a:t>
            </a:r>
            <a:r>
              <a:rPr lang="en-US" altLang="nb-NO" sz="1600" dirty="0"/>
              <a:t>]; ↓P</a:t>
            </a:r>
            <a:r>
              <a:rPr lang="en-US" altLang="nb-NO" sz="1600" baseline="-25000" dirty="0"/>
              <a:t>A</a:t>
            </a:r>
            <a:r>
              <a:rPr lang="en-US" altLang="nb-NO" sz="1600" dirty="0"/>
              <a:t> → ↓[P</a:t>
            </a:r>
            <a:r>
              <a:rPr lang="en-US" altLang="nb-NO" sz="1600" baseline="-25000" dirty="0"/>
              <a:t>L</a:t>
            </a:r>
            <a:r>
              <a:rPr lang="en-US" altLang="nb-NO" sz="1600" dirty="0"/>
              <a:t>] and ↓[P</a:t>
            </a:r>
            <a:r>
              <a:rPr lang="en-US" altLang="nb-NO" sz="1600" baseline="-25000" dirty="0"/>
              <a:t>A</a:t>
            </a:r>
            <a:r>
              <a:rPr lang="en-US" altLang="nb-NO" sz="1600" dirty="0"/>
              <a:t>/P</a:t>
            </a:r>
            <a:r>
              <a:rPr lang="en-US" altLang="nb-NO" sz="1600" baseline="-25000" dirty="0"/>
              <a:t>M</a:t>
            </a:r>
            <a:r>
              <a:rPr lang="en-US" altLang="nb-NO" sz="1600" dirty="0"/>
              <a:t>] → ↓ [P</a:t>
            </a:r>
            <a:r>
              <a:rPr lang="en-US" altLang="nb-NO" sz="1600" baseline="-25000" dirty="0"/>
              <a:t>L</a:t>
            </a:r>
            <a:r>
              <a:rPr lang="en-US" altLang="nb-NO" sz="1600" dirty="0"/>
              <a:t>/P</a:t>
            </a:r>
            <a:r>
              <a:rPr lang="en-US" altLang="nb-NO" sz="1600" baseline="-25000" dirty="0"/>
              <a:t>K</a:t>
            </a:r>
            <a:r>
              <a:rPr lang="en-US" altLang="nb-NO" sz="1600" dirty="0"/>
              <a:t>]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South (North) with a comparative advantage in agriculture (manufacturing) and relatively endowed with labor (capital) sees ↑P</a:t>
            </a:r>
            <a:r>
              <a:rPr lang="en-US" altLang="nb-NO" sz="2000" baseline="-25000" dirty="0"/>
              <a:t>A</a:t>
            </a:r>
            <a:r>
              <a:rPr lang="en-US" altLang="nb-NO" sz="2000" dirty="0"/>
              <a:t> and P</a:t>
            </a:r>
            <a:r>
              <a:rPr lang="en-US" altLang="nb-NO" sz="2000" baseline="-25000" dirty="0"/>
              <a:t>L</a:t>
            </a:r>
            <a:r>
              <a:rPr lang="en-US" altLang="nb-NO" sz="2000" dirty="0"/>
              <a:t> (↑P</a:t>
            </a:r>
            <a:r>
              <a:rPr lang="en-US" altLang="nb-NO" sz="2000" baseline="-25000" dirty="0"/>
              <a:t>M</a:t>
            </a:r>
            <a:r>
              <a:rPr lang="en-US" altLang="nb-NO" sz="2000" dirty="0"/>
              <a:t> and P</a:t>
            </a:r>
            <a:r>
              <a:rPr lang="en-US" altLang="nb-NO" sz="2000" baseline="-25000" dirty="0"/>
              <a:t>K</a:t>
            </a:r>
            <a:r>
              <a:rPr lang="en-US" altLang="nb-NO" sz="2000" dirty="0"/>
              <a:t>) as trade is liberalized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Winners and losers: returns to abundant factor increases while returns to scarce factor decreases</a:t>
            </a:r>
          </a:p>
          <a:p>
            <a:pPr lvl="3" eaLnBrk="1" hangingPunct="1">
              <a:lnSpc>
                <a:spcPct val="90000"/>
              </a:lnSpc>
            </a:pPr>
            <a:endParaRPr lang="en-US" altLang="nb-NO" dirty="0"/>
          </a:p>
          <a:p>
            <a:pPr lvl="1" eaLnBrk="1" hangingPunct="1">
              <a:lnSpc>
                <a:spcPct val="90000"/>
              </a:lnSpc>
            </a:pPr>
            <a:r>
              <a:rPr lang="en-US" altLang="nb-NO" sz="2400" dirty="0"/>
              <a:t>Limitations and weaknesses of the model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In reality factors are not perfectly mobile between sectors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Factor prices do not equalize across sectors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Many other factors affect returns to labor and capital apart from output prices and marginal productivity 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684ECA1-5AF7-4E35-BDFA-B1318ADF6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98904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07726DC-7E87-43BA-A69A-4B43925980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152400"/>
            <a:ext cx="8064946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Output-input prices and factor reallocation</a:t>
            </a:r>
          </a:p>
        </p:txBody>
      </p:sp>
    </p:spTree>
    <p:extLst>
      <p:ext uri="{BB962C8B-B14F-4D97-AF65-F5344CB8AC3E}">
        <p14:creationId xmlns:p14="http://schemas.microsoft.com/office/powerpoint/2010/main" val="352495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A58194-DF7E-4FF8-AE51-050B83B33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152400"/>
            <a:ext cx="8064946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Output-input prices and factor reallocation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649560"/>
            <a:ext cx="8064946" cy="573176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nb-NO" dirty="0"/>
              <a:t>Producer theory: input markets</a:t>
            </a:r>
          </a:p>
          <a:p>
            <a:pPr eaLnBrk="1" hangingPunct="1"/>
            <a:r>
              <a:rPr lang="en-US" altLang="nb-NO" sz="2800" dirty="0"/>
              <a:t>Marginal productivity (MP)</a:t>
            </a:r>
          </a:p>
          <a:p>
            <a:pPr lvl="1" eaLnBrk="1" hangingPunct="1"/>
            <a:r>
              <a:rPr lang="en-US" altLang="nb-NO" sz="2400" dirty="0"/>
              <a:t>MP of labor, </a:t>
            </a:r>
            <a:r>
              <a:rPr lang="en-US" sz="2400" dirty="0"/>
              <a:t>∂Q/∂L</a:t>
            </a:r>
          </a:p>
          <a:p>
            <a:pPr lvl="2" eaLnBrk="1" hangingPunct="1"/>
            <a:r>
              <a:rPr lang="en-US" altLang="nb-NO" sz="2000" dirty="0"/>
              <a:t>Increasing labor input will increase output</a:t>
            </a:r>
          </a:p>
          <a:p>
            <a:pPr lvl="2" eaLnBrk="1" hangingPunct="1"/>
            <a:r>
              <a:rPr lang="en-US" altLang="nb-NO" sz="2000" dirty="0"/>
              <a:t>↑ L</a:t>
            </a:r>
            <a:r>
              <a:rPr lang="en-US" altLang="nb-NO" sz="2000" baseline="-25000" dirty="0"/>
              <a:t>A</a:t>
            </a:r>
            <a:r>
              <a:rPr lang="en-US" altLang="nb-NO" sz="2000" dirty="0"/>
              <a:t> → ↑ Q</a:t>
            </a:r>
            <a:r>
              <a:rPr lang="en-US" altLang="nb-NO" sz="2000" baseline="-25000" dirty="0"/>
              <a:t>A</a:t>
            </a:r>
            <a:r>
              <a:rPr lang="en-US" altLang="nb-NO" sz="2000" dirty="0"/>
              <a:t>  or </a:t>
            </a:r>
            <a:r>
              <a:rPr lang="en-US" sz="2000" dirty="0"/>
              <a:t>[∂Q</a:t>
            </a:r>
            <a:r>
              <a:rPr lang="en-US" sz="2000" baseline="-25000" dirty="0"/>
              <a:t>A</a:t>
            </a:r>
            <a:r>
              <a:rPr lang="en-US" sz="2000" dirty="0"/>
              <a:t>/∂L</a:t>
            </a:r>
            <a:r>
              <a:rPr lang="en-US" sz="2000" baseline="-25000" dirty="0"/>
              <a:t>A</a:t>
            </a:r>
            <a:r>
              <a:rPr lang="en-US" sz="2000" dirty="0"/>
              <a:t>]     ==&gt;  [MP</a:t>
            </a:r>
            <a:r>
              <a:rPr lang="en-US" sz="2000" baseline="-25000" dirty="0"/>
              <a:t>L</a:t>
            </a:r>
            <a:r>
              <a:rPr lang="en-US" sz="2000" dirty="0"/>
              <a:t>]</a:t>
            </a:r>
            <a:r>
              <a:rPr lang="en-US" sz="2000" baseline="-25000" dirty="0"/>
              <a:t>A</a:t>
            </a:r>
            <a:r>
              <a:rPr lang="en-US" sz="2000" dirty="0"/>
              <a:t> &gt; 0</a:t>
            </a:r>
          </a:p>
          <a:p>
            <a:pPr lvl="2" eaLnBrk="1" hangingPunct="1"/>
            <a:r>
              <a:rPr lang="en-US" altLang="nb-NO" sz="2000" dirty="0"/>
              <a:t>↑ L</a:t>
            </a:r>
            <a:r>
              <a:rPr lang="en-US" altLang="nb-NO" sz="2000" baseline="-25000" dirty="0"/>
              <a:t>M</a:t>
            </a:r>
            <a:r>
              <a:rPr lang="en-US" altLang="nb-NO" sz="2000" dirty="0"/>
              <a:t> → ↑ Q</a:t>
            </a:r>
            <a:r>
              <a:rPr lang="en-US" altLang="nb-NO" sz="2000" baseline="-25000" dirty="0"/>
              <a:t>M</a:t>
            </a:r>
            <a:r>
              <a:rPr lang="en-US" altLang="nb-NO" sz="2000" dirty="0"/>
              <a:t>  or </a:t>
            </a:r>
            <a:r>
              <a:rPr lang="en-US" sz="2000" dirty="0"/>
              <a:t>[∂Q</a:t>
            </a:r>
            <a:r>
              <a:rPr lang="en-US" sz="2000" baseline="-25000" dirty="0"/>
              <a:t>M</a:t>
            </a:r>
            <a:r>
              <a:rPr lang="en-US" sz="2000" dirty="0"/>
              <a:t>/∂L</a:t>
            </a:r>
            <a:r>
              <a:rPr lang="en-US" sz="2000" baseline="-25000" dirty="0"/>
              <a:t>M</a:t>
            </a:r>
            <a:r>
              <a:rPr lang="en-US" sz="2000" dirty="0"/>
              <a:t>]   ==&gt;  [MP</a:t>
            </a:r>
            <a:r>
              <a:rPr lang="en-US" sz="2000" baseline="-25000" dirty="0"/>
              <a:t>L</a:t>
            </a:r>
            <a:r>
              <a:rPr lang="en-US" sz="2000" dirty="0"/>
              <a:t>]</a:t>
            </a:r>
            <a:r>
              <a:rPr lang="en-US" sz="2000" baseline="-25000" dirty="0"/>
              <a:t>M</a:t>
            </a:r>
            <a:r>
              <a:rPr lang="en-US" sz="2000" dirty="0"/>
              <a:t> &gt; 0</a:t>
            </a:r>
          </a:p>
          <a:p>
            <a:pPr lvl="1" eaLnBrk="1" hangingPunct="1"/>
            <a:r>
              <a:rPr lang="en-US" altLang="nb-NO" sz="2400" dirty="0"/>
              <a:t>MP of capital, </a:t>
            </a:r>
            <a:r>
              <a:rPr lang="en-US" sz="2400" dirty="0"/>
              <a:t>∂Q/∂K</a:t>
            </a:r>
          </a:p>
          <a:p>
            <a:pPr lvl="2" eaLnBrk="1" hangingPunct="1"/>
            <a:r>
              <a:rPr lang="en-US" altLang="nb-NO" sz="2000" dirty="0"/>
              <a:t>Increasing capital input will increase output</a:t>
            </a:r>
          </a:p>
          <a:p>
            <a:pPr lvl="2" eaLnBrk="1" hangingPunct="1"/>
            <a:r>
              <a:rPr lang="en-US" altLang="nb-NO" sz="2000" dirty="0"/>
              <a:t>↑ K</a:t>
            </a:r>
            <a:r>
              <a:rPr lang="en-US" altLang="nb-NO" sz="2000" baseline="-25000" dirty="0"/>
              <a:t>A</a:t>
            </a:r>
            <a:r>
              <a:rPr lang="en-US" altLang="nb-NO" sz="2000" dirty="0"/>
              <a:t> → ↑ Q</a:t>
            </a:r>
            <a:r>
              <a:rPr lang="en-US" altLang="nb-NO" sz="2000" baseline="-25000" dirty="0"/>
              <a:t>A</a:t>
            </a:r>
            <a:r>
              <a:rPr lang="en-US" altLang="nb-NO" sz="2000" dirty="0"/>
              <a:t> </a:t>
            </a:r>
            <a:r>
              <a:rPr lang="en-US" sz="2000" dirty="0"/>
              <a:t>[∂Q</a:t>
            </a:r>
            <a:r>
              <a:rPr lang="en-US" sz="2000" baseline="-25000" dirty="0"/>
              <a:t>A</a:t>
            </a:r>
            <a:r>
              <a:rPr lang="en-US" sz="2000" dirty="0"/>
              <a:t>/∂K</a:t>
            </a:r>
            <a:r>
              <a:rPr lang="en-US" sz="2000" baseline="-25000" dirty="0"/>
              <a:t>A</a:t>
            </a:r>
            <a:r>
              <a:rPr lang="en-US" sz="2000" dirty="0"/>
              <a:t>]     ==&gt;  [MP</a:t>
            </a:r>
            <a:r>
              <a:rPr lang="en-US" sz="2000" baseline="-25000" dirty="0"/>
              <a:t>K</a:t>
            </a:r>
            <a:r>
              <a:rPr lang="en-US" sz="2000" dirty="0"/>
              <a:t>]</a:t>
            </a:r>
            <a:r>
              <a:rPr lang="en-US" sz="2000" baseline="-25000" dirty="0"/>
              <a:t>A</a:t>
            </a:r>
            <a:r>
              <a:rPr lang="en-US" sz="2000" dirty="0"/>
              <a:t> &gt; 0</a:t>
            </a:r>
          </a:p>
          <a:p>
            <a:pPr lvl="2" eaLnBrk="1" hangingPunct="1"/>
            <a:r>
              <a:rPr lang="en-US" altLang="nb-NO" sz="2000" dirty="0"/>
              <a:t>↑ K</a:t>
            </a:r>
            <a:r>
              <a:rPr lang="en-US" altLang="nb-NO" sz="2000" baseline="-25000" dirty="0"/>
              <a:t>M</a:t>
            </a:r>
            <a:r>
              <a:rPr lang="en-US" altLang="nb-NO" sz="2000" dirty="0"/>
              <a:t> → ↑ Q</a:t>
            </a:r>
            <a:r>
              <a:rPr lang="en-US" altLang="nb-NO" sz="2000" baseline="-25000" dirty="0"/>
              <a:t>M</a:t>
            </a:r>
            <a:r>
              <a:rPr lang="en-US" altLang="nb-NO" sz="2000" dirty="0"/>
              <a:t> </a:t>
            </a:r>
            <a:r>
              <a:rPr lang="en-US" sz="2000" dirty="0"/>
              <a:t>[∂Q</a:t>
            </a:r>
            <a:r>
              <a:rPr lang="en-US" sz="2000" baseline="-25000" dirty="0"/>
              <a:t>M</a:t>
            </a:r>
            <a:r>
              <a:rPr lang="en-US" sz="2000" dirty="0"/>
              <a:t>/∂K</a:t>
            </a:r>
            <a:r>
              <a:rPr lang="en-US" sz="2000" baseline="-25000" dirty="0"/>
              <a:t>M</a:t>
            </a:r>
            <a:r>
              <a:rPr lang="en-US" sz="2000" dirty="0"/>
              <a:t>]   ==&gt;  [MP</a:t>
            </a:r>
            <a:r>
              <a:rPr lang="en-US" sz="2000" baseline="-25000" dirty="0"/>
              <a:t>K</a:t>
            </a:r>
            <a:r>
              <a:rPr lang="en-US" sz="2000" dirty="0"/>
              <a:t>]</a:t>
            </a:r>
            <a:r>
              <a:rPr lang="en-US" sz="2000" baseline="-25000" dirty="0"/>
              <a:t>M</a:t>
            </a:r>
            <a:r>
              <a:rPr lang="en-US" sz="2000" dirty="0"/>
              <a:t> &gt; 0</a:t>
            </a:r>
          </a:p>
          <a:p>
            <a:pPr lvl="1" eaLnBrk="1" hangingPunct="1"/>
            <a:r>
              <a:rPr lang="en-US" altLang="nb-NO" sz="2400" dirty="0"/>
              <a:t>Decreasing MP</a:t>
            </a:r>
            <a:r>
              <a:rPr lang="en-US" altLang="nb-NO" sz="2400" baseline="-25000" dirty="0"/>
              <a:t>L</a:t>
            </a:r>
            <a:r>
              <a:rPr lang="en-US" altLang="nb-NO" sz="2400" dirty="0"/>
              <a:t>, MP</a:t>
            </a:r>
            <a:r>
              <a:rPr lang="en-US" altLang="nb-NO" sz="2400" baseline="-25000" dirty="0"/>
              <a:t>K</a:t>
            </a:r>
          </a:p>
          <a:p>
            <a:pPr lvl="2" eaLnBrk="1" hangingPunct="1"/>
            <a:r>
              <a:rPr lang="en-US" altLang="nb-NO" sz="2000" dirty="0"/>
              <a:t>Further additions of an input will increase output at a lower rate</a:t>
            </a:r>
            <a:endParaRPr lang="nb-NO" sz="2000" dirty="0"/>
          </a:p>
          <a:p>
            <a:pPr lvl="2" eaLnBrk="1" hangingPunct="1"/>
            <a:r>
              <a:rPr lang="en-US" sz="2000" dirty="0"/>
              <a:t>[∂</a:t>
            </a:r>
            <a:r>
              <a:rPr lang="en-US" sz="2000" baseline="30000" dirty="0"/>
              <a:t>2</a:t>
            </a:r>
            <a:r>
              <a:rPr lang="en-US" sz="2000" dirty="0"/>
              <a:t>Q</a:t>
            </a:r>
            <a:r>
              <a:rPr lang="en-US" sz="2000" baseline="-25000" dirty="0"/>
              <a:t>A</a:t>
            </a:r>
            <a:r>
              <a:rPr lang="en-US" sz="2000" dirty="0"/>
              <a:t>/∂L</a:t>
            </a:r>
            <a:r>
              <a:rPr lang="en-US" sz="2000" baseline="-25000" dirty="0"/>
              <a:t>A</a:t>
            </a:r>
            <a:r>
              <a:rPr lang="en-US" sz="2000" baseline="30000" dirty="0"/>
              <a:t>2</a:t>
            </a:r>
            <a:r>
              <a:rPr lang="en-US" sz="2000" dirty="0"/>
              <a:t>] &lt; 0 and [∂</a:t>
            </a:r>
            <a:r>
              <a:rPr lang="en-US" sz="2000" baseline="30000" dirty="0"/>
              <a:t>2</a:t>
            </a:r>
            <a:r>
              <a:rPr lang="en-US" sz="2000" dirty="0"/>
              <a:t>Q</a:t>
            </a:r>
            <a:r>
              <a:rPr lang="en-US" sz="2000" baseline="-25000" dirty="0"/>
              <a:t>M</a:t>
            </a:r>
            <a:r>
              <a:rPr lang="en-US" sz="2000" dirty="0"/>
              <a:t>/∂L</a:t>
            </a:r>
            <a:r>
              <a:rPr lang="en-US" sz="2000" baseline="-25000" dirty="0"/>
              <a:t>M</a:t>
            </a:r>
            <a:r>
              <a:rPr lang="en-US" sz="2000" baseline="30000" dirty="0"/>
              <a:t>2</a:t>
            </a:r>
            <a:r>
              <a:rPr lang="en-US" sz="2000" dirty="0"/>
              <a:t>] &lt; 0</a:t>
            </a:r>
          </a:p>
          <a:p>
            <a:pPr lvl="2" eaLnBrk="1" hangingPunct="1"/>
            <a:r>
              <a:rPr lang="en-US" sz="2000" dirty="0"/>
              <a:t>[∂</a:t>
            </a:r>
            <a:r>
              <a:rPr lang="en-US" sz="2000" baseline="30000" dirty="0"/>
              <a:t>2</a:t>
            </a:r>
            <a:r>
              <a:rPr lang="en-US" sz="2000" dirty="0"/>
              <a:t>Q</a:t>
            </a:r>
            <a:r>
              <a:rPr lang="en-US" sz="2000" baseline="-25000" dirty="0"/>
              <a:t>A</a:t>
            </a:r>
            <a:r>
              <a:rPr lang="en-US" sz="2000" dirty="0"/>
              <a:t>/∂K</a:t>
            </a:r>
            <a:r>
              <a:rPr lang="en-US" sz="2000" baseline="-25000" dirty="0"/>
              <a:t>A</a:t>
            </a:r>
            <a:r>
              <a:rPr lang="en-US" sz="2000" baseline="30000" dirty="0"/>
              <a:t>2</a:t>
            </a:r>
            <a:r>
              <a:rPr lang="en-US" sz="2000" dirty="0"/>
              <a:t>] &lt; 0 and [∂</a:t>
            </a:r>
            <a:r>
              <a:rPr lang="en-US" sz="2000" baseline="30000" dirty="0"/>
              <a:t>2</a:t>
            </a:r>
            <a:r>
              <a:rPr lang="en-US" sz="2000" dirty="0"/>
              <a:t>Q</a:t>
            </a:r>
            <a:r>
              <a:rPr lang="en-US" sz="2000" baseline="-25000" dirty="0"/>
              <a:t>M</a:t>
            </a:r>
            <a:r>
              <a:rPr lang="en-US" sz="2000" dirty="0"/>
              <a:t>/∂K</a:t>
            </a:r>
            <a:r>
              <a:rPr lang="en-US" sz="2000" baseline="-25000" dirty="0"/>
              <a:t>M</a:t>
            </a:r>
            <a:r>
              <a:rPr lang="en-US" sz="2000" baseline="30000" dirty="0"/>
              <a:t>2</a:t>
            </a:r>
            <a:r>
              <a:rPr lang="en-US" sz="2000" dirty="0"/>
              <a:t>] &lt; 0</a:t>
            </a:r>
            <a:endParaRPr lang="en-US" altLang="nb-NO" sz="2000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7BCC04F-C4C9-456D-8430-0D56076C7D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A58194-DF7E-4FF8-AE51-050B83B33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152400"/>
            <a:ext cx="8064946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Output-input prices and factor reallocation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649560"/>
            <a:ext cx="8064946" cy="5598840"/>
          </a:xfrm>
        </p:spPr>
        <p:txBody>
          <a:bodyPr/>
          <a:lstStyle/>
          <a:p>
            <a:pPr eaLnBrk="1" hangingPunct="1"/>
            <a:r>
              <a:rPr lang="en-US" altLang="nb-NO" sz="2800" dirty="0"/>
              <a:t>Marginal productivity and wages</a:t>
            </a:r>
          </a:p>
          <a:p>
            <a:pPr lvl="1" eaLnBrk="1" hangingPunct="1"/>
            <a:r>
              <a:rPr lang="en-US" altLang="nb-NO" sz="2400" dirty="0"/>
              <a:t>Value of the marginal product of an input (VMP)</a:t>
            </a:r>
          </a:p>
          <a:p>
            <a:pPr lvl="2" eaLnBrk="1" hangingPunct="1"/>
            <a:r>
              <a:rPr lang="en-US" altLang="nb-NO" sz="2000" dirty="0"/>
              <a:t>Input price = value of the marginal product (MP) of the input</a:t>
            </a:r>
          </a:p>
          <a:p>
            <a:pPr lvl="2" eaLnBrk="1" hangingPunct="1"/>
            <a:r>
              <a:rPr lang="en-US" altLang="nb-NO" sz="2000" dirty="0"/>
              <a:t>VMP of input = output price x MP of the input</a:t>
            </a:r>
          </a:p>
          <a:p>
            <a:pPr lvl="2" eaLnBrk="1" hangingPunct="1"/>
            <a:r>
              <a:rPr lang="en-US" sz="2000" dirty="0"/>
              <a:t>VMP in the factor markets (L, K)</a:t>
            </a:r>
          </a:p>
          <a:p>
            <a:pPr marL="914400" lvl="2" indent="0" eaLnBrk="1" hangingPunct="1">
              <a:buNone/>
            </a:pPr>
            <a:r>
              <a:rPr lang="en-US" sz="2000" dirty="0"/>
              <a:t>          Labor market                            Capital market</a:t>
            </a:r>
          </a:p>
          <a:p>
            <a:pPr lvl="3" eaLnBrk="1" hangingPunct="1"/>
            <a:r>
              <a:rPr lang="en-US" sz="1600" dirty="0"/>
              <a:t>[P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sz="1600" dirty="0"/>
              <a:t> =  P</a:t>
            </a:r>
            <a:r>
              <a:rPr lang="en-US" sz="1600" baseline="-25000" dirty="0"/>
              <a:t>A</a:t>
            </a:r>
            <a:r>
              <a:rPr lang="en-US" sz="1600" dirty="0"/>
              <a:t> ∙ [MP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altLang="nb-NO" sz="1600" dirty="0">
                <a:sym typeface="Symbol" panose="05050102010706020507" pitchFamily="18" charset="2"/>
              </a:rPr>
              <a:t>                             </a:t>
            </a:r>
            <a:r>
              <a:rPr lang="en-US" sz="1600" dirty="0"/>
              <a:t>[P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sz="1600" dirty="0"/>
              <a:t> =  P</a:t>
            </a:r>
            <a:r>
              <a:rPr lang="en-US" sz="1600" baseline="-25000" dirty="0"/>
              <a:t>A</a:t>
            </a:r>
            <a:r>
              <a:rPr lang="en-US" sz="1600" dirty="0"/>
              <a:t> ∙ [MP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altLang="nb-NO" sz="1600" dirty="0">
                <a:sym typeface="Symbol" panose="05050102010706020507" pitchFamily="18" charset="2"/>
              </a:rPr>
              <a:t> </a:t>
            </a:r>
          </a:p>
          <a:p>
            <a:pPr lvl="3" eaLnBrk="1" hangingPunct="1"/>
            <a:r>
              <a:rPr lang="en-US" sz="1600" dirty="0"/>
              <a:t>[P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M</a:t>
            </a:r>
            <a:r>
              <a:rPr lang="en-US" sz="1600" dirty="0"/>
              <a:t> =  P</a:t>
            </a:r>
            <a:r>
              <a:rPr lang="en-US" sz="1600" baseline="-25000" dirty="0"/>
              <a:t>M</a:t>
            </a:r>
            <a:r>
              <a:rPr lang="en-US" sz="1600" dirty="0"/>
              <a:t> ∙ [MP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M</a:t>
            </a:r>
            <a:r>
              <a:rPr lang="en-US" altLang="nb-NO" sz="1600" dirty="0">
                <a:sym typeface="Symbol" panose="05050102010706020507" pitchFamily="18" charset="2"/>
              </a:rPr>
              <a:t>                           </a:t>
            </a:r>
            <a:r>
              <a:rPr lang="en-US" sz="1600" dirty="0"/>
              <a:t>[P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M</a:t>
            </a:r>
            <a:r>
              <a:rPr lang="en-US" sz="1600" dirty="0"/>
              <a:t> =  P</a:t>
            </a:r>
            <a:r>
              <a:rPr lang="en-US" sz="1600" baseline="-25000" dirty="0"/>
              <a:t>M</a:t>
            </a:r>
            <a:r>
              <a:rPr lang="en-US" sz="1600" dirty="0"/>
              <a:t> ∙ [MP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M</a:t>
            </a:r>
            <a:r>
              <a:rPr lang="en-US" altLang="nb-NO" sz="1600" dirty="0">
                <a:sym typeface="Symbol" panose="05050102010706020507" pitchFamily="18" charset="2"/>
              </a:rPr>
              <a:t> </a:t>
            </a:r>
          </a:p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Input-output price relationship – what causes ↑P</a:t>
            </a:r>
            <a:r>
              <a:rPr lang="en-US" altLang="nb-NO" sz="2400" baseline="-25000" dirty="0">
                <a:sym typeface="Symbol" panose="05050102010706020507" pitchFamily="18" charset="2"/>
              </a:rPr>
              <a:t>L</a:t>
            </a:r>
            <a:r>
              <a:rPr lang="en-US" altLang="nb-NO" sz="2400" dirty="0">
                <a:sym typeface="Symbol" panose="05050102010706020507" pitchFamily="18" charset="2"/>
              </a:rPr>
              <a:t>, P</a:t>
            </a:r>
            <a:r>
              <a:rPr lang="en-US" altLang="nb-NO" sz="2400" baseline="-25000" dirty="0">
                <a:sym typeface="Symbol" panose="05050102010706020507" pitchFamily="18" charset="2"/>
              </a:rPr>
              <a:t>K</a:t>
            </a:r>
            <a:r>
              <a:rPr lang="en-US" altLang="nb-NO" sz="2400" dirty="0">
                <a:sym typeface="Symbol" panose="05050102010706020507" pitchFamily="18" charset="2"/>
              </a:rPr>
              <a:t>?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Labor market: ↑[P</a:t>
            </a:r>
            <a:r>
              <a:rPr lang="en-US" altLang="nb-NO" sz="2000" baseline="-25000" dirty="0">
                <a:sym typeface="Symbol" panose="05050102010706020507" pitchFamily="18" charset="2"/>
              </a:rPr>
              <a:t>L</a:t>
            </a:r>
            <a:r>
              <a:rPr lang="en-US" altLang="nb-NO" sz="2000" dirty="0">
                <a:sym typeface="Symbol" panose="05050102010706020507" pitchFamily="18" charset="2"/>
              </a:rPr>
              <a:t>]</a:t>
            </a:r>
            <a:r>
              <a:rPr lang="en-US" altLang="nb-NO" sz="200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dirty="0">
                <a:sym typeface="Symbol" panose="05050102010706020507" pitchFamily="18" charset="2"/>
              </a:rPr>
              <a:t>, [P</a:t>
            </a:r>
            <a:r>
              <a:rPr lang="en-US" altLang="nb-NO" sz="2000" baseline="-25000" dirty="0">
                <a:sym typeface="Symbol" panose="05050102010706020507" pitchFamily="18" charset="2"/>
              </a:rPr>
              <a:t>L</a:t>
            </a:r>
            <a:r>
              <a:rPr lang="en-US" altLang="nb-NO" sz="2000" dirty="0">
                <a:sym typeface="Symbol" panose="05050102010706020507" pitchFamily="18" charset="2"/>
              </a:rPr>
              <a:t>]</a:t>
            </a:r>
            <a:r>
              <a:rPr lang="en-US" altLang="nb-NO" sz="2000" baseline="-25000" dirty="0">
                <a:sym typeface="Symbol" panose="05050102010706020507" pitchFamily="18" charset="2"/>
              </a:rPr>
              <a:t>M</a:t>
            </a:r>
            <a:endParaRPr lang="en-US" altLang="nb-NO" sz="2000" dirty="0">
              <a:sym typeface="Symbol" panose="05050102010706020507" pitchFamily="18" charset="2"/>
            </a:endParaRP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↑P</a:t>
            </a:r>
            <a:r>
              <a:rPr lang="en-US" altLang="nb-NO" sz="160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dirty="0">
                <a:sym typeface="Symbol" panose="05050102010706020507" pitchFamily="18" charset="2"/>
              </a:rPr>
              <a:t> → ↑P</a:t>
            </a:r>
            <a:r>
              <a:rPr lang="en-US" altLang="nb-NO" sz="1600" baseline="-25000" dirty="0">
                <a:sym typeface="Symbol" panose="05050102010706020507" pitchFamily="18" charset="2"/>
              </a:rPr>
              <a:t>L</a:t>
            </a:r>
            <a:r>
              <a:rPr lang="en-US" altLang="nb-NO" sz="1600" dirty="0">
                <a:sym typeface="Symbol" panose="05050102010706020507" pitchFamily="18" charset="2"/>
              </a:rPr>
              <a:t> holding </a:t>
            </a:r>
            <a:r>
              <a:rPr lang="en-US" sz="1600" dirty="0"/>
              <a:t>[MP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altLang="nb-NO" sz="1600" dirty="0">
                <a:sym typeface="Symbol" panose="05050102010706020507" pitchFamily="18" charset="2"/>
              </a:rPr>
              <a:t> constant; or ↑</a:t>
            </a:r>
            <a:r>
              <a:rPr lang="en-US" sz="1600" dirty="0"/>
              <a:t>[MP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altLang="nb-NO" sz="1600" dirty="0">
                <a:sym typeface="Symbol" panose="05050102010706020507" pitchFamily="18" charset="2"/>
              </a:rPr>
              <a:t> → ↑</a:t>
            </a:r>
            <a:r>
              <a:rPr lang="en-US" sz="1600" dirty="0"/>
              <a:t>[P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sz="1600" dirty="0"/>
              <a:t> at constant P</a:t>
            </a:r>
            <a:r>
              <a:rPr lang="en-US" sz="1600" baseline="-25000" dirty="0"/>
              <a:t>A</a:t>
            </a:r>
            <a:endParaRPr lang="en-US" altLang="nb-NO" sz="1600" dirty="0">
              <a:sym typeface="Symbol" panose="05050102010706020507" pitchFamily="18" charset="2"/>
            </a:endParaRP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↑P</a:t>
            </a:r>
            <a:r>
              <a:rPr lang="en-US" altLang="nb-NO" sz="160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dirty="0">
                <a:sym typeface="Symbol" panose="05050102010706020507" pitchFamily="18" charset="2"/>
              </a:rPr>
              <a:t> → ↑P</a:t>
            </a:r>
            <a:r>
              <a:rPr lang="en-US" altLang="nb-NO" sz="1600" baseline="-25000" dirty="0">
                <a:sym typeface="Symbol" panose="05050102010706020507" pitchFamily="18" charset="2"/>
              </a:rPr>
              <a:t>L</a:t>
            </a:r>
            <a:r>
              <a:rPr lang="en-US" altLang="nb-NO" sz="1600" dirty="0">
                <a:sym typeface="Symbol" panose="05050102010706020507" pitchFamily="18" charset="2"/>
              </a:rPr>
              <a:t> holding </a:t>
            </a:r>
            <a:r>
              <a:rPr lang="en-US" sz="1600" dirty="0"/>
              <a:t>[MP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M</a:t>
            </a:r>
            <a:r>
              <a:rPr lang="en-US" altLang="nb-NO" sz="1600" dirty="0">
                <a:sym typeface="Symbol" panose="05050102010706020507" pitchFamily="18" charset="2"/>
              </a:rPr>
              <a:t> constant</a:t>
            </a:r>
            <a:r>
              <a:rPr lang="en-US" sz="1600" dirty="0"/>
              <a:t>; or </a:t>
            </a:r>
            <a:r>
              <a:rPr lang="en-US" altLang="nb-NO" sz="1600" dirty="0">
                <a:sym typeface="Symbol" panose="05050102010706020507" pitchFamily="18" charset="2"/>
              </a:rPr>
              <a:t>↑</a:t>
            </a:r>
            <a:r>
              <a:rPr lang="en-US" sz="1600" dirty="0"/>
              <a:t>[MP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M</a:t>
            </a:r>
            <a:r>
              <a:rPr lang="en-US" altLang="nb-NO" sz="1600" dirty="0">
                <a:sym typeface="Symbol" panose="05050102010706020507" pitchFamily="18" charset="2"/>
              </a:rPr>
              <a:t> → ↑</a:t>
            </a:r>
            <a:r>
              <a:rPr lang="en-US" sz="1600" dirty="0"/>
              <a:t>[P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M</a:t>
            </a:r>
            <a:r>
              <a:rPr lang="en-US" sz="1600" dirty="0"/>
              <a:t> at constant P</a:t>
            </a:r>
            <a:r>
              <a:rPr lang="en-US" sz="1600" baseline="-25000" dirty="0"/>
              <a:t>M</a:t>
            </a:r>
            <a:r>
              <a:rPr lang="en-US" sz="1600" dirty="0"/>
              <a:t>  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Capital market: ↑[P</a:t>
            </a:r>
            <a:r>
              <a:rPr lang="en-US" altLang="nb-NO" sz="2000" baseline="-25000" dirty="0">
                <a:sym typeface="Symbol" panose="05050102010706020507" pitchFamily="18" charset="2"/>
              </a:rPr>
              <a:t>K</a:t>
            </a:r>
            <a:r>
              <a:rPr lang="en-US" altLang="nb-NO" sz="2000" dirty="0">
                <a:sym typeface="Symbol" panose="05050102010706020507" pitchFamily="18" charset="2"/>
              </a:rPr>
              <a:t>]</a:t>
            </a:r>
            <a:r>
              <a:rPr lang="en-US" altLang="nb-NO" sz="200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dirty="0">
                <a:sym typeface="Symbol" panose="05050102010706020507" pitchFamily="18" charset="2"/>
              </a:rPr>
              <a:t>, [P</a:t>
            </a:r>
            <a:r>
              <a:rPr lang="en-US" altLang="nb-NO" sz="2000" baseline="-25000" dirty="0">
                <a:sym typeface="Symbol" panose="05050102010706020507" pitchFamily="18" charset="2"/>
              </a:rPr>
              <a:t>K</a:t>
            </a:r>
            <a:r>
              <a:rPr lang="en-US" altLang="nb-NO" sz="2000" dirty="0">
                <a:sym typeface="Symbol" panose="05050102010706020507" pitchFamily="18" charset="2"/>
              </a:rPr>
              <a:t>]</a:t>
            </a:r>
            <a:r>
              <a:rPr lang="en-US" altLang="nb-NO" sz="2000" baseline="-25000" dirty="0">
                <a:sym typeface="Symbol" panose="05050102010706020507" pitchFamily="18" charset="2"/>
              </a:rPr>
              <a:t>M</a:t>
            </a:r>
            <a:endParaRPr lang="en-US" altLang="nb-NO" sz="2000" dirty="0">
              <a:sym typeface="Symbol" panose="05050102010706020507" pitchFamily="18" charset="2"/>
            </a:endParaRP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↑P</a:t>
            </a:r>
            <a:r>
              <a:rPr lang="en-US" altLang="nb-NO" sz="160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dirty="0">
                <a:sym typeface="Symbol" panose="05050102010706020507" pitchFamily="18" charset="2"/>
              </a:rPr>
              <a:t> → ↑P</a:t>
            </a:r>
            <a:r>
              <a:rPr lang="en-US" altLang="nb-NO" sz="1600" baseline="-25000" dirty="0">
                <a:sym typeface="Symbol" panose="05050102010706020507" pitchFamily="18" charset="2"/>
              </a:rPr>
              <a:t>K</a:t>
            </a:r>
            <a:r>
              <a:rPr lang="en-US" altLang="nb-NO" sz="1600" dirty="0">
                <a:sym typeface="Symbol" panose="05050102010706020507" pitchFamily="18" charset="2"/>
              </a:rPr>
              <a:t> holding </a:t>
            </a:r>
            <a:r>
              <a:rPr lang="en-US" sz="1600" dirty="0"/>
              <a:t>[MP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altLang="nb-NO" sz="1600" dirty="0">
                <a:sym typeface="Symbol" panose="05050102010706020507" pitchFamily="18" charset="2"/>
              </a:rPr>
              <a:t> constant; or ↑</a:t>
            </a:r>
            <a:r>
              <a:rPr lang="en-US" sz="1600" dirty="0"/>
              <a:t>[MP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altLang="nb-NO" sz="1600" dirty="0">
                <a:sym typeface="Symbol" panose="05050102010706020507" pitchFamily="18" charset="2"/>
              </a:rPr>
              <a:t> → ↑</a:t>
            </a:r>
            <a:r>
              <a:rPr lang="en-US" sz="1600" dirty="0"/>
              <a:t>[P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sz="1600" dirty="0"/>
              <a:t> at constant P</a:t>
            </a:r>
            <a:r>
              <a:rPr lang="en-US" sz="1600" baseline="-25000" dirty="0"/>
              <a:t>A</a:t>
            </a:r>
            <a:endParaRPr lang="en-US" altLang="nb-NO" sz="1600" dirty="0">
              <a:sym typeface="Symbol" panose="05050102010706020507" pitchFamily="18" charset="2"/>
            </a:endParaRP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↑P</a:t>
            </a:r>
            <a:r>
              <a:rPr lang="en-US" altLang="nb-NO" sz="160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dirty="0">
                <a:sym typeface="Symbol" panose="05050102010706020507" pitchFamily="18" charset="2"/>
              </a:rPr>
              <a:t> → ↑P</a:t>
            </a:r>
            <a:r>
              <a:rPr lang="en-US" altLang="nb-NO" sz="1600" baseline="-25000" dirty="0">
                <a:sym typeface="Symbol" panose="05050102010706020507" pitchFamily="18" charset="2"/>
              </a:rPr>
              <a:t>K</a:t>
            </a:r>
            <a:r>
              <a:rPr lang="en-US" altLang="nb-NO" sz="1600" dirty="0">
                <a:sym typeface="Symbol" panose="05050102010706020507" pitchFamily="18" charset="2"/>
              </a:rPr>
              <a:t> holding </a:t>
            </a:r>
            <a:r>
              <a:rPr lang="en-US" sz="1600" dirty="0"/>
              <a:t>[MP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M</a:t>
            </a:r>
            <a:r>
              <a:rPr lang="en-US" altLang="nb-NO" sz="1600" dirty="0">
                <a:sym typeface="Symbol" panose="05050102010706020507" pitchFamily="18" charset="2"/>
              </a:rPr>
              <a:t> constant</a:t>
            </a:r>
            <a:r>
              <a:rPr lang="en-US" sz="1600" dirty="0"/>
              <a:t>; or </a:t>
            </a:r>
            <a:r>
              <a:rPr lang="en-US" altLang="nb-NO" sz="1600" dirty="0">
                <a:sym typeface="Symbol" panose="05050102010706020507" pitchFamily="18" charset="2"/>
              </a:rPr>
              <a:t>↑</a:t>
            </a:r>
            <a:r>
              <a:rPr lang="en-US" sz="1600" dirty="0"/>
              <a:t>[MP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M</a:t>
            </a:r>
            <a:r>
              <a:rPr lang="en-US" altLang="nb-NO" sz="1600" dirty="0">
                <a:sym typeface="Symbol" panose="05050102010706020507" pitchFamily="18" charset="2"/>
              </a:rPr>
              <a:t> → ↑</a:t>
            </a:r>
            <a:r>
              <a:rPr lang="en-US" sz="1600" dirty="0"/>
              <a:t>[P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M</a:t>
            </a:r>
            <a:r>
              <a:rPr lang="en-US" sz="1600" dirty="0"/>
              <a:t> at constant P</a:t>
            </a:r>
            <a:r>
              <a:rPr lang="en-US" sz="1600" baseline="-25000" dirty="0"/>
              <a:t>M</a:t>
            </a:r>
            <a:r>
              <a:rPr lang="en-US" sz="1600" dirty="0"/>
              <a:t> </a:t>
            </a:r>
            <a:endParaRPr lang="en-US" altLang="nb-NO" sz="1600" dirty="0">
              <a:sym typeface="Symbol" panose="05050102010706020507" pitchFamily="18" charset="2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7BCC04F-C4C9-456D-8430-0D56076C7D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84204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57465-006F-402B-985C-761DB6F92F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altLang="nb-NO" dirty="0"/>
              <a:t>3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D18A01-EA45-4A7B-95AE-6FE4EF75C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92696"/>
            <a:ext cx="7769225" cy="5256584"/>
          </a:xfrm>
        </p:spPr>
        <p:txBody>
          <a:bodyPr/>
          <a:lstStyle/>
          <a:p>
            <a:pPr eaLnBrk="1" hangingPunct="1"/>
            <a:r>
              <a:rPr lang="en-US" altLang="nb-NO" sz="2800" dirty="0">
                <a:sym typeface="Symbol" panose="05050102010706020507" pitchFamily="18" charset="2"/>
              </a:rPr>
              <a:t>Factor mobility</a:t>
            </a:r>
          </a:p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Factor market equilibrium </a:t>
            </a:r>
          </a:p>
          <a:p>
            <a:pPr lvl="2" eaLnBrk="1" hangingPunct="1"/>
            <a:r>
              <a:rPr lang="en-US" sz="2000" dirty="0"/>
              <a:t>[P</a:t>
            </a:r>
            <a:r>
              <a:rPr lang="en-US" sz="2000" baseline="-25000" dirty="0"/>
              <a:t>L</a:t>
            </a:r>
            <a:r>
              <a:rPr lang="en-US" sz="2000" dirty="0"/>
              <a:t>]</a:t>
            </a:r>
            <a:r>
              <a:rPr lang="en-US" sz="2000" baseline="-25000" dirty="0"/>
              <a:t>A</a:t>
            </a:r>
            <a:r>
              <a:rPr lang="en-US" sz="2000" dirty="0"/>
              <a:t> =  [P</a:t>
            </a:r>
            <a:r>
              <a:rPr lang="en-US" sz="2000" baseline="-25000" dirty="0"/>
              <a:t>L</a:t>
            </a:r>
            <a:r>
              <a:rPr lang="en-US" sz="2000" dirty="0"/>
              <a:t>]</a:t>
            </a:r>
            <a:r>
              <a:rPr lang="en-US" sz="2000" baseline="-25000" dirty="0"/>
              <a:t>M </a:t>
            </a:r>
            <a:r>
              <a:rPr lang="en-US" altLang="nb-NO" sz="2000" dirty="0">
                <a:sym typeface="Symbol" panose="05050102010706020507" pitchFamily="18" charset="2"/>
              </a:rPr>
              <a:t>if labor is perfectly mobile between sectors </a:t>
            </a:r>
          </a:p>
          <a:p>
            <a:pPr lvl="2" eaLnBrk="1" hangingPunct="1"/>
            <a:r>
              <a:rPr lang="en-US" sz="2000" dirty="0"/>
              <a:t>[P</a:t>
            </a:r>
            <a:r>
              <a:rPr lang="en-US" sz="2000" baseline="-25000" dirty="0"/>
              <a:t>K</a:t>
            </a:r>
            <a:r>
              <a:rPr lang="en-US" sz="2000" dirty="0"/>
              <a:t>]</a:t>
            </a:r>
            <a:r>
              <a:rPr lang="en-US" sz="2000" baseline="-25000" dirty="0"/>
              <a:t>A</a:t>
            </a:r>
            <a:r>
              <a:rPr lang="en-US" sz="2000" dirty="0"/>
              <a:t> =  [P</a:t>
            </a:r>
            <a:r>
              <a:rPr lang="en-US" sz="2000" baseline="-25000" dirty="0"/>
              <a:t>K</a:t>
            </a:r>
            <a:r>
              <a:rPr lang="en-US" sz="2000" dirty="0"/>
              <a:t>]</a:t>
            </a:r>
            <a:r>
              <a:rPr lang="en-US" sz="2000" baseline="-25000" dirty="0"/>
              <a:t>M </a:t>
            </a:r>
            <a:r>
              <a:rPr lang="en-US" altLang="nb-NO" sz="2000" dirty="0">
                <a:sym typeface="Symbol" panose="05050102010706020507" pitchFamily="18" charset="2"/>
              </a:rPr>
              <a:t>if capital is perfectly mobile between sectors </a:t>
            </a:r>
          </a:p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Factor reallocation when factor prices not equalized</a:t>
            </a:r>
            <a:r>
              <a:rPr lang="en-US" sz="2400" baseline="-25000" dirty="0"/>
              <a:t> </a:t>
            </a:r>
            <a:endParaRPr lang="en-US" altLang="nb-NO" sz="2400" dirty="0">
              <a:sym typeface="Symbol" panose="05050102010706020507" pitchFamily="18" charset="2"/>
            </a:endParaRPr>
          </a:p>
          <a:p>
            <a:pPr lvl="2" eaLnBrk="1" hangingPunct="1"/>
            <a:r>
              <a:rPr lang="en-US" sz="2000" dirty="0"/>
              <a:t>Labor market: [P</a:t>
            </a:r>
            <a:r>
              <a:rPr lang="en-US" sz="2000" baseline="-25000" dirty="0"/>
              <a:t>L</a:t>
            </a:r>
            <a:r>
              <a:rPr lang="en-US" sz="2000" dirty="0"/>
              <a:t>]</a:t>
            </a:r>
            <a:r>
              <a:rPr lang="en-US" sz="2000" baseline="-25000" dirty="0"/>
              <a:t>A</a:t>
            </a:r>
            <a:r>
              <a:rPr lang="en-US" sz="2000" dirty="0"/>
              <a:t> ≠ [P</a:t>
            </a:r>
            <a:r>
              <a:rPr lang="en-US" sz="2000" baseline="-25000" dirty="0"/>
              <a:t>L</a:t>
            </a:r>
            <a:r>
              <a:rPr lang="en-US" sz="2000" dirty="0"/>
              <a:t>]</a:t>
            </a:r>
            <a:r>
              <a:rPr lang="en-US" sz="2000" baseline="-25000" dirty="0"/>
              <a:t>M </a:t>
            </a:r>
            <a:endParaRPr lang="en-US" sz="2000" dirty="0"/>
          </a:p>
          <a:p>
            <a:pPr lvl="3" eaLnBrk="1" hangingPunct="1"/>
            <a:r>
              <a:rPr lang="en-US" sz="1600" dirty="0"/>
              <a:t>[P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sz="1600" dirty="0"/>
              <a:t> &gt; [P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M </a:t>
            </a:r>
            <a:r>
              <a:rPr lang="en-US" sz="1600" dirty="0"/>
              <a:t>implies </a:t>
            </a:r>
            <a:r>
              <a:rPr lang="en-US" altLang="nb-NO" sz="1600" dirty="0">
                <a:sym typeface="Symbol" panose="05050102010706020507" pitchFamily="18" charset="2"/>
              </a:rPr>
              <a:t>L moves from M-sector to A-sector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Migration into A-sector: ↑L</a:t>
            </a:r>
            <a:r>
              <a:rPr lang="en-US" altLang="nb-NO" sz="160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dirty="0">
                <a:sym typeface="Symbol" panose="05050102010706020507" pitchFamily="18" charset="2"/>
              </a:rPr>
              <a:t> → ↓ </a:t>
            </a:r>
            <a:r>
              <a:rPr lang="en-US" sz="1600" dirty="0"/>
              <a:t>[P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sz="1600" dirty="0"/>
              <a:t> </a:t>
            </a:r>
            <a:endParaRPr lang="en-US" altLang="nb-NO" sz="1600" dirty="0">
              <a:sym typeface="Symbol" panose="05050102010706020507" pitchFamily="18" charset="2"/>
            </a:endParaRP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Migration out of M-sector: ↓L</a:t>
            </a:r>
            <a:r>
              <a:rPr lang="en-US" altLang="nb-NO" sz="160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dirty="0">
                <a:sym typeface="Symbol" panose="05050102010706020507" pitchFamily="18" charset="2"/>
              </a:rPr>
              <a:t> → ↑ </a:t>
            </a:r>
            <a:r>
              <a:rPr lang="en-US" sz="1600" dirty="0"/>
              <a:t>[P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M</a:t>
            </a:r>
            <a:r>
              <a:rPr lang="en-US" sz="1600" dirty="0"/>
              <a:t> </a:t>
            </a:r>
            <a:endParaRPr lang="en-US" altLang="nb-NO" sz="1600" dirty="0">
              <a:sym typeface="Symbol" panose="05050102010706020507" pitchFamily="18" charset="2"/>
            </a:endParaRP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Factor reallocation until </a:t>
            </a:r>
            <a:r>
              <a:rPr lang="en-US" sz="1600" dirty="0"/>
              <a:t>[P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sz="1600" dirty="0"/>
              <a:t> = [P</a:t>
            </a:r>
            <a:r>
              <a:rPr lang="en-US" sz="1600" baseline="-25000" dirty="0"/>
              <a:t>L</a:t>
            </a:r>
            <a:r>
              <a:rPr lang="en-US" sz="1600" dirty="0"/>
              <a:t>]</a:t>
            </a:r>
            <a:r>
              <a:rPr lang="en-US" sz="1600" baseline="-25000" dirty="0"/>
              <a:t>M </a:t>
            </a:r>
            <a:endParaRPr lang="en-US" sz="1600" dirty="0"/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Capital market: </a:t>
            </a:r>
            <a:r>
              <a:rPr lang="en-US" sz="2000" dirty="0"/>
              <a:t>[P</a:t>
            </a:r>
            <a:r>
              <a:rPr lang="en-US" sz="2000" baseline="-25000" dirty="0"/>
              <a:t>K</a:t>
            </a:r>
            <a:r>
              <a:rPr lang="en-US" sz="2000" dirty="0"/>
              <a:t>]</a:t>
            </a:r>
            <a:r>
              <a:rPr lang="en-US" sz="2000" baseline="-25000" dirty="0"/>
              <a:t>A</a:t>
            </a:r>
            <a:r>
              <a:rPr lang="en-US" sz="2000" dirty="0"/>
              <a:t> ≠ [P</a:t>
            </a:r>
            <a:r>
              <a:rPr lang="en-US" sz="2000" baseline="-25000" dirty="0"/>
              <a:t>K</a:t>
            </a:r>
            <a:r>
              <a:rPr lang="en-US" sz="2000" dirty="0"/>
              <a:t>]</a:t>
            </a:r>
            <a:r>
              <a:rPr lang="en-US" sz="2000" baseline="-25000" dirty="0"/>
              <a:t>M </a:t>
            </a:r>
            <a:endParaRPr lang="en-US" sz="2000" dirty="0"/>
          </a:p>
          <a:p>
            <a:pPr lvl="3" eaLnBrk="1" hangingPunct="1"/>
            <a:r>
              <a:rPr lang="en-US" sz="1600" dirty="0"/>
              <a:t>[P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sz="1600" dirty="0"/>
              <a:t> &gt; [P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M </a:t>
            </a:r>
            <a:r>
              <a:rPr lang="en-US" sz="1600" dirty="0"/>
              <a:t>implies K</a:t>
            </a:r>
            <a:r>
              <a:rPr lang="en-US" altLang="nb-NO" sz="1600" dirty="0">
                <a:sym typeface="Symbol" panose="05050102010706020507" pitchFamily="18" charset="2"/>
              </a:rPr>
              <a:t> moves from M-sector to A-sector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Migration into A-sector: ↑K</a:t>
            </a:r>
            <a:r>
              <a:rPr lang="en-US" altLang="nb-NO" sz="160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dirty="0">
                <a:sym typeface="Symbol" panose="05050102010706020507" pitchFamily="18" charset="2"/>
              </a:rPr>
              <a:t> → ↓ </a:t>
            </a:r>
            <a:r>
              <a:rPr lang="en-US" sz="1600" dirty="0"/>
              <a:t>[P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sz="1600" dirty="0"/>
              <a:t> </a:t>
            </a:r>
            <a:endParaRPr lang="en-US" altLang="nb-NO" sz="1600" dirty="0">
              <a:sym typeface="Symbol" panose="05050102010706020507" pitchFamily="18" charset="2"/>
            </a:endParaRP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Migration out of M-sector: ↓K</a:t>
            </a:r>
            <a:r>
              <a:rPr lang="en-US" altLang="nb-NO" sz="160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dirty="0">
                <a:sym typeface="Symbol" panose="05050102010706020507" pitchFamily="18" charset="2"/>
              </a:rPr>
              <a:t> → ↑ </a:t>
            </a:r>
            <a:r>
              <a:rPr lang="en-US" sz="1600" dirty="0"/>
              <a:t>[P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M</a:t>
            </a:r>
            <a:r>
              <a:rPr lang="en-US" sz="1600" dirty="0"/>
              <a:t> </a:t>
            </a:r>
            <a:endParaRPr lang="en-US" altLang="nb-NO" sz="1600" dirty="0">
              <a:sym typeface="Symbol" panose="05050102010706020507" pitchFamily="18" charset="2"/>
            </a:endParaRP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Factor reallocation until </a:t>
            </a:r>
            <a:r>
              <a:rPr lang="en-US" sz="1600" dirty="0"/>
              <a:t>[P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A</a:t>
            </a:r>
            <a:r>
              <a:rPr lang="en-US" sz="1600" dirty="0"/>
              <a:t> = [P</a:t>
            </a:r>
            <a:r>
              <a:rPr lang="en-US" sz="1600" baseline="-25000" dirty="0"/>
              <a:t>K</a:t>
            </a:r>
            <a:r>
              <a:rPr lang="en-US" sz="1600" dirty="0"/>
              <a:t>]</a:t>
            </a:r>
            <a:r>
              <a:rPr lang="en-US" sz="1600" baseline="-25000" dirty="0"/>
              <a:t>M </a:t>
            </a:r>
            <a:endParaRPr lang="en-US" sz="1600" dirty="0"/>
          </a:p>
          <a:p>
            <a:pPr lvl="2" eaLnBrk="1" hangingPunct="1"/>
            <a:endParaRPr lang="en-US" altLang="nb-NO" sz="2000" dirty="0">
              <a:sym typeface="Symbol" panose="05050102010706020507" pitchFamily="18" charset="2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326507A-C200-4365-9145-3098977AA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152400"/>
            <a:ext cx="8064946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Output-input prices and factor reallocation</a:t>
            </a:r>
          </a:p>
        </p:txBody>
      </p:sp>
    </p:spTree>
    <p:extLst>
      <p:ext uri="{BB962C8B-B14F-4D97-AF65-F5344CB8AC3E}">
        <p14:creationId xmlns:p14="http://schemas.microsoft.com/office/powerpoint/2010/main" val="161102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1847" y="2348880"/>
            <a:ext cx="7769225" cy="1368152"/>
          </a:xfrm>
        </p:spPr>
        <p:txBody>
          <a:bodyPr/>
          <a:lstStyle/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Labor in the manufacturing sector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To produce [Q</a:t>
            </a:r>
            <a:r>
              <a:rPr lang="en-US" altLang="nb-NO" sz="2000" baseline="-25000" dirty="0">
                <a:sym typeface="Symbol" panose="05050102010706020507" pitchFamily="18" charset="2"/>
              </a:rPr>
              <a:t>M</a:t>
            </a:r>
            <a:r>
              <a:rPr lang="en-US" altLang="nb-NO" sz="2000" dirty="0">
                <a:sym typeface="Symbol" panose="05050102010706020507" pitchFamily="18" charset="2"/>
              </a:rPr>
              <a:t>]</a:t>
            </a:r>
            <a:r>
              <a:rPr lang="en-US" altLang="nb-NO" sz="2000" baseline="-25000" dirty="0">
                <a:sym typeface="Symbol" panose="05050102010706020507" pitchFamily="18" charset="2"/>
              </a:rPr>
              <a:t>0</a:t>
            </a:r>
            <a:r>
              <a:rPr lang="en-US" altLang="nb-NO" sz="2000" dirty="0">
                <a:sym typeface="Symbol" panose="05050102010706020507" pitchFamily="18" charset="2"/>
              </a:rPr>
              <a:t>, [L</a:t>
            </a:r>
            <a:r>
              <a:rPr lang="en-US" altLang="nb-NO" sz="2000" baseline="-25000" dirty="0">
                <a:sym typeface="Symbol" panose="05050102010706020507" pitchFamily="18" charset="2"/>
              </a:rPr>
              <a:t>M</a:t>
            </a:r>
            <a:r>
              <a:rPr lang="en-US" altLang="nb-NO" sz="2000" dirty="0">
                <a:sym typeface="Symbol" panose="05050102010706020507" pitchFamily="18" charset="2"/>
              </a:rPr>
              <a:t>]</a:t>
            </a:r>
            <a:r>
              <a:rPr lang="en-US" altLang="nb-NO" sz="2000" baseline="-25000" dirty="0">
                <a:sym typeface="Symbol" panose="05050102010706020507" pitchFamily="18" charset="2"/>
              </a:rPr>
              <a:t>0</a:t>
            </a:r>
            <a:r>
              <a:rPr lang="en-US" altLang="nb-NO" sz="2000" dirty="0">
                <a:sym typeface="Symbol" panose="05050102010706020507" pitchFamily="18" charset="2"/>
              </a:rPr>
              <a:t> units are employed in the M-sector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[P</a:t>
            </a:r>
            <a:r>
              <a:rPr lang="en-US" altLang="nb-NO" sz="2000" baseline="-25000" dirty="0">
                <a:sym typeface="Symbol" panose="05050102010706020507" pitchFamily="18" charset="2"/>
              </a:rPr>
              <a:t>L</a:t>
            </a:r>
            <a:r>
              <a:rPr lang="en-US" altLang="nb-NO" sz="2000" dirty="0">
                <a:sym typeface="Symbol" panose="05050102010706020507" pitchFamily="18" charset="2"/>
              </a:rPr>
              <a:t>]</a:t>
            </a:r>
            <a:r>
              <a:rPr lang="en-US" altLang="nb-NO" sz="2000" baseline="-25000" dirty="0">
                <a:sym typeface="Symbol" panose="05050102010706020507" pitchFamily="18" charset="2"/>
              </a:rPr>
              <a:t>M</a:t>
            </a:r>
            <a:r>
              <a:rPr lang="en-US" altLang="nb-NO" sz="2000" dirty="0">
                <a:sym typeface="Symbol" panose="05050102010706020507" pitchFamily="18" charset="2"/>
              </a:rPr>
              <a:t> is the equilibrium wage rate in the M-sector 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6B9DD4A-1696-4074-9D17-6A36010A5C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16416" y="6284168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4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B56FFAC-0567-4693-8F6A-7C7CE0CB02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248022"/>
              </p:ext>
            </p:extLst>
          </p:nvPr>
        </p:nvGraphicFramePr>
        <p:xfrm>
          <a:off x="1475656" y="3690548"/>
          <a:ext cx="3490627" cy="3122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99" name="Drawing" r:id="rId6" imgW="2395440" imgH="2143080" progId="Presentations.Drawing.17">
                  <p:embed/>
                </p:oleObj>
              </mc:Choice>
              <mc:Fallback>
                <p:oleObj name="Drawing" r:id="rId6" imgW="2395440" imgH="21430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75656" y="3690548"/>
                        <a:ext cx="3490627" cy="3122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3845F76-E15F-4B7C-A72B-141D12AE0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557767"/>
              </p:ext>
            </p:extLst>
          </p:nvPr>
        </p:nvGraphicFramePr>
        <p:xfrm>
          <a:off x="3131840" y="3683090"/>
          <a:ext cx="3122828" cy="2671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00" name="Drawing" r:id="rId8" imgW="2143080" imgH="1833480" progId="Presentations.Drawing.17">
                  <p:embed/>
                </p:oleObj>
              </mc:Choice>
              <mc:Fallback>
                <p:oleObj name="Drawing" r:id="rId8" imgW="2143080" imgH="18334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31840" y="3683090"/>
                        <a:ext cx="3122828" cy="2671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">
            <a:extLst>
              <a:ext uri="{FF2B5EF4-FFF2-40B4-BE49-F238E27FC236}">
                <a16:creationId xmlns:a16="http://schemas.microsoft.com/office/drawing/2014/main" id="{7329963D-3F69-453C-9FB2-E763D7C25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247" y="692696"/>
            <a:ext cx="776922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nb-NO" sz="2800" kern="0" dirty="0"/>
              <a:t>Graphical representation of labor market</a:t>
            </a:r>
          </a:p>
          <a:p>
            <a:pPr lvl="1" eaLnBrk="1" hangingPunct="1"/>
            <a:r>
              <a:rPr lang="en-US" altLang="nb-NO" sz="2400" kern="0" dirty="0">
                <a:sym typeface="Symbol" panose="05050102010706020507" pitchFamily="18" charset="2"/>
              </a:rPr>
              <a:t>Labor in the agricultural sector</a:t>
            </a:r>
          </a:p>
          <a:p>
            <a:pPr lvl="2" eaLnBrk="1" hangingPunct="1"/>
            <a:r>
              <a:rPr lang="en-US" altLang="nb-NO" sz="2000" kern="0" dirty="0">
                <a:sym typeface="Symbol" panose="05050102010706020507" pitchFamily="18" charset="2"/>
              </a:rPr>
              <a:t>To produce [Q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kern="0" dirty="0">
                <a:sym typeface="Symbol" panose="05050102010706020507" pitchFamily="18" charset="2"/>
              </a:rPr>
              <a:t>]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2000" kern="0" dirty="0">
                <a:sym typeface="Symbol" panose="05050102010706020507" pitchFamily="18" charset="2"/>
              </a:rPr>
              <a:t>, [L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kern="0" dirty="0">
                <a:sym typeface="Symbol" panose="05050102010706020507" pitchFamily="18" charset="2"/>
              </a:rPr>
              <a:t>]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2000" kern="0" dirty="0">
                <a:sym typeface="Symbol" panose="05050102010706020507" pitchFamily="18" charset="2"/>
              </a:rPr>
              <a:t> units are employed in the A-sector</a:t>
            </a:r>
          </a:p>
          <a:p>
            <a:pPr lvl="2" eaLnBrk="1" hangingPunct="1"/>
            <a:r>
              <a:rPr lang="en-US" altLang="nb-NO" sz="2000" kern="0" dirty="0">
                <a:sym typeface="Symbol" panose="05050102010706020507" pitchFamily="18" charset="2"/>
              </a:rPr>
              <a:t>[P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L</a:t>
            </a:r>
            <a:r>
              <a:rPr lang="en-US" altLang="nb-NO" sz="2000" kern="0" dirty="0">
                <a:sym typeface="Symbol" panose="05050102010706020507" pitchFamily="18" charset="2"/>
              </a:rPr>
              <a:t>]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kern="0" dirty="0">
                <a:sym typeface="Symbol" panose="05050102010706020507" pitchFamily="18" charset="2"/>
              </a:rPr>
              <a:t> is the equilibrium wage rate in the A-sector 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2EC4673C-EAC6-4175-8A24-54B910C26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152400"/>
            <a:ext cx="8064946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Output-input prices and factor reallocation</a:t>
            </a:r>
          </a:p>
        </p:txBody>
      </p:sp>
    </p:spTree>
    <p:extLst>
      <p:ext uri="{BB962C8B-B14F-4D97-AF65-F5344CB8AC3E}">
        <p14:creationId xmlns:p14="http://schemas.microsoft.com/office/powerpoint/2010/main" val="73281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6EE9244-9ACB-418C-8F44-6435C2D989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88424" y="6216753"/>
            <a:ext cx="516310" cy="5246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144333B-9C5E-46ED-94F5-DC69889CB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685799"/>
            <a:ext cx="7560840" cy="252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nb-NO" sz="2800" kern="0" dirty="0">
                <a:sym typeface="Symbol" panose="05050102010706020507" pitchFamily="18" charset="2"/>
              </a:rPr>
              <a:t>Initial goods market equilibrium, South</a:t>
            </a:r>
            <a:endParaRPr lang="en-US" altLang="nb-NO" sz="2000" kern="0" dirty="0"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nb-NO" sz="2000" kern="0" dirty="0">
                <a:sym typeface="Symbol" panose="05050102010706020507" pitchFamily="18" charset="2"/>
              </a:rPr>
              <a:t>[Q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2000" kern="0" dirty="0">
                <a:sym typeface="Symbol" panose="05050102010706020507" pitchFamily="18" charset="2"/>
              </a:rPr>
              <a:t>]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S</a:t>
            </a:r>
            <a:r>
              <a:rPr lang="en-US" altLang="nb-NO" sz="2000" kern="0" dirty="0">
                <a:sym typeface="Symbol" panose="05050102010706020507" pitchFamily="18" charset="2"/>
              </a:rPr>
              <a:t> = [Q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kern="0" dirty="0">
                <a:sym typeface="Symbol" panose="05050102010706020507" pitchFamily="18" charset="2"/>
              </a:rPr>
              <a:t>]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2000" kern="0" dirty="0">
                <a:sym typeface="Symbol" panose="05050102010706020507" pitchFamily="18" charset="2"/>
              </a:rPr>
              <a:t>, [Q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2000" kern="0" dirty="0">
                <a:sym typeface="Symbol" panose="05050102010706020507" pitchFamily="18" charset="2"/>
              </a:rPr>
              <a:t>]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2000" kern="0" dirty="0">
                <a:sym typeface="Symbol" panose="05050102010706020507" pitchFamily="18" charset="2"/>
              </a:rPr>
              <a:t> units produced in South</a:t>
            </a:r>
          </a:p>
          <a:p>
            <a:pPr lvl="2" eaLnBrk="1" hangingPunct="1"/>
            <a:r>
              <a:rPr lang="en-US" altLang="nb-NO" sz="1600" kern="0" dirty="0">
                <a:sym typeface="Symbol" panose="05050102010706020507" pitchFamily="18" charset="2"/>
              </a:rPr>
              <a:t>Ag sector: [L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, [K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 units employed to produce [Q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 </a:t>
            </a:r>
          </a:p>
          <a:p>
            <a:pPr lvl="2" eaLnBrk="1" hangingPunct="1"/>
            <a:r>
              <a:rPr lang="en-US" altLang="nb-NO" sz="1600" kern="0" dirty="0">
                <a:sym typeface="Symbol" panose="05050102010706020507" pitchFamily="18" charset="2"/>
              </a:rPr>
              <a:t>Manu sector: [L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, [K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 units employed to produce [Q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endParaRPr lang="en-US" altLang="nb-NO" sz="2000" kern="0" dirty="0"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nb-NO" sz="2000" kern="0" dirty="0">
                <a:sym typeface="Symbol" panose="05050102010706020507" pitchFamily="18" charset="2"/>
              </a:rPr>
              <a:t>Full employment: L, K employed to produce Q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kern="0" dirty="0">
                <a:sym typeface="Symbol" panose="05050102010706020507" pitchFamily="18" charset="2"/>
              </a:rPr>
              <a:t> and Q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2000" kern="0" dirty="0">
                <a:sym typeface="Symbol" panose="05050102010706020507" pitchFamily="18" charset="2"/>
              </a:rPr>
              <a:t> </a:t>
            </a:r>
          </a:p>
          <a:p>
            <a:pPr lvl="2" eaLnBrk="1" hangingPunct="1"/>
            <a:r>
              <a:rPr lang="en-US" altLang="nb-NO" sz="1600" kern="0" dirty="0">
                <a:sym typeface="Symbol" panose="05050102010706020507" pitchFamily="18" charset="2"/>
              </a:rPr>
              <a:t>[L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 +  [L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 = L</a:t>
            </a:r>
          </a:p>
          <a:p>
            <a:pPr lvl="2" eaLnBrk="1" hangingPunct="1"/>
            <a:r>
              <a:rPr lang="en-US" altLang="nb-NO" sz="1600" kern="0" dirty="0">
                <a:sym typeface="Symbol" panose="05050102010706020507" pitchFamily="18" charset="2"/>
              </a:rPr>
              <a:t>[K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 +  [K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 = 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F268B9-2929-46B1-AE06-81DD12731F36}"/>
              </a:ext>
            </a:extLst>
          </p:cNvPr>
          <p:cNvSpPr txBox="1"/>
          <p:nvPr/>
        </p:nvSpPr>
        <p:spPr>
          <a:xfrm>
            <a:off x="2546005" y="357301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South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DCA829F9-3B6A-4F4F-AF1E-9B72AEAFE1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295552"/>
              </p:ext>
            </p:extLst>
          </p:nvPr>
        </p:nvGraphicFramePr>
        <p:xfrm>
          <a:off x="1475656" y="3805413"/>
          <a:ext cx="4891087" cy="271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4" name="Drawing" r:id="rId6" imgW="4890960" imgH="2719440" progId="Presentations.Drawing.17">
                  <p:embed/>
                </p:oleObj>
              </mc:Choice>
              <mc:Fallback>
                <p:oleObj name="Drawing" r:id="rId6" imgW="4890960" imgH="27194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75656" y="3805413"/>
                        <a:ext cx="4891087" cy="271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BB8AC726-073A-472E-99CA-CA731E0E67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748349"/>
              </p:ext>
            </p:extLst>
          </p:nvPr>
        </p:nvGraphicFramePr>
        <p:xfrm>
          <a:off x="1580430" y="4433595"/>
          <a:ext cx="47863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5" name="Drawing" r:id="rId8" imgW="4786200" imgH="2095560" progId="Presentations.Drawing.17">
                  <p:embed/>
                </p:oleObj>
              </mc:Choice>
              <mc:Fallback>
                <p:oleObj name="Drawing" r:id="rId8" imgW="4786200" imgH="20955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0430" y="4433595"/>
                        <a:ext cx="47863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ACDAAB80-2151-4A1D-A118-715C6EF93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152400"/>
            <a:ext cx="8064946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Output-input prices and factor reallocation</a:t>
            </a:r>
          </a:p>
        </p:txBody>
      </p:sp>
    </p:spTree>
    <p:extLst>
      <p:ext uri="{BB962C8B-B14F-4D97-AF65-F5344CB8AC3E}">
        <p14:creationId xmlns:p14="http://schemas.microsoft.com/office/powerpoint/2010/main" val="239653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6EE9244-9ACB-418C-8F44-6435C2D989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88424" y="6216753"/>
            <a:ext cx="516310" cy="5246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144333B-9C5E-46ED-94F5-DC69889CB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685799"/>
            <a:ext cx="7560840" cy="252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nb-NO" sz="2800" kern="0" dirty="0">
                <a:sym typeface="Symbol" panose="05050102010706020507" pitchFamily="18" charset="2"/>
              </a:rPr>
              <a:t>Free trade: </a:t>
            </a:r>
            <a:r>
              <a:rPr lang="el-GR" altLang="nb-NO" sz="2800" kern="0" dirty="0">
                <a:sym typeface="Symbol" panose="05050102010706020507" pitchFamily="18" charset="2"/>
              </a:rPr>
              <a:t>Δ</a:t>
            </a:r>
            <a:r>
              <a:rPr lang="nb-NO" altLang="nb-NO" sz="2800" kern="0" dirty="0">
                <a:sym typeface="Symbol" panose="05050102010706020507" pitchFamily="18" charset="2"/>
              </a:rPr>
              <a:t>P and </a:t>
            </a:r>
            <a:r>
              <a:rPr lang="en-US" altLang="nb-NO" sz="2800" kern="0" dirty="0">
                <a:sym typeface="Symbol" panose="05050102010706020507" pitchFamily="18" charset="2"/>
              </a:rPr>
              <a:t>effect</a:t>
            </a:r>
            <a:r>
              <a:rPr lang="nb-NO" altLang="nb-NO" sz="2800" kern="0" dirty="0">
                <a:sym typeface="Symbol" panose="05050102010706020507" pitchFamily="18" charset="2"/>
              </a:rPr>
              <a:t> on </a:t>
            </a:r>
            <a:r>
              <a:rPr lang="en-US" altLang="nb-NO" sz="2800" kern="0" dirty="0">
                <a:sym typeface="Symbol" panose="05050102010706020507" pitchFamily="18" charset="2"/>
              </a:rPr>
              <a:t>output in South</a:t>
            </a:r>
            <a:endParaRPr lang="en-US" altLang="nb-NO" sz="2000" kern="0" dirty="0"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nb-NO" sz="2000" kern="0" dirty="0">
                <a:sym typeface="Symbol" panose="05050102010706020507" pitchFamily="18" charset="2"/>
              </a:rPr>
              <a:t>Ag sector</a:t>
            </a:r>
          </a:p>
          <a:p>
            <a:pPr lvl="2" eaLnBrk="1" hangingPunct="1"/>
            <a:r>
              <a:rPr lang="en-US" altLang="nb-NO" sz="1600" kern="0" dirty="0">
                <a:sym typeface="Symbol" panose="05050102010706020507" pitchFamily="18" charset="2"/>
              </a:rPr>
              <a:t>↑[P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S</a:t>
            </a:r>
            <a:r>
              <a:rPr lang="en-US" altLang="nb-NO" sz="1600" kern="0" dirty="0">
                <a:sym typeface="Symbol" panose="05050102010706020507" pitchFamily="18" charset="2"/>
              </a:rPr>
              <a:t> from [P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S</a:t>
            </a:r>
            <a:r>
              <a:rPr lang="en-US" altLang="nb-NO" sz="1600" kern="0" dirty="0">
                <a:sym typeface="Symbol" panose="05050102010706020507" pitchFamily="18" charset="2"/>
              </a:rPr>
              <a:t> to [P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W</a:t>
            </a:r>
            <a:r>
              <a:rPr lang="en-US" altLang="nb-NO" sz="1600" kern="0" dirty="0">
                <a:sym typeface="Symbol" panose="05050102010706020507" pitchFamily="18" charset="2"/>
              </a:rPr>
              <a:t> </a:t>
            </a:r>
          </a:p>
          <a:p>
            <a:pPr lvl="2" eaLnBrk="1" hangingPunct="1"/>
            <a:r>
              <a:rPr lang="en-US" altLang="nb-NO" sz="1600" kern="0" dirty="0">
                <a:sym typeface="Symbol" panose="05050102010706020507" pitchFamily="18" charset="2"/>
              </a:rPr>
              <a:t>↑[P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S</a:t>
            </a:r>
            <a:r>
              <a:rPr lang="en-US" altLang="nb-NO" sz="1600" kern="0" dirty="0">
                <a:sym typeface="Symbol" panose="05050102010706020507" pitchFamily="18" charset="2"/>
              </a:rPr>
              <a:t> → ↑[Q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S</a:t>
            </a:r>
            <a:r>
              <a:rPr lang="en-US" altLang="nb-NO" sz="1600" kern="0" dirty="0">
                <a:sym typeface="Symbol" panose="05050102010706020507" pitchFamily="18" charset="2"/>
              </a:rPr>
              <a:t> from [Q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 to [Q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1</a:t>
            </a:r>
            <a:r>
              <a:rPr lang="en-US" altLang="nb-NO" sz="1600" kern="0" dirty="0">
                <a:sym typeface="Symbol" panose="05050102010706020507" pitchFamily="18" charset="2"/>
              </a:rPr>
              <a:t> units produced in South</a:t>
            </a:r>
          </a:p>
          <a:p>
            <a:pPr lvl="1" eaLnBrk="1" hangingPunct="1"/>
            <a:r>
              <a:rPr lang="en-US" altLang="nb-NO" sz="2000" kern="0" dirty="0">
                <a:sym typeface="Symbol" panose="05050102010706020507" pitchFamily="18" charset="2"/>
              </a:rPr>
              <a:t>Manu sector</a:t>
            </a:r>
          </a:p>
          <a:p>
            <a:pPr lvl="2" eaLnBrk="1" hangingPunct="1"/>
            <a:r>
              <a:rPr lang="en-US" altLang="nb-NO" sz="1600" kern="0" dirty="0">
                <a:sym typeface="Symbol" panose="05050102010706020507" pitchFamily="18" charset="2"/>
              </a:rPr>
              <a:t>↓[P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S</a:t>
            </a:r>
            <a:r>
              <a:rPr lang="en-US" altLang="nb-NO" sz="1600" kern="0" dirty="0">
                <a:sym typeface="Symbol" panose="05050102010706020507" pitchFamily="18" charset="2"/>
              </a:rPr>
              <a:t> from [P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S</a:t>
            </a:r>
            <a:r>
              <a:rPr lang="en-US" altLang="nb-NO" sz="1600" kern="0" dirty="0">
                <a:sym typeface="Symbol" panose="05050102010706020507" pitchFamily="18" charset="2"/>
              </a:rPr>
              <a:t> to [P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W</a:t>
            </a:r>
            <a:r>
              <a:rPr lang="en-US" altLang="nb-NO" sz="1600" kern="0" dirty="0">
                <a:sym typeface="Symbol" panose="05050102010706020507" pitchFamily="18" charset="2"/>
              </a:rPr>
              <a:t> </a:t>
            </a:r>
          </a:p>
          <a:p>
            <a:pPr lvl="2" eaLnBrk="1" hangingPunct="1"/>
            <a:r>
              <a:rPr lang="en-US" altLang="nb-NO" sz="1600" kern="0" dirty="0">
                <a:sym typeface="Symbol" panose="05050102010706020507" pitchFamily="18" charset="2"/>
              </a:rPr>
              <a:t>↓[P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S</a:t>
            </a:r>
            <a:r>
              <a:rPr lang="en-US" altLang="nb-NO" sz="1600" kern="0" dirty="0">
                <a:sym typeface="Symbol" panose="05050102010706020507" pitchFamily="18" charset="2"/>
              </a:rPr>
              <a:t> → ↓[Q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S</a:t>
            </a:r>
            <a:r>
              <a:rPr lang="en-US" altLang="nb-NO" sz="1600" kern="0" dirty="0">
                <a:sym typeface="Symbol" panose="05050102010706020507" pitchFamily="18" charset="2"/>
              </a:rPr>
              <a:t> from [Q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 to [Q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M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1</a:t>
            </a:r>
            <a:r>
              <a:rPr lang="en-US" altLang="nb-NO" sz="1600" kern="0" dirty="0">
                <a:sym typeface="Symbol" panose="05050102010706020507" pitchFamily="18" charset="2"/>
              </a:rPr>
              <a:t> units produced in South</a:t>
            </a:r>
          </a:p>
          <a:p>
            <a:pPr lvl="1" eaLnBrk="1" hangingPunct="1"/>
            <a:endParaRPr lang="en-US" altLang="nb-NO" sz="2000" kern="0" dirty="0">
              <a:sym typeface="Symbol" panose="05050102010706020507" pitchFamily="18" charset="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F268B9-2929-46B1-AE06-81DD12731F36}"/>
              </a:ext>
            </a:extLst>
          </p:cNvPr>
          <p:cNvSpPr txBox="1"/>
          <p:nvPr/>
        </p:nvSpPr>
        <p:spPr>
          <a:xfrm>
            <a:off x="2546005" y="357301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South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DCA829F9-3B6A-4F4F-AF1E-9B72AEAFE1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277033"/>
              </p:ext>
            </p:extLst>
          </p:nvPr>
        </p:nvGraphicFramePr>
        <p:xfrm>
          <a:off x="1475656" y="3805413"/>
          <a:ext cx="4891087" cy="271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6" name="Drawing" r:id="rId6" imgW="4890960" imgH="2719440" progId="Presentations.Drawing.17">
                  <p:embed/>
                </p:oleObj>
              </mc:Choice>
              <mc:Fallback>
                <p:oleObj name="Drawing" r:id="rId6" imgW="4890960" imgH="2719440" progId="Presentations.Drawing.17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DCA829F9-3B6A-4F4F-AF1E-9B72AEAFE1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75656" y="3805413"/>
                        <a:ext cx="4891087" cy="271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BB8AC726-073A-472E-99CA-CA731E0E67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404955"/>
              </p:ext>
            </p:extLst>
          </p:nvPr>
        </p:nvGraphicFramePr>
        <p:xfrm>
          <a:off x="1580430" y="4433595"/>
          <a:ext cx="47863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7" name="Drawing" r:id="rId8" imgW="4786200" imgH="2095560" progId="Presentations.Drawing.17">
                  <p:embed/>
                </p:oleObj>
              </mc:Choice>
              <mc:Fallback>
                <p:oleObj name="Drawing" r:id="rId8" imgW="4786200" imgH="2095560" progId="Presentations.Drawing.17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BB8AC726-073A-472E-99CA-CA731E0E67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0430" y="4433595"/>
                        <a:ext cx="47863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ACDAAB80-2151-4A1D-A118-715C6EF93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152400"/>
            <a:ext cx="8064946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Output-input prices and factor reallocation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2408806-F243-4A7F-9676-E550452484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696181"/>
              </p:ext>
            </p:extLst>
          </p:nvPr>
        </p:nvGraphicFramePr>
        <p:xfrm>
          <a:off x="1979712" y="4198490"/>
          <a:ext cx="4104456" cy="2470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Drawing" r:id="rId10" imgW="3338640" imgH="2009880" progId="Presentations.Drawing.17">
                  <p:embed/>
                </p:oleObj>
              </mc:Choice>
              <mc:Fallback>
                <p:oleObj name="Drawing" r:id="rId10" imgW="3338640" imgH="20098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79712" y="4198490"/>
                        <a:ext cx="4104456" cy="2470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596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600" y="2357745"/>
            <a:ext cx="8064896" cy="1359287"/>
          </a:xfrm>
        </p:spPr>
        <p:txBody>
          <a:bodyPr/>
          <a:lstStyle/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 Effect on labor in the manufacturing sector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↓P</a:t>
            </a:r>
            <a:r>
              <a:rPr lang="en-US" altLang="nb-NO" sz="2000" baseline="-25000" dirty="0">
                <a:sym typeface="Symbol" panose="05050102010706020507" pitchFamily="18" charset="2"/>
              </a:rPr>
              <a:t>M</a:t>
            </a:r>
            <a:r>
              <a:rPr lang="en-US" altLang="nb-NO" sz="2000" dirty="0">
                <a:sym typeface="Symbol" panose="05050102010706020507" pitchFamily="18" charset="2"/>
              </a:rPr>
              <a:t> →  ↓Q</a:t>
            </a:r>
            <a:r>
              <a:rPr lang="en-US" altLang="nb-NO" sz="2000" baseline="-25000" dirty="0">
                <a:sym typeface="Symbol" panose="05050102010706020507" pitchFamily="18" charset="2"/>
              </a:rPr>
              <a:t>M</a:t>
            </a:r>
            <a:r>
              <a:rPr lang="en-US" altLang="nb-NO" sz="2000" dirty="0">
                <a:sym typeface="Symbol" panose="05050102010706020507" pitchFamily="18" charset="2"/>
              </a:rPr>
              <a:t>              ==&gt; ↓ L</a:t>
            </a:r>
            <a:r>
              <a:rPr lang="en-US" altLang="nb-NO" sz="2000" baseline="-25000" dirty="0">
                <a:sym typeface="Symbol" panose="05050102010706020507" pitchFamily="18" charset="2"/>
              </a:rPr>
              <a:t>M</a:t>
            </a:r>
            <a:r>
              <a:rPr lang="en-US" altLang="nb-NO" sz="2000" dirty="0">
                <a:sym typeface="Symbol" panose="05050102010706020507" pitchFamily="18" charset="2"/>
              </a:rPr>
              <a:t> from [L</a:t>
            </a:r>
            <a:r>
              <a:rPr lang="en-US" altLang="nb-NO" sz="2000" baseline="-25000" dirty="0">
                <a:sym typeface="Symbol" panose="05050102010706020507" pitchFamily="18" charset="2"/>
              </a:rPr>
              <a:t>M</a:t>
            </a:r>
            <a:r>
              <a:rPr lang="en-US" altLang="nb-NO" sz="2000" dirty="0">
                <a:sym typeface="Symbol" panose="05050102010706020507" pitchFamily="18" charset="2"/>
              </a:rPr>
              <a:t>]</a:t>
            </a:r>
            <a:r>
              <a:rPr lang="en-US" altLang="nb-NO" sz="2000" baseline="-25000" dirty="0">
                <a:sym typeface="Symbol" panose="05050102010706020507" pitchFamily="18" charset="2"/>
              </a:rPr>
              <a:t>0</a:t>
            </a:r>
            <a:r>
              <a:rPr lang="en-US" altLang="nb-NO" sz="2000" dirty="0">
                <a:sym typeface="Symbol" panose="05050102010706020507" pitchFamily="18" charset="2"/>
              </a:rPr>
              <a:t> units to [L</a:t>
            </a:r>
            <a:r>
              <a:rPr lang="en-US" altLang="nb-NO" sz="2000" baseline="-25000" dirty="0">
                <a:sym typeface="Symbol" panose="05050102010706020507" pitchFamily="18" charset="2"/>
              </a:rPr>
              <a:t>M</a:t>
            </a:r>
            <a:r>
              <a:rPr lang="en-US" altLang="nb-NO" sz="2000" dirty="0">
                <a:sym typeface="Symbol" panose="05050102010706020507" pitchFamily="18" charset="2"/>
              </a:rPr>
              <a:t>]</a:t>
            </a:r>
            <a:r>
              <a:rPr lang="en-US" altLang="nb-NO" sz="2000" baseline="-25000" dirty="0">
                <a:sym typeface="Symbol" panose="05050102010706020507" pitchFamily="18" charset="2"/>
              </a:rPr>
              <a:t>1</a:t>
            </a:r>
            <a:r>
              <a:rPr lang="en-US" altLang="nb-NO" sz="2000" dirty="0">
                <a:sym typeface="Symbol" panose="05050102010706020507" pitchFamily="18" charset="2"/>
              </a:rPr>
              <a:t> units </a:t>
            </a:r>
          </a:p>
          <a:p>
            <a:pPr lvl="2" eaLnBrk="1" hangingPunct="1"/>
            <a:r>
              <a:rPr lang="en-US" sz="2000" dirty="0"/>
              <a:t>[P</a:t>
            </a:r>
            <a:r>
              <a:rPr lang="en-US" sz="2000" baseline="-25000" dirty="0"/>
              <a:t>L</a:t>
            </a:r>
            <a:r>
              <a:rPr lang="en-US" sz="2000" dirty="0"/>
              <a:t>]</a:t>
            </a:r>
            <a:r>
              <a:rPr lang="en-US" sz="2000" baseline="-25000" dirty="0"/>
              <a:t>M</a:t>
            </a:r>
            <a:r>
              <a:rPr lang="en-US" sz="2000" dirty="0"/>
              <a:t> =  P</a:t>
            </a:r>
            <a:r>
              <a:rPr lang="en-US" sz="2000" baseline="-25000" dirty="0"/>
              <a:t>M</a:t>
            </a:r>
            <a:r>
              <a:rPr lang="en-US" sz="2000" dirty="0"/>
              <a:t> ∙ [MP</a:t>
            </a:r>
            <a:r>
              <a:rPr lang="en-US" sz="2000" baseline="-25000" dirty="0"/>
              <a:t>L</a:t>
            </a:r>
            <a:r>
              <a:rPr lang="en-US" sz="2000" dirty="0"/>
              <a:t>]</a:t>
            </a:r>
            <a:r>
              <a:rPr lang="en-US" sz="2000" baseline="-25000" dirty="0"/>
              <a:t>M</a:t>
            </a:r>
            <a:r>
              <a:rPr lang="en-US" sz="2000" dirty="0"/>
              <a:t>  ==&gt; </a:t>
            </a:r>
            <a:r>
              <a:rPr lang="en-US" altLang="nb-NO" sz="2000" dirty="0">
                <a:sym typeface="Symbol" panose="05050102010706020507" pitchFamily="18" charset="2"/>
              </a:rPr>
              <a:t>↓P</a:t>
            </a:r>
            <a:r>
              <a:rPr lang="en-US" altLang="nb-NO" sz="2000" baseline="-25000" dirty="0">
                <a:sym typeface="Symbol" panose="05050102010706020507" pitchFamily="18" charset="2"/>
              </a:rPr>
              <a:t>M</a:t>
            </a:r>
            <a:r>
              <a:rPr lang="en-US" altLang="nb-NO" sz="2000" dirty="0">
                <a:sym typeface="Symbol" panose="05050102010706020507" pitchFamily="18" charset="2"/>
              </a:rPr>
              <a:t> →  ↓</a:t>
            </a:r>
            <a:r>
              <a:rPr lang="en-US" sz="2000" dirty="0"/>
              <a:t> [P</a:t>
            </a:r>
            <a:r>
              <a:rPr lang="en-US" sz="2000" baseline="-25000" dirty="0"/>
              <a:t>L</a:t>
            </a:r>
            <a:r>
              <a:rPr lang="en-US" sz="2000" dirty="0"/>
              <a:t>]</a:t>
            </a:r>
            <a:r>
              <a:rPr lang="en-US" sz="2000" baseline="-25000" dirty="0"/>
              <a:t>M</a:t>
            </a:r>
            <a:r>
              <a:rPr lang="en-US" sz="2000" dirty="0"/>
              <a:t> </a:t>
            </a:r>
          </a:p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Overall effect: ↑P</a:t>
            </a:r>
            <a:r>
              <a:rPr lang="en-US" altLang="nb-NO" sz="2400" baseline="-25000" dirty="0">
                <a:sym typeface="Symbol" panose="05050102010706020507" pitchFamily="18" charset="2"/>
              </a:rPr>
              <a:t>L</a:t>
            </a:r>
            <a:r>
              <a:rPr lang="en-US" altLang="nb-NO" sz="2400" dirty="0">
                <a:sym typeface="Symbol" panose="05050102010706020507" pitchFamily="18" charset="2"/>
              </a:rPr>
              <a:t> and ↑P</a:t>
            </a:r>
            <a:r>
              <a:rPr lang="en-US" altLang="nb-NO" sz="2400" baseline="-25000" dirty="0">
                <a:sym typeface="Symbol" panose="05050102010706020507" pitchFamily="18" charset="2"/>
              </a:rPr>
              <a:t>L</a:t>
            </a:r>
            <a:r>
              <a:rPr lang="en-US" altLang="nb-NO" sz="2400" dirty="0">
                <a:sym typeface="Symbol" panose="05050102010706020507" pitchFamily="18" charset="2"/>
              </a:rPr>
              <a:t> relative to P</a:t>
            </a:r>
            <a:r>
              <a:rPr lang="en-US" altLang="nb-NO" sz="2400" baseline="-25000" dirty="0">
                <a:sym typeface="Symbol" panose="05050102010706020507" pitchFamily="18" charset="2"/>
              </a:rPr>
              <a:t>K</a:t>
            </a:r>
            <a:r>
              <a:rPr lang="en-US" altLang="nb-NO" sz="2400" dirty="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6B9DD4A-1696-4074-9D17-6A36010A5C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570912" y="630932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7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BE178E8-2DB4-4731-8C57-55419AFCE3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590349"/>
              </p:ext>
            </p:extLst>
          </p:nvPr>
        </p:nvGraphicFramePr>
        <p:xfrm>
          <a:off x="755576" y="4156329"/>
          <a:ext cx="4290654" cy="2562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0" name="Drawing" r:id="rId6" imgW="3133800" imgH="1871640" progId="Presentations.Drawing.17">
                  <p:embed/>
                </p:oleObj>
              </mc:Choice>
              <mc:Fallback>
                <p:oleObj name="Drawing" r:id="rId6" imgW="3133800" imgH="18716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576" y="4156329"/>
                        <a:ext cx="4290654" cy="2562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B991C45-A8A4-46A0-B565-01C98D8388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393948"/>
              </p:ext>
            </p:extLst>
          </p:nvPr>
        </p:nvGraphicFramePr>
        <p:xfrm>
          <a:off x="797758" y="4372059"/>
          <a:ext cx="4147198" cy="2347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1" name="Drawing" r:id="rId8" imgW="3029040" imgH="1714680" progId="Presentations.Drawing.17">
                  <p:embed/>
                </p:oleObj>
              </mc:Choice>
              <mc:Fallback>
                <p:oleObj name="Drawing" r:id="rId8" imgW="3029040" imgH="17146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7758" y="4372059"/>
                        <a:ext cx="4147198" cy="23474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3">
            <a:extLst>
              <a:ext uri="{FF2B5EF4-FFF2-40B4-BE49-F238E27FC236}">
                <a16:creationId xmlns:a16="http://schemas.microsoft.com/office/drawing/2014/main" id="{7AA274FE-6D73-45BF-90EE-0CCDADA51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692697"/>
            <a:ext cx="8172400" cy="187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nb-NO" sz="2800" kern="0" dirty="0">
                <a:sym typeface="Symbol" panose="05050102010706020507" pitchFamily="18" charset="2"/>
              </a:rPr>
              <a:t>Trade effect on input-output price relationship, South</a:t>
            </a:r>
          </a:p>
          <a:p>
            <a:pPr lvl="1" eaLnBrk="1" hangingPunct="1"/>
            <a:r>
              <a:rPr lang="en-US" altLang="nb-NO" sz="2400" kern="0" dirty="0">
                <a:sym typeface="Symbol" panose="05050102010706020507" pitchFamily="18" charset="2"/>
              </a:rPr>
              <a:t> Effect on labor in the agricultural sector</a:t>
            </a:r>
          </a:p>
          <a:p>
            <a:pPr lvl="2" eaLnBrk="1" hangingPunct="1"/>
            <a:r>
              <a:rPr lang="en-US" altLang="nb-NO" sz="2000" kern="0" dirty="0">
                <a:sym typeface="Symbol" panose="05050102010706020507" pitchFamily="18" charset="2"/>
              </a:rPr>
              <a:t>↑P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kern="0" dirty="0">
                <a:sym typeface="Symbol" panose="05050102010706020507" pitchFamily="18" charset="2"/>
              </a:rPr>
              <a:t> →  ↑Q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kern="0" dirty="0">
                <a:sym typeface="Symbol" panose="05050102010706020507" pitchFamily="18" charset="2"/>
              </a:rPr>
              <a:t>              ==&gt; ↑ L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kern="0" dirty="0">
                <a:sym typeface="Symbol" panose="05050102010706020507" pitchFamily="18" charset="2"/>
              </a:rPr>
              <a:t> from [L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kern="0" dirty="0">
                <a:sym typeface="Symbol" panose="05050102010706020507" pitchFamily="18" charset="2"/>
              </a:rPr>
              <a:t>]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2000" kern="0" dirty="0">
                <a:sym typeface="Symbol" panose="05050102010706020507" pitchFamily="18" charset="2"/>
              </a:rPr>
              <a:t> units to [L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kern="0" dirty="0">
                <a:sym typeface="Symbol" panose="05050102010706020507" pitchFamily="18" charset="2"/>
              </a:rPr>
              <a:t>]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1</a:t>
            </a:r>
            <a:r>
              <a:rPr lang="en-US" altLang="nb-NO" sz="2000" kern="0" dirty="0">
                <a:sym typeface="Symbol" panose="05050102010706020507" pitchFamily="18" charset="2"/>
              </a:rPr>
              <a:t> units </a:t>
            </a:r>
          </a:p>
          <a:p>
            <a:pPr lvl="2" eaLnBrk="1" hangingPunct="1"/>
            <a:r>
              <a:rPr lang="en-US" sz="2000" kern="0" dirty="0"/>
              <a:t>[P</a:t>
            </a:r>
            <a:r>
              <a:rPr lang="en-US" sz="2000" kern="0" baseline="-25000" dirty="0"/>
              <a:t>L</a:t>
            </a:r>
            <a:r>
              <a:rPr lang="en-US" sz="2000" kern="0" dirty="0"/>
              <a:t>]</a:t>
            </a:r>
            <a:r>
              <a:rPr lang="en-US" sz="2000" kern="0" baseline="-25000" dirty="0"/>
              <a:t>A</a:t>
            </a:r>
            <a:r>
              <a:rPr lang="en-US" sz="2000" kern="0" dirty="0"/>
              <a:t> =  P</a:t>
            </a:r>
            <a:r>
              <a:rPr lang="en-US" sz="2000" kern="0" baseline="-25000" dirty="0"/>
              <a:t>A</a:t>
            </a:r>
            <a:r>
              <a:rPr lang="en-US" sz="2000" kern="0" dirty="0"/>
              <a:t> ∙ [MP</a:t>
            </a:r>
            <a:r>
              <a:rPr lang="en-US" sz="2000" kern="0" baseline="-25000" dirty="0"/>
              <a:t>L</a:t>
            </a:r>
            <a:r>
              <a:rPr lang="en-US" sz="2000" kern="0" dirty="0"/>
              <a:t>]</a:t>
            </a:r>
            <a:r>
              <a:rPr lang="en-US" sz="2000" kern="0" baseline="-25000" dirty="0"/>
              <a:t>A</a:t>
            </a:r>
            <a:r>
              <a:rPr lang="en-US" sz="2000" kern="0" dirty="0"/>
              <a:t>  ==&gt; </a:t>
            </a:r>
            <a:r>
              <a:rPr lang="en-US" altLang="nb-NO" sz="2000" kern="0" dirty="0">
                <a:sym typeface="Symbol" panose="05050102010706020507" pitchFamily="18" charset="2"/>
              </a:rPr>
              <a:t>↑P</a:t>
            </a:r>
            <a:r>
              <a:rPr lang="en-US" altLang="nb-NO" sz="2000" kern="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kern="0" dirty="0">
                <a:sym typeface="Symbol" panose="05050102010706020507" pitchFamily="18" charset="2"/>
              </a:rPr>
              <a:t> →  ↑</a:t>
            </a:r>
            <a:r>
              <a:rPr lang="en-US" sz="2000" kern="0" dirty="0"/>
              <a:t> [P</a:t>
            </a:r>
            <a:r>
              <a:rPr lang="en-US" sz="2000" kern="0" baseline="-25000" dirty="0"/>
              <a:t>L</a:t>
            </a:r>
            <a:r>
              <a:rPr lang="en-US" sz="2000" kern="0" dirty="0"/>
              <a:t>]</a:t>
            </a:r>
            <a:r>
              <a:rPr lang="en-US" sz="2000" kern="0" baseline="-25000" dirty="0"/>
              <a:t>A</a:t>
            </a:r>
            <a:r>
              <a:rPr lang="en-US" sz="2000" kern="0" dirty="0"/>
              <a:t> </a:t>
            </a:r>
            <a:endParaRPr lang="en-US" altLang="nb-NO" sz="2000" kern="0" dirty="0">
              <a:sym typeface="Symbol" panose="05050102010706020507" pitchFamily="18" charset="2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FF35635-4BC6-4F88-A232-B919BDC34C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105821"/>
              </p:ext>
            </p:extLst>
          </p:nvPr>
        </p:nvGraphicFramePr>
        <p:xfrm>
          <a:off x="5148064" y="4174496"/>
          <a:ext cx="4042955" cy="2494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2" name="Drawing" r:id="rId10" imgW="3033720" imgH="1871640" progId="Presentations.Drawing.17">
                  <p:embed/>
                </p:oleObj>
              </mc:Choice>
              <mc:Fallback>
                <p:oleObj name="Drawing" r:id="rId10" imgW="3033720" imgH="18716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48064" y="4174496"/>
                        <a:ext cx="4042955" cy="2494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07638BB-89E2-47EF-A25B-B051833687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877478"/>
              </p:ext>
            </p:extLst>
          </p:nvPr>
        </p:nvGraphicFramePr>
        <p:xfrm>
          <a:off x="5369585" y="4987761"/>
          <a:ext cx="3669365" cy="1825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3" name="Drawing" r:id="rId12" imgW="2890800" imgH="1438200" progId="Presentations.Drawing.17">
                  <p:embed/>
                </p:oleObj>
              </mc:Choice>
              <mc:Fallback>
                <p:oleObj name="Drawing" r:id="rId12" imgW="2890800" imgH="14382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69585" y="4987761"/>
                        <a:ext cx="3669365" cy="1825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">
            <a:extLst>
              <a:ext uri="{FF2B5EF4-FFF2-40B4-BE49-F238E27FC236}">
                <a16:creationId xmlns:a16="http://schemas.microsoft.com/office/drawing/2014/main" id="{9503E5D0-57C5-4BC9-902A-DF582DC7B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152400"/>
            <a:ext cx="8064946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Output-input prices and factor reallocation</a:t>
            </a:r>
          </a:p>
        </p:txBody>
      </p:sp>
    </p:spTree>
    <p:extLst>
      <p:ext uri="{BB962C8B-B14F-4D97-AF65-F5344CB8AC3E}">
        <p14:creationId xmlns:p14="http://schemas.microsoft.com/office/powerpoint/2010/main" val="162809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600" y="691033"/>
            <a:ext cx="6624736" cy="2248317"/>
          </a:xfrm>
        </p:spPr>
        <p:txBody>
          <a:bodyPr/>
          <a:lstStyle/>
          <a:p>
            <a:pPr eaLnBrk="1" hangingPunct="1"/>
            <a:r>
              <a:rPr lang="en-US" altLang="nb-NO" sz="2800" dirty="0">
                <a:sym typeface="Symbol" panose="05050102010706020507" pitchFamily="18" charset="2"/>
              </a:rPr>
              <a:t>Trade effect on labor reallocation, South</a:t>
            </a:r>
          </a:p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Change in relative output prices and PPC</a:t>
            </a:r>
          </a:p>
          <a:p>
            <a:pPr lvl="2" eaLnBrk="1" hangingPunct="1"/>
            <a:r>
              <a:rPr lang="el-GR" altLang="nb-NO" sz="2000" dirty="0">
                <a:sym typeface="Symbol" panose="05050102010706020507" pitchFamily="18" charset="2"/>
              </a:rPr>
              <a:t>Δ</a:t>
            </a:r>
            <a:r>
              <a:rPr lang="en-US" altLang="nb-NO" sz="2000" dirty="0">
                <a:sym typeface="Symbol" panose="05050102010706020507" pitchFamily="18" charset="2"/>
              </a:rPr>
              <a:t> relative factor prices on agriculture</a:t>
            </a:r>
          </a:p>
          <a:p>
            <a:pPr lvl="2" eaLnBrk="1" hangingPunct="1"/>
            <a:r>
              <a:rPr lang="el-GR" altLang="nb-NO" sz="2000" dirty="0">
                <a:sym typeface="Symbol" panose="05050102010706020507" pitchFamily="18" charset="2"/>
              </a:rPr>
              <a:t>Δ</a:t>
            </a:r>
            <a:r>
              <a:rPr lang="en-US" altLang="nb-NO" sz="2000" dirty="0">
                <a:sym typeface="Symbol" panose="05050102010706020507" pitchFamily="18" charset="2"/>
              </a:rPr>
              <a:t> relative factor prices on manufacturing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L moves to A-sector: ↑L</a:t>
            </a:r>
            <a:r>
              <a:rPr lang="en-US" altLang="nb-NO" sz="2000" baseline="-25000" dirty="0">
                <a:sym typeface="Symbol" panose="05050102010706020507" pitchFamily="18" charset="2"/>
              </a:rPr>
              <a:t>A</a:t>
            </a:r>
            <a:r>
              <a:rPr lang="en-US" altLang="nb-NO" sz="2000" dirty="0">
                <a:sym typeface="Symbol" panose="05050102010706020507" pitchFamily="18" charset="2"/>
              </a:rPr>
              <a:t> = ↓ L</a:t>
            </a:r>
            <a:r>
              <a:rPr lang="en-US" altLang="nb-NO" sz="2000" baseline="-25000" dirty="0">
                <a:sym typeface="Symbol" panose="05050102010706020507" pitchFamily="18" charset="2"/>
              </a:rPr>
              <a:t>M</a:t>
            </a:r>
            <a:r>
              <a:rPr lang="en-US" altLang="nb-NO" sz="2000" dirty="0">
                <a:sym typeface="Symbol" panose="05050102010706020507" pitchFamily="18" charset="2"/>
              </a:rPr>
              <a:t> </a:t>
            </a:r>
            <a:endParaRPr lang="en-US" altLang="nb-NO" sz="1200" dirty="0">
              <a:sym typeface="Symbol" panose="05050102010706020507" pitchFamily="18" charset="2"/>
            </a:endParaRP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6B9DD4A-1696-4074-9D17-6A36010A5C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534400" y="6071157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D6F09D-B339-4D73-B842-B1BAAC2D9CCA}"/>
              </a:ext>
            </a:extLst>
          </p:cNvPr>
          <p:cNvSpPr txBox="1"/>
          <p:nvPr/>
        </p:nvSpPr>
        <p:spPr>
          <a:xfrm>
            <a:off x="1259632" y="3612849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Economy of South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7B1CF45-885E-49A9-B76A-2B11B61F89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447069"/>
              </p:ext>
            </p:extLst>
          </p:nvPr>
        </p:nvGraphicFramePr>
        <p:xfrm>
          <a:off x="395536" y="3994150"/>
          <a:ext cx="4891087" cy="271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1" name="Drawing" r:id="rId6" imgW="4890960" imgH="2719440" progId="Presentations.Drawing.17">
                  <p:embed/>
                </p:oleObj>
              </mc:Choice>
              <mc:Fallback>
                <p:oleObj name="Drawing" r:id="rId6" imgW="4890960" imgH="2719440" progId="Presentations.Drawing.17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DCA829F9-3B6A-4F4F-AF1E-9B72AEAFE1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5536" y="3994150"/>
                        <a:ext cx="4891087" cy="271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E7E1C52-CAC2-47E0-A77D-21C4F490D5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748030"/>
              </p:ext>
            </p:extLst>
          </p:nvPr>
        </p:nvGraphicFramePr>
        <p:xfrm>
          <a:off x="572318" y="4622235"/>
          <a:ext cx="47863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2" name="Drawing" r:id="rId8" imgW="4786200" imgH="2095560" progId="Presentations.Drawing.17">
                  <p:embed/>
                </p:oleObj>
              </mc:Choice>
              <mc:Fallback>
                <p:oleObj name="Drawing" r:id="rId8" imgW="4786200" imgH="2095560" progId="Presentations.Drawing.17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BB8AC726-073A-472E-99CA-CA731E0E67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2318" y="4622235"/>
                        <a:ext cx="47863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D488DB78-DEC5-45FE-8B5B-9C7533CD64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54404"/>
              </p:ext>
            </p:extLst>
          </p:nvPr>
        </p:nvGraphicFramePr>
        <p:xfrm>
          <a:off x="971600" y="4387130"/>
          <a:ext cx="4104456" cy="2470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3" name="Drawing" r:id="rId10" imgW="3338640" imgH="2009880" progId="Presentations.Drawing.17">
                  <p:embed/>
                </p:oleObj>
              </mc:Choice>
              <mc:Fallback>
                <p:oleObj name="Drawing" r:id="rId10" imgW="3338640" imgH="2009880" progId="Presentations.Drawing.17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408806-F243-4A7F-9676-E550452484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71600" y="4387130"/>
                        <a:ext cx="4104456" cy="2470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">
            <a:extLst>
              <a:ext uri="{FF2B5EF4-FFF2-40B4-BE49-F238E27FC236}">
                <a16:creationId xmlns:a16="http://schemas.microsoft.com/office/drawing/2014/main" id="{8E544B41-A4B7-4012-B705-6BF0FE367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9592" y="152400"/>
            <a:ext cx="8064946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Output-input prices and factor reallocation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D8C5E68-830F-4053-84FE-5E371E9709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390779"/>
              </p:ext>
            </p:extLst>
          </p:nvPr>
        </p:nvGraphicFramePr>
        <p:xfrm>
          <a:off x="6224015" y="4627199"/>
          <a:ext cx="2378246" cy="2186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4" name="Drawing" r:id="rId12" imgW="2004840" imgH="1843200" progId="Presentations.Drawing.17">
                  <p:embed/>
                </p:oleObj>
              </mc:Choice>
              <mc:Fallback>
                <p:oleObj name="Drawing" r:id="rId12" imgW="2004840" imgH="18432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224015" y="4627199"/>
                        <a:ext cx="2378246" cy="2186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025CB40-168D-49EF-B9EC-735F758832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713292"/>
              </p:ext>
            </p:extLst>
          </p:nvPr>
        </p:nvGraphicFramePr>
        <p:xfrm>
          <a:off x="6184869" y="2313112"/>
          <a:ext cx="2350000" cy="2248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5" name="Drawing" r:id="rId14" imgW="1981080" imgH="1895400" progId="Presentations.Drawing.17">
                  <p:embed/>
                </p:oleObj>
              </mc:Choice>
              <mc:Fallback>
                <p:oleObj name="Drawing" r:id="rId14" imgW="1981080" imgH="18954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184869" y="2313112"/>
                        <a:ext cx="2350000" cy="22483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69B73EE-732A-4397-8F3A-7AFC8C3B28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462940"/>
              </p:ext>
            </p:extLst>
          </p:nvPr>
        </p:nvGraphicFramePr>
        <p:xfrm>
          <a:off x="6224015" y="5403738"/>
          <a:ext cx="1598677" cy="1372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6" name="Drawing" r:id="rId16" imgW="1347840" imgH="1157400" progId="Presentations.Drawing.17">
                  <p:embed/>
                </p:oleObj>
              </mc:Choice>
              <mc:Fallback>
                <p:oleObj name="Drawing" r:id="rId16" imgW="1347840" imgH="11574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224015" y="5403738"/>
                        <a:ext cx="1598677" cy="13727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8D711E12-5B69-4095-B96E-45328926F8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695604"/>
              </p:ext>
            </p:extLst>
          </p:nvPr>
        </p:nvGraphicFramePr>
        <p:xfrm>
          <a:off x="6224014" y="2810228"/>
          <a:ext cx="2169231" cy="1751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7" name="Drawing" r:id="rId18" imgW="1828800" imgH="1476360" progId="Presentations.Drawing.17">
                  <p:embed/>
                </p:oleObj>
              </mc:Choice>
              <mc:Fallback>
                <p:oleObj name="Drawing" r:id="rId18" imgW="1828800" imgH="14763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224014" y="2810228"/>
                        <a:ext cx="2169231" cy="17512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754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</TotalTime>
  <Words>1302</Words>
  <Application>Microsoft Office PowerPoint</Application>
  <PresentationFormat>On-screen Show (4:3)</PresentationFormat>
  <Paragraphs>128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Wingdings</vt:lpstr>
      <vt:lpstr>Expedition</vt:lpstr>
      <vt:lpstr>Drawing</vt:lpstr>
      <vt:lpstr>Presentations X7 Drawing</vt:lpstr>
      <vt:lpstr>Tutorial on Output Prices, Input Prices and Factor Reallocation</vt:lpstr>
      <vt:lpstr>Output-input prices and factor reallocation</vt:lpstr>
      <vt:lpstr>Output-input prices and factor reallocation</vt:lpstr>
      <vt:lpstr>Output-input prices and factor reallocation</vt:lpstr>
      <vt:lpstr>Output-input prices and factor reallocation</vt:lpstr>
      <vt:lpstr>Output-input prices and factor reallocation</vt:lpstr>
      <vt:lpstr>Output-input prices and factor reallocation</vt:lpstr>
      <vt:lpstr>Output-input prices and factor reallocation</vt:lpstr>
      <vt:lpstr>Output-input prices and factor reallocation</vt:lpstr>
      <vt:lpstr>Output-input prices and factor reallocation</vt:lpstr>
    </vt:vector>
  </TitlesOfParts>
  <Company>Norges landbrukshøgskole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on Partial Equilibrium Modeling: The Case of an Import Tariff by a Large Country</dc:title>
  <dc:creator>robega</dc:creator>
  <cp:lastModifiedBy>Roberto J. Garcia</cp:lastModifiedBy>
  <cp:revision>284</cp:revision>
  <dcterms:created xsi:type="dcterms:W3CDTF">2006-06-14T10:26:21Z</dcterms:created>
  <dcterms:modified xsi:type="dcterms:W3CDTF">2020-06-30T12:15:50Z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roberto.garcia@nmbu.no</vt:lpwstr>
  </property>
  <property fmtid="{D5CDD505-2E9C-101B-9397-08002B2CF9AE}" pid="5" name="MSIP_Label_d0484126-3486-41a9-802e-7f1e2277276c_SetDate">
    <vt:lpwstr>2020-05-14T08:52:35.5393286Z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ed0004df-57c3-42f0-a3a4-1401d7c14715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