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74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60" r:id="rId12"/>
    <p:sldId id="259" r:id="rId13"/>
    <p:sldId id="272" r:id="rId14"/>
    <p:sldId id="261" r:id="rId15"/>
    <p:sldId id="281" r:id="rId16"/>
    <p:sldId id="282" r:id="rId17"/>
  </p:sldIdLst>
  <p:sldSz cx="9144000" cy="6858000" type="screen4x3"/>
  <p:notesSz cx="6797675" cy="992663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1" autoAdjust="0"/>
    <p:restoredTop sz="92250" autoAdjust="0"/>
  </p:normalViewPr>
  <p:slideViewPr>
    <p:cSldViewPr>
      <p:cViewPr varScale="1">
        <p:scale>
          <a:sx n="64" d="100"/>
          <a:sy n="64" d="100"/>
        </p:scale>
        <p:origin x="324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2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24331E5-1D22-41C7-B279-E505BD3CDA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2182656-A388-4DC3-A3F8-A3840A2F38F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51CF7D9B-9B06-4FD4-AA23-12AE5048DBE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95CA674A-F08A-4063-A2CB-B2876780B1D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fld id="{2E2D9F1B-13AB-4EFA-9502-D43E36EB4344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01C1713-0D40-483B-A7F4-28AB494A1A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596E807-B480-4923-AEDA-D813EE909D2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CB878A4-A89A-4195-921C-466B575E003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F1D6E2A3-5D72-48C2-8B57-C5B8BB8D789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122CAFF0-BF5A-4918-A6D7-425176DEA3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CBD84D35-DDA0-48BB-A502-65D94F71A3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/>
            </a:lvl1pPr>
          </a:lstStyle>
          <a:p>
            <a:pPr>
              <a:defRPr/>
            </a:pPr>
            <a:fld id="{EE848067-439D-41F8-ABE0-B51FC79FF7A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48067-439D-41F8-ABE0-B51FC79FF7AA}" type="slidenum">
              <a:rPr lang="nb-NO" altLang="nb-NO" smtClean="0"/>
              <a:pPr>
                <a:defRPr/>
              </a:pPr>
              <a:t>3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625890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54C3B281-009E-485F-9CE3-7E94F4E383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9AB0A707-36C8-40E8-8FA2-E95D73DE47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nb-NO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1C6E7982-DCAC-4209-9956-2A7762BBFA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F2908E-85A7-4D71-9189-339B960F9C66}" type="slidenum">
              <a:rPr lang="nb-NO" altLang="nb-NO" sz="1200" smtClean="0"/>
              <a:pPr/>
              <a:t>14</a:t>
            </a:fld>
            <a:endParaRPr lang="nb-NO" altLang="nb-NO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54C3B281-009E-485F-9CE3-7E94F4E383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9AB0A707-36C8-40E8-8FA2-E95D73DE47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nb-NO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1C6E7982-DCAC-4209-9956-2A7762BBFA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F2908E-85A7-4D71-9189-339B960F9C66}" type="slidenum">
              <a:rPr lang="nb-NO" altLang="nb-NO" sz="1200" smtClean="0"/>
              <a:pPr/>
              <a:t>15</a:t>
            </a:fld>
            <a:endParaRPr lang="nb-NO" altLang="nb-NO" sz="1200"/>
          </a:p>
        </p:txBody>
      </p:sp>
    </p:spTree>
    <p:extLst>
      <p:ext uri="{BB962C8B-B14F-4D97-AF65-F5344CB8AC3E}">
        <p14:creationId xmlns:p14="http://schemas.microsoft.com/office/powerpoint/2010/main" val="2622287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54C3B281-009E-485F-9CE3-7E94F4E383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9AB0A707-36C8-40E8-8FA2-E95D73DE47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nb-NO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1C6E7982-DCAC-4209-9956-2A7762BBFA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F2908E-85A7-4D71-9189-339B960F9C66}" type="slidenum">
              <a:rPr lang="nb-NO" altLang="nb-NO" sz="1200" smtClean="0"/>
              <a:pPr/>
              <a:t>16</a:t>
            </a:fld>
            <a:endParaRPr lang="nb-NO" altLang="nb-NO" sz="1200"/>
          </a:p>
        </p:txBody>
      </p:sp>
    </p:spTree>
    <p:extLst>
      <p:ext uri="{BB962C8B-B14F-4D97-AF65-F5344CB8AC3E}">
        <p14:creationId xmlns:p14="http://schemas.microsoft.com/office/powerpoint/2010/main" val="2325321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48067-439D-41F8-ABE0-B51FC79FF7AA}" type="slidenum">
              <a:rPr lang="nb-NO" altLang="nb-NO" smtClean="0"/>
              <a:pPr>
                <a:defRPr/>
              </a:pPr>
              <a:t>4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33778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48067-439D-41F8-ABE0-B51FC79FF7AA}" type="slidenum">
              <a:rPr lang="nb-NO" altLang="nb-NO" smtClean="0"/>
              <a:pPr>
                <a:defRPr/>
              </a:pPr>
              <a:t>5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913799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48067-439D-41F8-ABE0-B51FC79FF7AA}" type="slidenum">
              <a:rPr lang="nb-NO" altLang="nb-NO" smtClean="0"/>
              <a:pPr>
                <a:defRPr/>
              </a:pPr>
              <a:t>6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0024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48067-439D-41F8-ABE0-B51FC79FF7AA}" type="slidenum">
              <a:rPr lang="nb-NO" altLang="nb-NO" smtClean="0"/>
              <a:pPr>
                <a:defRPr/>
              </a:pPr>
              <a:t>7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82481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48067-439D-41F8-ABE0-B51FC79FF7AA}" type="slidenum">
              <a:rPr lang="nb-NO" altLang="nb-NO" smtClean="0"/>
              <a:pPr>
                <a:defRPr/>
              </a:pPr>
              <a:t>8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514876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48067-439D-41F8-ABE0-B51FC79FF7AA}" type="slidenum">
              <a:rPr lang="nb-NO" altLang="nb-NO" smtClean="0"/>
              <a:pPr>
                <a:defRPr/>
              </a:pPr>
              <a:t>9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60602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48067-439D-41F8-ABE0-B51FC79FF7AA}" type="slidenum">
              <a:rPr lang="nb-NO" altLang="nb-NO" smtClean="0"/>
              <a:pPr>
                <a:defRPr/>
              </a:pPr>
              <a:t>10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47901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48067-439D-41F8-ABE0-B51FC79FF7AA}" type="slidenum">
              <a:rPr lang="nb-NO" altLang="nb-NO" smtClean="0"/>
              <a:pPr>
                <a:defRPr/>
              </a:pPr>
              <a:t>12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373837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C79D15CA-D6A8-4F09-9397-07B7A3B3A17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5" name="Picture 8">
              <a:extLst>
                <a:ext uri="{FF2B5EF4-FFF2-40B4-BE49-F238E27FC236}">
                  <a16:creationId xmlns:a16="http://schemas.microsoft.com/office/drawing/2014/main" id="{5455F4E7-AFC9-4BE0-9977-3174EEE94D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>
              <a:extLst>
                <a:ext uri="{FF2B5EF4-FFF2-40B4-BE49-F238E27FC236}">
                  <a16:creationId xmlns:a16="http://schemas.microsoft.com/office/drawing/2014/main" id="{8273E8BA-D942-4A8E-AC92-D87BB65D8A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10">
            <a:extLst>
              <a:ext uri="{FF2B5EF4-FFF2-40B4-BE49-F238E27FC236}">
                <a16:creationId xmlns:a16="http://schemas.microsoft.com/office/drawing/2014/main" id="{BCD74093-0EF2-44B5-9F1D-179E8968C6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6858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381000"/>
            <a:ext cx="7620000" cy="1524000"/>
          </a:xfrm>
          <a:ln w="76200" cmpd="tri"/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514600"/>
            <a:ext cx="7620000" cy="3124200"/>
          </a:xfrm>
          <a:ln w="6350"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979B4B9F-6A5C-4D46-8FDA-6998631EE3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12192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B15B894-24A2-436A-A0A1-CF5E6072C3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229600" y="6248400"/>
            <a:ext cx="685800" cy="457200"/>
          </a:xfrm>
        </p:spPr>
        <p:txBody>
          <a:bodyPr anchorCtr="0"/>
          <a:lstStyle>
            <a:lvl1pPr>
              <a:defRPr sz="1000"/>
            </a:lvl1pPr>
          </a:lstStyle>
          <a:p>
            <a:pPr>
              <a:defRPr/>
            </a:pPr>
            <a:fld id="{98FF1CC9-BABC-455F-A7C4-47A762764250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7541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00FB0D-ED6D-4C5E-83DA-23EC24607F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13126B6-F393-4978-BA6D-8B3A7A94BB2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61FEA-A2CA-4DD3-B6CD-5261A0A3DE1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12912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2286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286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430BE1-662F-436C-AF82-58A72B769E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733A506-9A4A-4D21-AC23-64C6416F2D3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BB225-4CFF-498E-B505-8B9E62761FE0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93234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3AF7580-F6C7-402F-A5A6-301458A9579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altLang="nb-NO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155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25C56D-9C20-4DD8-B6A6-479F266C32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BDD48EC-FCDE-4B13-A6DA-13E7C056E6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94E7D-2CF7-4D90-8EBB-669C6460236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444325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143000"/>
            <a:ext cx="3808413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143000"/>
            <a:ext cx="38084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5B5906-4E46-4A36-B6FE-A7532A8740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68AE02-A058-42E1-8585-EE59C25822F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ECAF8-88C9-41BD-8D71-0F04464F9A08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380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23" y="304627"/>
            <a:ext cx="8229600" cy="6397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223" y="156510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6223" y="220486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4048" y="156510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04048" y="220486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D6DB38E-E7D0-42E3-9A86-E4668FAF27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197223" y="6278389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6627DEB-5D03-4F8F-8E2F-D4DDB14FB5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664823" y="6278389"/>
            <a:ext cx="609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7BAAD-D25D-4225-A73E-0CE130C9FAFC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9545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91400A9-B50A-4969-943D-D8FFE9C58D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C5ECD3A-4ACF-466E-B6B7-8571F56722A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266F6-B56B-42BE-9CD8-EE941C7681A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4997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C621166-7169-45E9-B82A-2D258E720D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F58E5C8D-0C19-42A3-BC79-A16662C32CA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D06A6-C9FB-4076-B4FA-E00BB449CC7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781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27E5C2-2B72-4812-AED3-B940943F10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6B606B-A0F5-4103-A21A-03D854012CE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A1656-A762-448E-97B1-A08D72A0CEC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75122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8C0EF3-95A4-43A6-BDE0-060D1298DE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E2C792-C0B7-4FDF-8FE1-E01C2FEA1F8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EC061-11FC-4118-8B87-F59F0862C28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9626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8674E64-0B95-4E60-8639-13005F7E5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39F3034E-63A7-4A80-B6EE-96FA706F0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286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title style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631AF3C-89E4-42AF-9EC6-EF38D5E68FA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DBADC7B-8B6A-46EA-B274-83AB248C12F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24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1A6074D-F6B7-46F7-8C01-B0B6E27A3D81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1030" name="Rectangle 8">
            <a:extLst>
              <a:ext uri="{FF2B5EF4-FFF2-40B4-BE49-F238E27FC236}">
                <a16:creationId xmlns:a16="http://schemas.microsoft.com/office/drawing/2014/main" id="{8F206A15-BA8B-438A-925E-61591FE853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143000"/>
            <a:ext cx="776922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text styles</a:t>
            </a:r>
          </a:p>
          <a:p>
            <a:pPr lvl="1"/>
            <a:r>
              <a:rPr lang="en-US" altLang="nb-NO"/>
              <a:t>Second level</a:t>
            </a:r>
          </a:p>
          <a:p>
            <a:pPr lvl="2"/>
            <a:r>
              <a:rPr lang="en-US" altLang="nb-NO"/>
              <a:t>Third level</a:t>
            </a:r>
          </a:p>
          <a:p>
            <a:pPr lvl="3"/>
            <a:r>
              <a:rPr lang="en-US" altLang="nb-NO"/>
              <a:t>Fourth level</a:t>
            </a:r>
          </a:p>
          <a:p>
            <a:pPr lvl="4"/>
            <a:r>
              <a:rPr lang="en-US" altLang="nb-NO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32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1.wmf"/><Relationship Id="rId5" Type="http://schemas.openxmlformats.org/officeDocument/2006/relationships/image" Target="../media/image4.png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3.png"/><Relationship Id="rId9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11" Type="http://schemas.openxmlformats.org/officeDocument/2006/relationships/image" Target="../media/image3.png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png"/><Relationship Id="rId5" Type="http://schemas.openxmlformats.org/officeDocument/2006/relationships/image" Target="../media/image7.wmf"/><Relationship Id="rId10" Type="http://schemas.openxmlformats.org/officeDocument/2006/relationships/image" Target="../media/image3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6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5.wmf"/><Relationship Id="rId5" Type="http://schemas.openxmlformats.org/officeDocument/2006/relationships/image" Target="../media/image4.png"/><Relationship Id="rId10" Type="http://schemas.openxmlformats.org/officeDocument/2006/relationships/oleObject" Target="../embeddings/oleObject9.bin"/><Relationship Id="rId4" Type="http://schemas.openxmlformats.org/officeDocument/2006/relationships/image" Target="../media/image3.png"/><Relationship Id="rId9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1.wmf"/><Relationship Id="rId5" Type="http://schemas.openxmlformats.org/officeDocument/2006/relationships/image" Target="../media/image4.png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3.png"/><Relationship Id="rId9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6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5.wmf"/><Relationship Id="rId5" Type="http://schemas.openxmlformats.org/officeDocument/2006/relationships/image" Target="../media/image4.png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3.png"/><Relationship Id="rId9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33A05E7-14D4-4FBA-ACDA-8634BF705E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8001000" cy="1066800"/>
          </a:xfrm>
          <a:ln w="9525" cmpd="sng"/>
          <a:extLs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nb-NO" dirty="0"/>
              <a:t>Tutorial on General Equilibrium Analysis: Ricardian Trade Model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630FBC5-EA73-46C3-BC89-D895E661D69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2389188"/>
            <a:ext cx="7620000" cy="3200400"/>
          </a:xfrm>
          <a:ln w="9525"/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nb-NO"/>
              <a:t>The Microeconomics of International Trade</a:t>
            </a:r>
          </a:p>
          <a:p>
            <a:pPr eaLnBrk="1" hangingPunct="1"/>
            <a:r>
              <a:rPr lang="en-US" altLang="nb-NO"/>
              <a:t>ECN230</a:t>
            </a:r>
          </a:p>
          <a:p>
            <a:pPr eaLnBrk="1" hangingPunct="1"/>
            <a:endParaRPr lang="en-US" altLang="nb-NO"/>
          </a:p>
          <a:p>
            <a:pPr eaLnBrk="1" hangingPunct="1"/>
            <a:r>
              <a:rPr lang="en-US" altLang="nb-NO"/>
              <a:t>Roberto J. Garcia</a:t>
            </a:r>
          </a:p>
          <a:p>
            <a:pPr eaLnBrk="1" hangingPunct="1"/>
            <a:r>
              <a:rPr lang="en-US" altLang="nb-NO"/>
              <a:t>School of Economics and Business, NMBU</a:t>
            </a:r>
          </a:p>
          <a:p>
            <a:pPr eaLnBrk="1" hangingPunct="1"/>
            <a:endParaRPr lang="en-US" altLang="nb-NO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6A58194-DF7E-4FF8-AE51-050B83B33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General equilibrium trade analysis 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D1747AB-D3B9-4D4B-8CC8-6C3E9ED56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676274"/>
            <a:ext cx="7769225" cy="2536701"/>
          </a:xfrm>
        </p:spPr>
        <p:txBody>
          <a:bodyPr/>
          <a:lstStyle/>
          <a:p>
            <a:pPr lvl="1" eaLnBrk="1" hangingPunct="1"/>
            <a:r>
              <a:rPr lang="en-US" altLang="nb-NO" sz="2400" dirty="0">
                <a:sym typeface="Symbol" panose="05050102010706020507" pitchFamily="18" charset="2"/>
              </a:rPr>
              <a:t>General equilibrium in South, pre-trade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For each good, quantity supplied = quantity demanded </a:t>
            </a: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Bread market: 10 units supplied and demanded, [Q</a:t>
            </a:r>
            <a:r>
              <a:rPr lang="en-US" altLang="nb-NO" sz="1600" baseline="-25000" dirty="0">
                <a:sym typeface="Symbol" panose="05050102010706020507" pitchFamily="18" charset="2"/>
              </a:rPr>
              <a:t>0</a:t>
            </a:r>
            <a:r>
              <a:rPr lang="en-US" altLang="nb-NO" sz="1600" dirty="0">
                <a:sym typeface="Symbol" panose="05050102010706020507" pitchFamily="18" charset="2"/>
              </a:rPr>
              <a:t>]</a:t>
            </a:r>
            <a:r>
              <a:rPr lang="en-US" altLang="nb-NO" sz="1600" baseline="-25000" dirty="0">
                <a:sym typeface="Symbol" panose="05050102010706020507" pitchFamily="18" charset="2"/>
              </a:rPr>
              <a:t>B</a:t>
            </a:r>
            <a:r>
              <a:rPr lang="en-US" altLang="nb-NO" sz="1600" dirty="0">
                <a:sym typeface="Symbol" panose="05050102010706020507" pitchFamily="18" charset="2"/>
              </a:rPr>
              <a:t> = [C</a:t>
            </a:r>
            <a:r>
              <a:rPr lang="en-US" altLang="nb-NO" sz="1600" baseline="-25000" dirty="0">
                <a:sym typeface="Symbol" panose="05050102010706020507" pitchFamily="18" charset="2"/>
              </a:rPr>
              <a:t>0</a:t>
            </a:r>
            <a:r>
              <a:rPr lang="en-US" altLang="nb-NO" sz="1600" dirty="0">
                <a:sym typeface="Symbol" panose="05050102010706020507" pitchFamily="18" charset="2"/>
              </a:rPr>
              <a:t>]</a:t>
            </a:r>
            <a:r>
              <a:rPr lang="en-US" altLang="nb-NO" sz="1600" baseline="-25000" dirty="0">
                <a:sym typeface="Symbol" panose="05050102010706020507" pitchFamily="18" charset="2"/>
              </a:rPr>
              <a:t>B</a:t>
            </a:r>
            <a:r>
              <a:rPr lang="en-US" altLang="nb-NO" sz="1600" dirty="0">
                <a:sym typeface="Symbol" panose="05050102010706020507" pitchFamily="18" charset="2"/>
              </a:rPr>
              <a:t> </a:t>
            </a: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Wine market: 50 units supplied and demanded, [Q</a:t>
            </a:r>
            <a:r>
              <a:rPr lang="en-US" altLang="nb-NO" sz="1600" baseline="-25000" dirty="0">
                <a:sym typeface="Symbol" panose="05050102010706020507" pitchFamily="18" charset="2"/>
              </a:rPr>
              <a:t>0</a:t>
            </a:r>
            <a:r>
              <a:rPr lang="en-US" altLang="nb-NO" sz="1600" dirty="0">
                <a:sym typeface="Symbol" panose="05050102010706020507" pitchFamily="18" charset="2"/>
              </a:rPr>
              <a:t>]</a:t>
            </a:r>
            <a:r>
              <a:rPr lang="en-US" altLang="nb-NO" sz="1600" baseline="-25000" dirty="0">
                <a:sym typeface="Symbol" panose="05050102010706020507" pitchFamily="18" charset="2"/>
              </a:rPr>
              <a:t>W</a:t>
            </a:r>
            <a:r>
              <a:rPr lang="en-US" altLang="nb-NO" sz="1600" dirty="0">
                <a:sym typeface="Symbol" panose="05050102010706020507" pitchFamily="18" charset="2"/>
              </a:rPr>
              <a:t> = [C</a:t>
            </a:r>
            <a:r>
              <a:rPr lang="en-US" altLang="nb-NO" sz="1600" baseline="-25000" dirty="0">
                <a:sym typeface="Symbol" panose="05050102010706020507" pitchFamily="18" charset="2"/>
              </a:rPr>
              <a:t>0</a:t>
            </a:r>
            <a:r>
              <a:rPr lang="en-US" altLang="nb-NO" sz="1600" dirty="0">
                <a:sym typeface="Symbol" panose="05050102010706020507" pitchFamily="18" charset="2"/>
              </a:rPr>
              <a:t>]</a:t>
            </a:r>
            <a:r>
              <a:rPr lang="en-US" altLang="nb-NO" sz="1600" baseline="-25000" dirty="0">
                <a:sym typeface="Symbol" panose="05050102010706020507" pitchFamily="18" charset="2"/>
              </a:rPr>
              <a:t>W</a:t>
            </a:r>
            <a:r>
              <a:rPr lang="en-US" altLang="nb-NO" sz="1600" dirty="0">
                <a:sym typeface="Symbol" panose="05050102010706020507" pitchFamily="18" charset="2"/>
              </a:rPr>
              <a:t> 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Markets clear at 1B = 5 W and 1W = 1/5B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Social welfare (SW) maximization: tangency to the budget line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Slope of PPC = slope of CPC = ΔB/</a:t>
            </a:r>
            <a:r>
              <a:rPr lang="el-GR" altLang="nb-NO" sz="2000" dirty="0">
                <a:sym typeface="Symbol" panose="05050102010706020507" pitchFamily="18" charset="2"/>
              </a:rPr>
              <a:t>Δ</a:t>
            </a:r>
            <a:r>
              <a:rPr lang="nb-NO" altLang="nb-NO" sz="2000" dirty="0">
                <a:sym typeface="Symbol" panose="05050102010706020507" pitchFamily="18" charset="2"/>
              </a:rPr>
              <a:t>W = 1/5</a:t>
            </a:r>
            <a:endParaRPr lang="en-US" altLang="nb-NO" sz="2000" dirty="0">
              <a:sym typeface="Symbol" panose="05050102010706020507" pitchFamily="18" charset="2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A9B41F1-339C-42CD-A532-26A03EB560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276442"/>
              </p:ext>
            </p:extLst>
          </p:nvPr>
        </p:nvGraphicFramePr>
        <p:xfrm>
          <a:off x="4542357" y="3429000"/>
          <a:ext cx="438041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594">
                  <a:extLst>
                    <a:ext uri="{9D8B030D-6E8A-4147-A177-3AD203B41FA5}">
                      <a16:colId xmlns:a16="http://schemas.microsoft.com/office/drawing/2014/main" val="3027896310"/>
                    </a:ext>
                  </a:extLst>
                </a:gridCol>
                <a:gridCol w="730070">
                  <a:extLst>
                    <a:ext uri="{9D8B030D-6E8A-4147-A177-3AD203B41FA5}">
                      <a16:colId xmlns:a16="http://schemas.microsoft.com/office/drawing/2014/main" val="934301488"/>
                    </a:ext>
                  </a:extLst>
                </a:gridCol>
                <a:gridCol w="1054545">
                  <a:extLst>
                    <a:ext uri="{9D8B030D-6E8A-4147-A177-3AD203B41FA5}">
                      <a16:colId xmlns:a16="http://schemas.microsoft.com/office/drawing/2014/main" val="3911234495"/>
                    </a:ext>
                  </a:extLst>
                </a:gridCol>
                <a:gridCol w="648951">
                  <a:extLst>
                    <a:ext uri="{9D8B030D-6E8A-4147-A177-3AD203B41FA5}">
                      <a16:colId xmlns:a16="http://schemas.microsoft.com/office/drawing/2014/main" val="1931428688"/>
                    </a:ext>
                  </a:extLst>
                </a:gridCol>
                <a:gridCol w="811188">
                  <a:extLst>
                    <a:ext uri="{9D8B030D-6E8A-4147-A177-3AD203B41FA5}">
                      <a16:colId xmlns:a16="http://schemas.microsoft.com/office/drawing/2014/main" val="2687283060"/>
                    </a:ext>
                  </a:extLst>
                </a:gridCol>
                <a:gridCol w="730070">
                  <a:extLst>
                    <a:ext uri="{9D8B030D-6E8A-4147-A177-3AD203B41FA5}">
                      <a16:colId xmlns:a16="http://schemas.microsoft.com/office/drawing/2014/main" val="1883340191"/>
                    </a:ext>
                  </a:extLst>
                </a:gridCol>
              </a:tblGrid>
              <a:tr h="21641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solidFill>
                            <a:schemeClr val="tx1"/>
                          </a:solidFill>
                        </a:rPr>
                        <a:t>South</a:t>
                      </a:r>
                    </a:p>
                  </a:txBody>
                  <a:tcPr>
                    <a:lnL w="12700" cmpd="sng">
                      <a:noFill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286480"/>
                  </a:ext>
                </a:extLst>
              </a:tr>
              <a:tr h="28270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solidFill>
                            <a:schemeClr val="tx1"/>
                          </a:solidFill>
                        </a:rPr>
                        <a:t>PPC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US" sz="1800" b="0" i="0" baseline="-250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800" b="0" i="0" baseline="-250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221533"/>
                  </a:ext>
                </a:extLst>
              </a:tr>
              <a:tr h="3489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</a:t>
                      </a: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 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[Q</a:t>
                      </a:r>
                      <a:r>
                        <a:rPr lang="en-US" sz="1800" baseline="-25000" dirty="0"/>
                        <a:t>0</a:t>
                      </a:r>
                      <a:r>
                        <a:rPr lang="en-US" sz="1800" baseline="0" dirty="0"/>
                        <a:t>]</a:t>
                      </a:r>
                      <a:r>
                        <a:rPr lang="en-US" sz="1800" baseline="-25000" dirty="0"/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[C</a:t>
                      </a:r>
                      <a:r>
                        <a:rPr lang="en-US" sz="1800" baseline="-25000" dirty="0"/>
                        <a:t>0</a:t>
                      </a:r>
                      <a:r>
                        <a:rPr lang="en-US" sz="1800" baseline="0" dirty="0"/>
                        <a:t>]</a:t>
                      </a:r>
                      <a:r>
                        <a:rPr lang="en-US" sz="1800" baseline="-25000" dirty="0"/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161120"/>
                  </a:ext>
                </a:extLst>
              </a:tr>
              <a:tr h="1988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[Q</a:t>
                      </a:r>
                      <a:r>
                        <a:rPr lang="en-US" sz="1800" baseline="-25000" dirty="0"/>
                        <a:t>0</a:t>
                      </a:r>
                      <a:r>
                        <a:rPr lang="en-US" sz="1800" baseline="0" dirty="0"/>
                        <a:t>]</a:t>
                      </a:r>
                      <a:r>
                        <a:rPr lang="en-US" sz="1800" baseline="-25000" dirty="0"/>
                        <a:t>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[C</a:t>
                      </a:r>
                      <a:r>
                        <a:rPr lang="en-US" sz="1800" baseline="-25000" dirty="0"/>
                        <a:t>0</a:t>
                      </a:r>
                      <a:r>
                        <a:rPr lang="en-US" sz="1800" baseline="0" dirty="0"/>
                        <a:t>]</a:t>
                      </a:r>
                      <a:r>
                        <a:rPr lang="en-US" sz="1800" baseline="-25000" dirty="0"/>
                        <a:t>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853763"/>
                  </a:ext>
                </a:extLst>
              </a:tr>
            </a:tbl>
          </a:graphicData>
        </a:graphic>
      </p:graphicFrame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36B9DD4A-1696-4074-9D17-6A36010A5C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305800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9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AA8F9B2C-E17E-4EF5-B415-89065A2855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601171"/>
              </p:ext>
            </p:extLst>
          </p:nvPr>
        </p:nvGraphicFramePr>
        <p:xfrm>
          <a:off x="1691680" y="3342305"/>
          <a:ext cx="3568166" cy="3449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5" name="Drawing" r:id="rId6" imgW="3152880" imgH="3048120" progId="Presentations.Drawing.17">
                  <p:embed/>
                </p:oleObj>
              </mc:Choice>
              <mc:Fallback>
                <p:oleObj name="Drawing" r:id="rId6" imgW="3152880" imgH="304812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91680" y="3342305"/>
                        <a:ext cx="3568166" cy="3449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1572F82D-7466-4AD8-9F65-6C758CBF52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794818"/>
              </p:ext>
            </p:extLst>
          </p:nvPr>
        </p:nvGraphicFramePr>
        <p:xfrm>
          <a:off x="2483768" y="5113897"/>
          <a:ext cx="1859543" cy="1298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6" name="Drawing" r:id="rId8" imgW="1643040" imgH="1147680" progId="Presentations.Drawing.17">
                  <p:embed/>
                </p:oleObj>
              </mc:Choice>
              <mc:Fallback>
                <p:oleObj name="Drawing" r:id="rId8" imgW="1643040" imgH="114768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483768" y="5113897"/>
                        <a:ext cx="1859543" cy="1298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305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>
            <a:extLst>
              <a:ext uri="{FF2B5EF4-FFF2-40B4-BE49-F238E27FC236}">
                <a16:creationId xmlns:a16="http://schemas.microsoft.com/office/drawing/2014/main" id="{B4F67619-5495-4B2E-9C7E-E29876E7BF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10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5315E0A-187B-4CE2-BAAD-50023D9459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General equilibrium trade analysis I</a:t>
            </a:r>
            <a:endParaRPr lang="nb-NO" altLang="nb-NO" dirty="0"/>
          </a:p>
        </p:txBody>
      </p:sp>
      <p:sp>
        <p:nvSpPr>
          <p:cNvPr id="8196" name="Content Placeholder 2">
            <a:extLst>
              <a:ext uri="{FF2B5EF4-FFF2-40B4-BE49-F238E27FC236}">
                <a16:creationId xmlns:a16="http://schemas.microsoft.com/office/drawing/2014/main" id="{18923491-04C9-49DA-96A3-B80519F398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1600" y="2492896"/>
            <a:ext cx="7894637" cy="4365104"/>
          </a:xfrm>
        </p:spPr>
        <p:txBody>
          <a:bodyPr/>
          <a:lstStyle/>
          <a:p>
            <a:pPr lvl="2"/>
            <a:r>
              <a:rPr lang="en-US" altLang="nb-NO" sz="2000" dirty="0"/>
              <a:t>North has a lower price of bread: [P</a:t>
            </a:r>
            <a:r>
              <a:rPr lang="en-US" altLang="nb-NO" sz="2000" baseline="-25000" dirty="0"/>
              <a:t>B</a:t>
            </a:r>
            <a:r>
              <a:rPr lang="en-US" altLang="nb-NO" sz="2000" dirty="0"/>
              <a:t>]</a:t>
            </a:r>
            <a:r>
              <a:rPr lang="en-US" altLang="nb-NO" sz="2000" baseline="-25000" dirty="0"/>
              <a:t>S</a:t>
            </a:r>
            <a:r>
              <a:rPr lang="en-US" altLang="nb-NO" sz="2000" dirty="0"/>
              <a:t> &gt; [P</a:t>
            </a:r>
            <a:r>
              <a:rPr lang="en-US" altLang="nb-NO" sz="2000" baseline="-25000" dirty="0"/>
              <a:t>B</a:t>
            </a:r>
            <a:r>
              <a:rPr lang="en-US" altLang="nb-NO" sz="2000" dirty="0"/>
              <a:t>]</a:t>
            </a:r>
            <a:r>
              <a:rPr lang="en-US" altLang="nb-NO" sz="2000" baseline="-25000" dirty="0"/>
              <a:t>N</a:t>
            </a:r>
            <a:r>
              <a:rPr lang="en-US" altLang="nb-NO" sz="2000" dirty="0"/>
              <a:t> </a:t>
            </a:r>
            <a:endParaRPr lang="en-US" altLang="nb-NO" sz="1600" dirty="0"/>
          </a:p>
          <a:p>
            <a:pPr lvl="3"/>
            <a:r>
              <a:rPr lang="en-US" altLang="nb-NO" sz="1600" dirty="0"/>
              <a:t>1B costs 5W in South which is higher than ½ W in North </a:t>
            </a:r>
          </a:p>
          <a:p>
            <a:pPr lvl="3"/>
            <a:r>
              <a:rPr lang="en-US" altLang="nb-NO" sz="1600" dirty="0"/>
              <a:t>North has a comparative advantage in bread production</a:t>
            </a:r>
          </a:p>
          <a:p>
            <a:pPr lvl="3"/>
            <a:r>
              <a:rPr lang="en-US" altLang="nb-NO" sz="1600" dirty="0"/>
              <a:t>P</a:t>
            </a:r>
            <a:r>
              <a:rPr lang="en-US" altLang="nb-NO" sz="1600" baseline="-25000" dirty="0"/>
              <a:t>B</a:t>
            </a:r>
            <a:r>
              <a:rPr lang="en-US" altLang="nb-NO" sz="1600" dirty="0"/>
              <a:t> &gt; ½ W implies North has an incentive to produce B for export</a:t>
            </a:r>
          </a:p>
          <a:p>
            <a:pPr lvl="3"/>
            <a:r>
              <a:rPr lang="en-US" altLang="nb-NO" sz="1600" dirty="0"/>
              <a:t>P</a:t>
            </a:r>
            <a:r>
              <a:rPr lang="en-US" altLang="nb-NO" sz="1600" baseline="-25000" dirty="0"/>
              <a:t>W</a:t>
            </a:r>
            <a:r>
              <a:rPr lang="en-US" altLang="nb-NO" sz="1600" dirty="0"/>
              <a:t> &lt; 2B implies consumers in North are better off importing W</a:t>
            </a:r>
          </a:p>
          <a:p>
            <a:pPr lvl="2"/>
            <a:r>
              <a:rPr lang="en-US" altLang="nb-NO" sz="2000" dirty="0"/>
              <a:t>South has a lower price of wine: [P</a:t>
            </a:r>
            <a:r>
              <a:rPr lang="en-US" altLang="nb-NO" sz="2000" baseline="-25000" dirty="0"/>
              <a:t>W</a:t>
            </a:r>
            <a:r>
              <a:rPr lang="en-US" altLang="nb-NO" sz="2000" dirty="0"/>
              <a:t>]</a:t>
            </a:r>
            <a:r>
              <a:rPr lang="en-US" altLang="nb-NO" sz="2000" baseline="-25000" dirty="0"/>
              <a:t>N</a:t>
            </a:r>
            <a:r>
              <a:rPr lang="en-US" altLang="nb-NO" sz="2000" dirty="0"/>
              <a:t> &gt; [P</a:t>
            </a:r>
            <a:r>
              <a:rPr lang="en-US" altLang="nb-NO" sz="2000" baseline="-25000" dirty="0"/>
              <a:t>W</a:t>
            </a:r>
            <a:r>
              <a:rPr lang="en-US" altLang="nb-NO" sz="2000" dirty="0"/>
              <a:t>]</a:t>
            </a:r>
            <a:r>
              <a:rPr lang="en-US" altLang="nb-NO" sz="2000" baseline="-25000" dirty="0"/>
              <a:t>S</a:t>
            </a:r>
            <a:r>
              <a:rPr lang="en-US" altLang="nb-NO" sz="2000" dirty="0"/>
              <a:t> </a:t>
            </a:r>
          </a:p>
          <a:p>
            <a:pPr lvl="3"/>
            <a:r>
              <a:rPr lang="en-US" altLang="nb-NO" sz="1600" dirty="0"/>
              <a:t>1W costs 2B in North which is higher than 1/5 B in South</a:t>
            </a:r>
          </a:p>
          <a:p>
            <a:pPr lvl="3"/>
            <a:r>
              <a:rPr lang="en-US" altLang="nb-NO" sz="1600" dirty="0"/>
              <a:t>South has a comparative advantage in wine production</a:t>
            </a:r>
          </a:p>
          <a:p>
            <a:pPr lvl="3"/>
            <a:r>
              <a:rPr lang="en-US" altLang="nb-NO" sz="1600" dirty="0"/>
              <a:t>P</a:t>
            </a:r>
            <a:r>
              <a:rPr lang="en-US" altLang="nb-NO" sz="1600" baseline="-25000" dirty="0"/>
              <a:t>B</a:t>
            </a:r>
            <a:r>
              <a:rPr lang="en-US" altLang="nb-NO" sz="1600" dirty="0"/>
              <a:t> &lt; 5W implies consumers in South better off importing B</a:t>
            </a:r>
          </a:p>
          <a:p>
            <a:pPr lvl="3"/>
            <a:r>
              <a:rPr lang="en-US" altLang="nb-NO" sz="1600" dirty="0"/>
              <a:t>P</a:t>
            </a:r>
            <a:r>
              <a:rPr lang="en-US" altLang="nb-NO" sz="1600" baseline="-25000" dirty="0"/>
              <a:t>W</a:t>
            </a:r>
            <a:r>
              <a:rPr lang="en-US" altLang="nb-NO" sz="1600" dirty="0"/>
              <a:t> &gt; 1/5 B implies South has an incentive to produce W for export</a:t>
            </a:r>
          </a:p>
          <a:p>
            <a:pPr lvl="2"/>
            <a:r>
              <a:rPr lang="en-US" altLang="nb-NO" sz="2000" dirty="0"/>
              <a:t>Price differential gives an incentive to trade</a:t>
            </a:r>
          </a:p>
          <a:p>
            <a:pPr lvl="3"/>
            <a:r>
              <a:rPr lang="en-US" altLang="nb-NO" sz="1600" dirty="0"/>
              <a:t>Pre-trade, P = MC</a:t>
            </a:r>
          </a:p>
          <a:p>
            <a:pPr lvl="3"/>
            <a:r>
              <a:rPr lang="en-US" altLang="nb-NO" sz="1600" dirty="0"/>
              <a:t>With trade, in sectors where ↑ P → P &gt; MC country becomes exporter</a:t>
            </a:r>
          </a:p>
          <a:p>
            <a:pPr lvl="3"/>
            <a:r>
              <a:rPr lang="en-US" altLang="nb-NO" sz="1600" dirty="0"/>
              <a:t>With trade, in sectors where ↓ P → P &lt; MC, country becomes importer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4361369-16B6-42A1-92B5-0CDA59CB93F9}"/>
              </a:ext>
            </a:extLst>
          </p:cNvPr>
          <p:cNvSpPr txBox="1">
            <a:spLocks noChangeArrowheads="1"/>
          </p:cNvSpPr>
          <p:nvPr/>
        </p:nvSpPr>
        <p:spPr>
          <a:xfrm>
            <a:off x="3995936" y="1124744"/>
            <a:ext cx="4040188" cy="14518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2"/>
            <a:r>
              <a:rPr lang="en-US" altLang="nb-NO" sz="2000" kern="0" dirty="0"/>
              <a:t>South</a:t>
            </a:r>
            <a:endParaRPr lang="en-US" altLang="nb-NO" sz="1800" kern="0" dirty="0"/>
          </a:p>
          <a:p>
            <a:pPr lvl="3"/>
            <a:r>
              <a:rPr lang="en-US" altLang="nb-NO" sz="1800" kern="0" dirty="0"/>
              <a:t>20B = 100W  </a:t>
            </a:r>
          </a:p>
          <a:p>
            <a:pPr lvl="3"/>
            <a:r>
              <a:rPr lang="en-US" altLang="nb-NO" sz="1800" kern="0" dirty="0"/>
              <a:t>1B = 5W</a:t>
            </a:r>
          </a:p>
          <a:p>
            <a:pPr lvl="3"/>
            <a:r>
              <a:rPr lang="en-US" altLang="nb-NO" sz="1800" kern="0" dirty="0"/>
              <a:t>1W = 1/5B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E75B276-704E-42EA-84C1-7367B9C7FFBE}"/>
              </a:ext>
            </a:extLst>
          </p:cNvPr>
          <p:cNvSpPr txBox="1">
            <a:spLocks noChangeArrowheads="1"/>
          </p:cNvSpPr>
          <p:nvPr/>
        </p:nvSpPr>
        <p:spPr>
          <a:xfrm>
            <a:off x="971600" y="1124744"/>
            <a:ext cx="4040188" cy="14518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2"/>
            <a:r>
              <a:rPr lang="en-US" altLang="nb-NO" sz="2000" kern="0" dirty="0"/>
              <a:t>North</a:t>
            </a:r>
          </a:p>
          <a:p>
            <a:pPr lvl="3"/>
            <a:r>
              <a:rPr lang="en-US" altLang="nb-NO" sz="1800" kern="0" dirty="0"/>
              <a:t>100B = 50W  </a:t>
            </a:r>
          </a:p>
          <a:p>
            <a:pPr lvl="3"/>
            <a:r>
              <a:rPr lang="en-US" altLang="nb-NO" sz="1800" kern="0" dirty="0"/>
              <a:t>1B = ½W </a:t>
            </a:r>
          </a:p>
          <a:p>
            <a:pPr lvl="3"/>
            <a:r>
              <a:rPr lang="en-US" altLang="nb-NO" sz="1800" kern="0" dirty="0"/>
              <a:t>1W = 2B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C6BF698-20BB-47BD-8993-3EBB5FD32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0763" y="692696"/>
            <a:ext cx="7894637" cy="596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nb-NO" sz="2400" kern="0" dirty="0"/>
              <a:t>Step 3. Pre-trade prices</a:t>
            </a:r>
            <a:endParaRPr lang="en-US" altLang="nb-NO" sz="2000" kern="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>
            <a:extLst>
              <a:ext uri="{FF2B5EF4-FFF2-40B4-BE49-F238E27FC236}">
                <a16:creationId xmlns:a16="http://schemas.microsoft.com/office/drawing/2014/main" id="{EFD0DF49-D9CA-477B-B4F8-41ACD2D50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11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C4C0802-5465-4EB0-871D-16CA582455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General equilibrium trade analysis 1</a:t>
            </a:r>
            <a:endParaRPr lang="nb-NO" altLang="nb-NO" dirty="0"/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9F35FAF3-D65C-4BDE-9213-838C852D1D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7575" y="692150"/>
            <a:ext cx="7997825" cy="2880866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nb-NO" sz="2400" dirty="0"/>
              <a:t>Step 4. World prices: terms of trade (TOT)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 dirty="0"/>
              <a:t>TOT is defined by price and quantities traded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nb-NO" sz="1600" dirty="0"/>
              <a:t>International price of bread in terms of wine (or wine in terms of bread)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nb-NO" sz="1600" dirty="0"/>
              <a:t>Amount of bread that must be traded to receive a unit of wine (and the reciprocal of wine for bread)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 dirty="0"/>
              <a:t>TOT: market clearance of world supply and demand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nb-NO" sz="1600" dirty="0"/>
              <a:t>World supply is the aggregation of supply in North and South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nb-NO" sz="1600" dirty="0"/>
              <a:t>World demand can also be aggregated, but demand was not given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nb-NO" sz="1600" dirty="0"/>
              <a:t>Consider the following world demand for each good such that there is equilibrium on the world market at 1B = 1W or 1W = 1B</a:t>
            </a:r>
          </a:p>
          <a:p>
            <a:pPr lvl="3" eaLnBrk="1" hangingPunct="1">
              <a:lnSpc>
                <a:spcPct val="90000"/>
              </a:lnSpc>
            </a:pPr>
            <a:endParaRPr lang="en-US" altLang="nb-NO" sz="1600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0C0470AE-345B-42C1-9EE2-DFDCA36044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098799"/>
              </p:ext>
            </p:extLst>
          </p:nvPr>
        </p:nvGraphicFramePr>
        <p:xfrm>
          <a:off x="1343062" y="4457439"/>
          <a:ext cx="3097465" cy="2392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8" name="Drawing" r:id="rId6" imgW="2824200" imgH="2181240" progId="Presentations.Drawing.17">
                  <p:embed/>
                </p:oleObj>
              </mc:Choice>
              <mc:Fallback>
                <p:oleObj name="Drawing" r:id="rId6" imgW="2824200" imgH="218124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43062" y="4457439"/>
                        <a:ext cx="3097465" cy="2392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0093557-C91C-4504-8642-1975C63151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627312"/>
              </p:ext>
            </p:extLst>
          </p:nvPr>
        </p:nvGraphicFramePr>
        <p:xfrm>
          <a:off x="4860032" y="3663485"/>
          <a:ext cx="3024336" cy="318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49" name="Drawing" r:id="rId8" imgW="2757600" imgH="2905200" progId="Presentations.Drawing.17">
                  <p:embed/>
                </p:oleObj>
              </mc:Choice>
              <mc:Fallback>
                <p:oleObj name="Drawing" r:id="rId8" imgW="2757600" imgH="290520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60032" y="3663485"/>
                        <a:ext cx="3024336" cy="3186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0939F76-FC5E-4D2A-B406-3B88D22973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306442"/>
              </p:ext>
            </p:extLst>
          </p:nvPr>
        </p:nvGraphicFramePr>
        <p:xfrm>
          <a:off x="1787712" y="5068512"/>
          <a:ext cx="2064208" cy="1528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0" name="Drawing" r:id="rId10" imgW="1781280" imgH="1319040" progId="Presentations.Drawing.17">
                  <p:embed/>
                </p:oleObj>
              </mc:Choice>
              <mc:Fallback>
                <p:oleObj name="Drawing" r:id="rId10" imgW="1781280" imgH="131904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87712" y="5068512"/>
                        <a:ext cx="2064208" cy="15288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DB461A3-3572-4141-8A80-6B0742959B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67589"/>
              </p:ext>
            </p:extLst>
          </p:nvPr>
        </p:nvGraphicFramePr>
        <p:xfrm>
          <a:off x="5292080" y="4712328"/>
          <a:ext cx="1813505" cy="1885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51" name="Drawing" r:id="rId12" imgW="1690560" imgH="1757520" progId="Presentations.Drawing.17">
                  <p:embed/>
                </p:oleObj>
              </mc:Choice>
              <mc:Fallback>
                <p:oleObj name="Drawing" r:id="rId12" imgW="1690560" imgH="175752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292080" y="4712328"/>
                        <a:ext cx="1813505" cy="18850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1EECD81-3D32-4642-8EE3-78EBDC34E578}"/>
              </a:ext>
            </a:extLst>
          </p:cNvPr>
          <p:cNvSpPr txBox="1"/>
          <p:nvPr/>
        </p:nvSpPr>
        <p:spPr>
          <a:xfrm>
            <a:off x="1835696" y="39237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World bread market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10F15E-CB1C-4348-9893-CA82750C47F4}"/>
              </a:ext>
            </a:extLst>
          </p:cNvPr>
          <p:cNvSpPr txBox="1"/>
          <p:nvPr/>
        </p:nvSpPr>
        <p:spPr>
          <a:xfrm>
            <a:off x="6047215" y="3635732"/>
            <a:ext cx="1992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World wine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>
            <a:extLst>
              <a:ext uri="{FF2B5EF4-FFF2-40B4-BE49-F238E27FC236}">
                <a16:creationId xmlns:a16="http://schemas.microsoft.com/office/drawing/2014/main" id="{A6E8FEA1-DBE9-4A01-AAE1-04C68C852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General equilibrium trade analysis 1</a:t>
            </a:r>
            <a:endParaRPr lang="nb-NO" altLang="nb-NO" dirty="0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68BE198B-1648-4F23-A497-B0B4D355D8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692150"/>
            <a:ext cx="8280920" cy="2644097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nb-NO" sz="2400" dirty="0"/>
              <a:t>Step 5. Change in price (</a:t>
            </a:r>
            <a:r>
              <a:rPr lang="el-GR" altLang="nb-NO" sz="2400" dirty="0"/>
              <a:t>Δ</a:t>
            </a:r>
            <a:r>
              <a:rPr lang="en-US" altLang="nb-NO" sz="2400" dirty="0"/>
              <a:t>P) and economic adjustments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 dirty="0"/>
              <a:t>TOT was assumed to be 1B = 1W </a:t>
            </a:r>
          </a:p>
          <a:p>
            <a:pPr lvl="3" eaLnBrk="1" hangingPunct="1">
              <a:lnSpc>
                <a:spcPct val="90000"/>
              </a:lnSpc>
            </a:pPr>
            <a:r>
              <a:rPr lang="el-GR" altLang="nb-NO" sz="1600" dirty="0"/>
              <a:t>Δ</a:t>
            </a:r>
            <a:r>
              <a:rPr lang="nb-NO" altLang="nb-NO" sz="1600" dirty="0"/>
              <a:t>P in</a:t>
            </a:r>
            <a:r>
              <a:rPr lang="en-US" altLang="nb-NO" sz="1600" dirty="0"/>
              <a:t> North: ↑P</a:t>
            </a:r>
            <a:r>
              <a:rPr lang="en-US" altLang="nb-NO" sz="1600" baseline="-25000" dirty="0"/>
              <a:t>B</a:t>
            </a:r>
            <a:r>
              <a:rPr lang="en-US" altLang="nb-NO" sz="1600" dirty="0"/>
              <a:t> from ½W to 1W and ↓P</a:t>
            </a:r>
            <a:r>
              <a:rPr lang="en-US" altLang="nb-NO" sz="1600" baseline="-25000" dirty="0"/>
              <a:t>W</a:t>
            </a:r>
            <a:r>
              <a:rPr lang="en-US" altLang="nb-NO" sz="1600" dirty="0"/>
              <a:t> from 2B to 1B</a:t>
            </a:r>
          </a:p>
          <a:p>
            <a:pPr lvl="3" eaLnBrk="1" hangingPunct="1">
              <a:lnSpc>
                <a:spcPct val="90000"/>
              </a:lnSpc>
            </a:pPr>
            <a:r>
              <a:rPr lang="el-GR" altLang="nb-NO" sz="1600" dirty="0"/>
              <a:t>Δ</a:t>
            </a:r>
            <a:r>
              <a:rPr lang="nb-NO" altLang="nb-NO" sz="1600" dirty="0"/>
              <a:t>P in</a:t>
            </a:r>
            <a:r>
              <a:rPr lang="en-US" altLang="nb-NO" sz="1600" dirty="0"/>
              <a:t> South: ↑P</a:t>
            </a:r>
            <a:r>
              <a:rPr lang="en-US" altLang="nb-NO" sz="1600" baseline="-25000" dirty="0"/>
              <a:t>W</a:t>
            </a:r>
            <a:r>
              <a:rPr lang="en-US" altLang="nb-NO" sz="1600" dirty="0"/>
              <a:t> from 1/5 B to 1B and ↓P</a:t>
            </a:r>
            <a:r>
              <a:rPr lang="en-US" altLang="nb-NO" sz="1600" baseline="-25000" dirty="0"/>
              <a:t>B</a:t>
            </a:r>
            <a:r>
              <a:rPr lang="en-US" altLang="nb-NO" sz="1600" dirty="0"/>
              <a:t> from 5W to 1W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 dirty="0"/>
              <a:t>Adjustment in production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nb-NO" sz="1600" dirty="0"/>
              <a:t>North: ↑ P</a:t>
            </a:r>
            <a:r>
              <a:rPr lang="en-US" altLang="nb-NO" sz="1600" baseline="-25000" dirty="0"/>
              <a:t>B</a:t>
            </a:r>
            <a:r>
              <a:rPr lang="en-US" altLang="nb-NO" sz="1600" dirty="0"/>
              <a:t> → ↑ Q</a:t>
            </a:r>
            <a:r>
              <a:rPr lang="en-US" altLang="nb-NO" sz="1600" baseline="-25000" dirty="0"/>
              <a:t>B</a:t>
            </a:r>
            <a:r>
              <a:rPr lang="en-US" altLang="nb-NO" sz="1600" dirty="0"/>
              <a:t> and ↓ P</a:t>
            </a:r>
            <a:r>
              <a:rPr lang="en-US" altLang="nb-NO" sz="1600" baseline="-25000" dirty="0"/>
              <a:t>W</a:t>
            </a:r>
            <a:r>
              <a:rPr lang="en-US" altLang="nb-NO" sz="1600" dirty="0"/>
              <a:t> → ↓ Q</a:t>
            </a:r>
            <a:r>
              <a:rPr lang="en-US" altLang="nb-NO" sz="1600" baseline="-25000" dirty="0"/>
              <a:t>W</a:t>
            </a:r>
            <a:r>
              <a:rPr lang="en-US" altLang="nb-NO" sz="1600" dirty="0"/>
              <a:t> until complete specialization at [Q</a:t>
            </a:r>
            <a:r>
              <a:rPr lang="en-US" altLang="nb-NO" sz="1600" baseline="-25000" dirty="0"/>
              <a:t>1</a:t>
            </a:r>
            <a:r>
              <a:rPr lang="en-US" altLang="nb-NO" sz="1600" dirty="0"/>
              <a:t>]</a:t>
            </a:r>
            <a:r>
              <a:rPr lang="en-US" altLang="nb-NO" sz="1600" baseline="-25000" dirty="0"/>
              <a:t>N</a:t>
            </a:r>
            <a:endParaRPr lang="en-US" altLang="nb-NO" sz="1600" dirty="0"/>
          </a:p>
          <a:p>
            <a:pPr lvl="3" eaLnBrk="1" hangingPunct="1">
              <a:lnSpc>
                <a:spcPct val="90000"/>
              </a:lnSpc>
            </a:pPr>
            <a:r>
              <a:rPr lang="en-US" altLang="nb-NO" sz="1600" dirty="0"/>
              <a:t>South: ↑ P</a:t>
            </a:r>
            <a:r>
              <a:rPr lang="en-US" altLang="nb-NO" sz="1600" baseline="-25000" dirty="0"/>
              <a:t>W</a:t>
            </a:r>
            <a:r>
              <a:rPr lang="en-US" altLang="nb-NO" sz="1600" dirty="0"/>
              <a:t> → ↑ Q</a:t>
            </a:r>
            <a:r>
              <a:rPr lang="en-US" altLang="nb-NO" sz="1600" baseline="-25000" dirty="0"/>
              <a:t>W</a:t>
            </a:r>
            <a:r>
              <a:rPr lang="en-US" altLang="nb-NO" sz="1600" dirty="0"/>
              <a:t> and ↓ P</a:t>
            </a:r>
            <a:r>
              <a:rPr lang="en-US" altLang="nb-NO" sz="1600" baseline="-25000" dirty="0"/>
              <a:t>B</a:t>
            </a:r>
            <a:r>
              <a:rPr lang="en-US" altLang="nb-NO" sz="1600" dirty="0"/>
              <a:t> → ↓ Q</a:t>
            </a:r>
            <a:r>
              <a:rPr lang="en-US" altLang="nb-NO" sz="1600" baseline="-25000" dirty="0"/>
              <a:t>B</a:t>
            </a:r>
            <a:r>
              <a:rPr lang="en-US" altLang="nb-NO" sz="1600" dirty="0"/>
              <a:t> until complete specialization at [Q</a:t>
            </a:r>
            <a:r>
              <a:rPr lang="en-US" altLang="nb-NO" sz="1600" baseline="-25000" dirty="0"/>
              <a:t>1</a:t>
            </a:r>
            <a:r>
              <a:rPr lang="en-US" altLang="nb-NO" sz="1600" dirty="0"/>
              <a:t>]</a:t>
            </a:r>
            <a:r>
              <a:rPr lang="en-US" altLang="nb-NO" sz="1600" baseline="-25000" dirty="0"/>
              <a:t>S</a:t>
            </a:r>
            <a:endParaRPr lang="en-US" altLang="nb-NO" sz="1600" dirty="0"/>
          </a:p>
          <a:p>
            <a:pPr lvl="2" eaLnBrk="1" hangingPunct="1">
              <a:lnSpc>
                <a:spcPct val="90000"/>
              </a:lnSpc>
            </a:pPr>
            <a:r>
              <a:rPr lang="en-US" altLang="nb-NO" sz="2000" dirty="0"/>
              <a:t>Adjustment in consumption depends on income and sub effects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DE1362E-5409-4336-ABB2-927626C80E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964063"/>
              </p:ext>
            </p:extLst>
          </p:nvPr>
        </p:nvGraphicFramePr>
        <p:xfrm>
          <a:off x="1115616" y="3336247"/>
          <a:ext cx="3779862" cy="3521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8" name="Drawing" r:id="rId3" imgW="3138480" imgH="2924280" progId="Presentations.Drawing.17">
                  <p:embed/>
                </p:oleObj>
              </mc:Choice>
              <mc:Fallback>
                <p:oleObj name="Drawing" r:id="rId3" imgW="3138480" imgH="292428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5616" y="3336247"/>
                        <a:ext cx="3779862" cy="35217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06FCA64-4D53-43CE-9342-1A04376896F5}"/>
              </a:ext>
            </a:extLst>
          </p:cNvPr>
          <p:cNvSpPr txBox="1"/>
          <p:nvPr/>
        </p:nvSpPr>
        <p:spPr>
          <a:xfrm>
            <a:off x="6224989" y="33477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South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6F8263C-FBCE-450D-AAB7-8AB26B93DDD7}"/>
              </a:ext>
            </a:extLst>
          </p:cNvPr>
          <p:cNvSpPr txBox="1"/>
          <p:nvPr/>
        </p:nvSpPr>
        <p:spPr>
          <a:xfrm>
            <a:off x="2620142" y="3271097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North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21529D7-02FC-4153-873A-DC739319FC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390986"/>
              </p:ext>
            </p:extLst>
          </p:nvPr>
        </p:nvGraphicFramePr>
        <p:xfrm>
          <a:off x="5148064" y="3645682"/>
          <a:ext cx="3384376" cy="3167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9" name="Drawing" r:id="rId5" imgW="3124080" imgH="2924280" progId="Presentations.Drawing.17">
                  <p:embed/>
                </p:oleObj>
              </mc:Choice>
              <mc:Fallback>
                <p:oleObj name="Drawing" r:id="rId5" imgW="3124080" imgH="292428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48064" y="3645682"/>
                        <a:ext cx="3384376" cy="31676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32017AE-F588-4183-AEFE-5AEEE45AD5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074161"/>
              </p:ext>
            </p:extLst>
          </p:nvPr>
        </p:nvGraphicFramePr>
        <p:xfrm>
          <a:off x="6170226" y="4581128"/>
          <a:ext cx="2146190" cy="1965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0" name="Drawing" r:id="rId7" imgW="1981080" imgH="1814400" progId="Presentations.Drawing.17">
                  <p:embed/>
                </p:oleObj>
              </mc:Choice>
              <mc:Fallback>
                <p:oleObj name="Drawing" r:id="rId7" imgW="1981080" imgH="181440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70226" y="4581128"/>
                        <a:ext cx="2146190" cy="1965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93F101E8-863B-4B93-98C4-6409A3959E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498277"/>
              </p:ext>
            </p:extLst>
          </p:nvPr>
        </p:nvGraphicFramePr>
        <p:xfrm>
          <a:off x="1467664" y="3573016"/>
          <a:ext cx="2240240" cy="1819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1" name="Drawing" r:id="rId9" imgW="1900080" imgH="1542960" progId="Presentations.Drawing.17">
                  <p:embed/>
                </p:oleObj>
              </mc:Choice>
              <mc:Fallback>
                <p:oleObj name="Drawing" r:id="rId9" imgW="1900080" imgH="15429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67664" y="3573016"/>
                        <a:ext cx="2240240" cy="18191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878A0C9-E2CC-4E15-9990-7F87DA3FBC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498904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11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12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8F623F7-3BDB-4745-BEC8-C22E52309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General equilibrium trade analysis 1</a:t>
            </a:r>
            <a:endParaRPr lang="nb-NO" altLang="nb-NO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DD7ECEE-1B86-43B6-86FA-B15623A93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584" y="764704"/>
            <a:ext cx="8244408" cy="6048672"/>
          </a:xfrm>
        </p:spPr>
        <p:txBody>
          <a:bodyPr/>
          <a:lstStyle/>
          <a:p>
            <a:pPr lvl="1" eaLnBrk="1" hangingPunct="1"/>
            <a:r>
              <a:rPr lang="en-US" altLang="nb-NO" sz="2400" dirty="0"/>
              <a:t>Step 6. Trade and welfare implications</a:t>
            </a:r>
          </a:p>
          <a:p>
            <a:pPr lvl="2" eaLnBrk="1" hangingPunct="1"/>
            <a:r>
              <a:rPr lang="en-US" altLang="nb-NO" sz="2000" dirty="0"/>
              <a:t>Quantity traded [Q</a:t>
            </a:r>
            <a:r>
              <a:rPr lang="en-US" altLang="nb-NO" sz="2000" baseline="-25000" dirty="0"/>
              <a:t>T</a:t>
            </a:r>
            <a:r>
              <a:rPr lang="en-US" altLang="nb-NO" sz="2000" dirty="0"/>
              <a:t>] </a:t>
            </a:r>
          </a:p>
          <a:p>
            <a:pPr lvl="3" eaLnBrk="1" hangingPunct="1"/>
            <a:r>
              <a:rPr lang="en-US" altLang="nb-NO" sz="1600" dirty="0"/>
              <a:t>North: </a:t>
            </a:r>
            <a:r>
              <a:rPr lang="en-US" sz="1600" dirty="0"/>
              <a:t>[Q</a:t>
            </a:r>
            <a:r>
              <a:rPr lang="en-US" sz="1600" baseline="-25000" dirty="0"/>
              <a:t>T</a:t>
            </a:r>
            <a:r>
              <a:rPr lang="en-US" sz="1600" dirty="0"/>
              <a:t>]</a:t>
            </a:r>
            <a:r>
              <a:rPr lang="en-US" sz="1600" baseline="-25000" dirty="0"/>
              <a:t>N</a:t>
            </a:r>
            <a:r>
              <a:rPr lang="en-US" sz="1600" dirty="0"/>
              <a:t> is </a:t>
            </a:r>
            <a:r>
              <a:rPr lang="en-US" altLang="nb-NO" sz="1600" dirty="0"/>
              <a:t>30 units of B exported in exchange for 30 units of W imported</a:t>
            </a:r>
          </a:p>
          <a:p>
            <a:pPr lvl="3" eaLnBrk="1" hangingPunct="1"/>
            <a:r>
              <a:rPr lang="en-US" altLang="nb-NO" sz="1600" dirty="0"/>
              <a:t>South: </a:t>
            </a:r>
            <a:r>
              <a:rPr lang="en-US" sz="1600" dirty="0"/>
              <a:t>[Q</a:t>
            </a:r>
            <a:r>
              <a:rPr lang="en-US" sz="1600" baseline="-25000" dirty="0"/>
              <a:t>T</a:t>
            </a:r>
            <a:r>
              <a:rPr lang="en-US" sz="1600" dirty="0"/>
              <a:t>]</a:t>
            </a:r>
            <a:r>
              <a:rPr lang="en-US" sz="1600" baseline="-25000" dirty="0"/>
              <a:t>S</a:t>
            </a:r>
            <a:r>
              <a:rPr lang="en-US" sz="1600" dirty="0"/>
              <a:t> is </a:t>
            </a:r>
            <a:r>
              <a:rPr lang="en-US" altLang="nb-NO" sz="1600" dirty="0"/>
              <a:t>30 units of B imported in exchange for 30 units of W exported</a:t>
            </a:r>
          </a:p>
          <a:p>
            <a:pPr lvl="3" eaLnBrk="1" hangingPunct="1"/>
            <a:endParaRPr lang="en-US" altLang="nb-NO" sz="1600" dirty="0"/>
          </a:p>
          <a:p>
            <a:pPr lvl="2" eaLnBrk="1" hangingPunct="1"/>
            <a:endParaRPr lang="en-US" altLang="nb-NO" sz="2000" dirty="0"/>
          </a:p>
          <a:p>
            <a:pPr lvl="2" eaLnBrk="1" hangingPunct="1"/>
            <a:endParaRPr lang="en-US" altLang="nb-NO" sz="2000" dirty="0"/>
          </a:p>
          <a:p>
            <a:pPr lvl="2" eaLnBrk="1" hangingPunct="1"/>
            <a:endParaRPr lang="en-US" altLang="nb-NO" sz="2000" dirty="0"/>
          </a:p>
          <a:p>
            <a:pPr lvl="2" eaLnBrk="1" hangingPunct="1"/>
            <a:endParaRPr lang="en-US" altLang="nb-NO" sz="2000" dirty="0"/>
          </a:p>
          <a:p>
            <a:pPr lvl="2" eaLnBrk="1" hangingPunct="1"/>
            <a:endParaRPr lang="en-US" altLang="nb-NO" sz="2000" dirty="0"/>
          </a:p>
          <a:p>
            <a:pPr lvl="2" eaLnBrk="1" hangingPunct="1"/>
            <a:endParaRPr lang="en-US" altLang="nb-NO" sz="2000" dirty="0"/>
          </a:p>
          <a:p>
            <a:pPr lvl="2" eaLnBrk="1" hangingPunct="1"/>
            <a:endParaRPr lang="en-US" altLang="nb-NO" sz="2000" dirty="0"/>
          </a:p>
          <a:p>
            <a:pPr lvl="2" eaLnBrk="1" hangingPunct="1"/>
            <a:endParaRPr lang="en-US" altLang="nb-NO" sz="2000" dirty="0"/>
          </a:p>
          <a:p>
            <a:pPr lvl="2" eaLnBrk="1" hangingPunct="1"/>
            <a:endParaRPr lang="en-US" altLang="nb-NO" sz="2000" dirty="0"/>
          </a:p>
          <a:p>
            <a:pPr lvl="2" eaLnBrk="1" hangingPunct="1"/>
            <a:r>
              <a:rPr lang="en-US" altLang="nb-NO" sz="2000" dirty="0"/>
              <a:t>There is only one TOT at which all markets are in equilibrium </a:t>
            </a:r>
          </a:p>
          <a:p>
            <a:pPr lvl="2" eaLnBrk="1" hangingPunct="1"/>
            <a:r>
              <a:rPr lang="en-US" altLang="nb-NO" sz="2000" dirty="0"/>
              <a:t>Conditions: no government intervention, identical goods, competitive markets and no transactions/transport costs.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254E6-CECF-4944-BD7F-0C32BFD8C44C}"/>
              </a:ext>
            </a:extLst>
          </p:cNvPr>
          <p:cNvSpPr txBox="1"/>
          <p:nvPr/>
        </p:nvSpPr>
        <p:spPr>
          <a:xfrm>
            <a:off x="5364088" y="385175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South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28C7294-2616-4991-AB99-E74246FFF9FB}"/>
              </a:ext>
            </a:extLst>
          </p:cNvPr>
          <p:cNvSpPr txBox="1"/>
          <p:nvPr/>
        </p:nvSpPr>
        <p:spPr>
          <a:xfrm>
            <a:off x="3275856" y="386104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North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05152CF2-7441-4282-BDE3-E47896D022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329174"/>
              </p:ext>
            </p:extLst>
          </p:nvPr>
        </p:nvGraphicFramePr>
        <p:xfrm>
          <a:off x="2915816" y="4298928"/>
          <a:ext cx="1728192" cy="1369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6" name="Drawing" r:id="rId4" imgW="1238400" imgH="981000" progId="Presentations.Drawing.17">
                  <p:embed/>
                </p:oleObj>
              </mc:Choice>
              <mc:Fallback>
                <p:oleObj name="Drawing" r:id="rId4" imgW="1238400" imgH="981000" progId="Presentations.Drawing.17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2CF8BF32-D75C-41D4-A051-C450D2A19F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15816" y="4298928"/>
                        <a:ext cx="1728192" cy="1369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FB0C3D5-1B81-4E0E-ADA2-092B49DE13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864496"/>
              </p:ext>
            </p:extLst>
          </p:nvPr>
        </p:nvGraphicFramePr>
        <p:xfrm>
          <a:off x="5508104" y="4169132"/>
          <a:ext cx="1800200" cy="1419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7" name="Drawing" r:id="rId6" imgW="1238400" imgH="976320" progId="Presentations.Drawing.17">
                  <p:embed/>
                </p:oleObj>
              </mc:Choice>
              <mc:Fallback>
                <p:oleObj name="Drawing" r:id="rId6" imgW="1238400" imgH="97632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08104" y="4169132"/>
                        <a:ext cx="1800200" cy="14193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21D3EFE-6C4E-47B5-A0CC-8578D5C3C9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276474"/>
              </p:ext>
            </p:extLst>
          </p:nvPr>
        </p:nvGraphicFramePr>
        <p:xfrm>
          <a:off x="2267744" y="2305680"/>
          <a:ext cx="573596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960">
                  <a:extLst>
                    <a:ext uri="{9D8B030D-6E8A-4147-A177-3AD203B41FA5}">
                      <a16:colId xmlns:a16="http://schemas.microsoft.com/office/drawing/2014/main" val="56819225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75822549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345318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7833143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00858282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16407247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6120474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837078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Production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Consumption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Trade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876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[Q</a:t>
                      </a:r>
                      <a:r>
                        <a:rPr lang="en-US" baseline="-25000" dirty="0"/>
                        <a:t>1</a:t>
                      </a:r>
                      <a:r>
                        <a:rPr lang="en-US" baseline="0" dirty="0"/>
                        <a:t>]</a:t>
                      </a:r>
                      <a:r>
                        <a:rPr lang="en-US" baseline="-25000" dirty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[Q</a:t>
                      </a:r>
                      <a:r>
                        <a:rPr lang="en-US" baseline="-25000" dirty="0"/>
                        <a:t>1</a:t>
                      </a:r>
                      <a:r>
                        <a:rPr lang="en-US" baseline="0" dirty="0"/>
                        <a:t>]</a:t>
                      </a:r>
                      <a:r>
                        <a:rPr lang="en-US" baseline="-25000" dirty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[C</a:t>
                      </a:r>
                      <a:r>
                        <a:rPr lang="en-US" baseline="-25000" dirty="0"/>
                        <a:t>1</a:t>
                      </a:r>
                      <a:r>
                        <a:rPr lang="en-US" baseline="0" dirty="0"/>
                        <a:t>]</a:t>
                      </a:r>
                      <a:r>
                        <a:rPr lang="en-US" baseline="-25000" dirty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[C</a:t>
                      </a:r>
                      <a:r>
                        <a:rPr lang="en-US" baseline="-25000" dirty="0"/>
                        <a:t>1</a:t>
                      </a:r>
                      <a:r>
                        <a:rPr lang="en-US" baseline="0" dirty="0"/>
                        <a:t>]</a:t>
                      </a:r>
                      <a:r>
                        <a:rPr lang="en-US" baseline="-25000" dirty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[Q</a:t>
                      </a:r>
                      <a:r>
                        <a:rPr lang="en-US" b="1" baseline="-25000" dirty="0">
                          <a:solidFill>
                            <a:srgbClr val="00B050"/>
                          </a:solidFill>
                        </a:rPr>
                        <a:t>T</a:t>
                      </a:r>
                      <a:r>
                        <a:rPr lang="en-US" b="1" baseline="0" dirty="0">
                          <a:solidFill>
                            <a:srgbClr val="00B050"/>
                          </a:solidFill>
                        </a:rPr>
                        <a:t>]</a:t>
                      </a:r>
                      <a:r>
                        <a:rPr lang="en-US" b="1" baseline="-25000" dirty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[Q</a:t>
                      </a:r>
                      <a:r>
                        <a:rPr lang="en-US" b="1" baseline="-25000" dirty="0">
                          <a:solidFill>
                            <a:srgbClr val="00B050"/>
                          </a:solidFill>
                        </a:rPr>
                        <a:t>T</a:t>
                      </a:r>
                      <a:r>
                        <a:rPr lang="en-US" b="1" baseline="0" dirty="0">
                          <a:solidFill>
                            <a:srgbClr val="00B050"/>
                          </a:solidFill>
                        </a:rPr>
                        <a:t>]</a:t>
                      </a:r>
                      <a:r>
                        <a:rPr lang="en-US" b="1" baseline="-25000" dirty="0">
                          <a:solidFill>
                            <a:srgbClr val="00B050"/>
                          </a:solidFill>
                        </a:rPr>
                        <a:t>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546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 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-30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749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 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  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108973"/>
                  </a:ext>
                </a:extLst>
              </a:tr>
            </a:tbl>
          </a:graphicData>
        </a:graphic>
      </p:graphicFrame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9347413D-20EB-4076-9592-3AEB012E90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498904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8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9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13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8F623F7-3BDB-4745-BEC8-C22E52309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General equilibrium trade analysis 1</a:t>
            </a:r>
            <a:endParaRPr lang="nb-NO" altLang="nb-NO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DD7ECEE-1B86-43B6-86FA-B15623A93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897688" cy="3895328"/>
          </a:xfrm>
        </p:spPr>
        <p:txBody>
          <a:bodyPr/>
          <a:lstStyle/>
          <a:p>
            <a:pPr lvl="1" eaLnBrk="1" hangingPunct="1"/>
            <a:r>
              <a:rPr lang="en-US" altLang="nb-NO" sz="2400" dirty="0"/>
              <a:t>Step 6. Welfare implications</a:t>
            </a:r>
          </a:p>
          <a:p>
            <a:pPr lvl="2" eaLnBrk="1" hangingPunct="1"/>
            <a:r>
              <a:rPr lang="en-US" altLang="nb-NO" sz="2000" dirty="0"/>
              <a:t>The change in prices from pre-trade to the terms of trade increases purchasing power in both countries (outward shift in CPC or budget line) and raises utility (SW)</a:t>
            </a:r>
          </a:p>
          <a:p>
            <a:pPr lvl="2" eaLnBrk="1" hangingPunct="1"/>
            <a:r>
              <a:rPr lang="en-US" altLang="nb-NO" sz="2000" dirty="0"/>
              <a:t>The gains from trade results from the process of specialization and trade that improves efficiency and welfare </a:t>
            </a:r>
          </a:p>
          <a:p>
            <a:pPr lvl="3" eaLnBrk="1" hangingPunct="1"/>
            <a:r>
              <a:rPr lang="en-US" altLang="nb-NO" sz="1600" dirty="0"/>
              <a:t>Efficiency in resource allocation</a:t>
            </a:r>
          </a:p>
          <a:p>
            <a:pPr lvl="3" eaLnBrk="1" hangingPunct="1"/>
            <a:r>
              <a:rPr lang="en-US" altLang="nb-NO" sz="1600" dirty="0"/>
              <a:t>Efficiency in production</a:t>
            </a:r>
          </a:p>
          <a:p>
            <a:pPr lvl="3" eaLnBrk="1" hangingPunct="1"/>
            <a:r>
              <a:rPr lang="en-US" altLang="nb-NO" sz="1600" dirty="0"/>
              <a:t>Efficiency in consumption</a:t>
            </a:r>
          </a:p>
          <a:p>
            <a:pPr lvl="3" eaLnBrk="1" hangingPunct="1"/>
            <a:r>
              <a:rPr lang="en-US" altLang="nb-NO" sz="1600" dirty="0"/>
              <a:t>Efficiency in exchange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ECD0095A-A675-4EF6-8D9D-DB6A177F3A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498904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3217073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8F623F7-3BDB-4745-BEC8-C22E523091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General equilibrium trade analysis 1</a:t>
            </a:r>
            <a:endParaRPr lang="nb-NO" altLang="nb-NO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DD7ECEE-1B86-43B6-86FA-B15623A93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897688" cy="6019800"/>
          </a:xfrm>
        </p:spPr>
        <p:txBody>
          <a:bodyPr/>
          <a:lstStyle/>
          <a:p>
            <a:pPr eaLnBrk="1" hangingPunct="1"/>
            <a:r>
              <a:rPr lang="en-US" altLang="nb-NO" sz="2800"/>
              <a:t>Concluding comments</a:t>
            </a:r>
            <a:endParaRPr lang="en-US" altLang="nb-NO" sz="2800" dirty="0"/>
          </a:p>
          <a:p>
            <a:pPr lvl="1" eaLnBrk="1" hangingPunct="1"/>
            <a:r>
              <a:rPr lang="en-US" altLang="nb-NO" sz="2400" dirty="0"/>
              <a:t>General lessons from the results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 dirty="0"/>
              <a:t>Price differentials create an incentive for trade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 dirty="0"/>
              <a:t>A cost-competitive country has a comparative advantage and will be a net exporting country in a free trade situation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 dirty="0"/>
              <a:t>A high-cost country has a comparative disadvantage and will be a net importing country in a free trade situation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 dirty="0"/>
              <a:t>Specialization and trade result in gains that represent efficiency in resource use, production, consumption and exchange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 dirty="0"/>
              <a:t>The optimal amount traded is determined by the TOT bringing all markets into equilibrium</a:t>
            </a:r>
          </a:p>
          <a:p>
            <a:pPr lvl="2" eaLnBrk="1" hangingPunct="1">
              <a:lnSpc>
                <a:spcPct val="90000"/>
              </a:lnSpc>
            </a:pPr>
            <a:endParaRPr lang="en-US" altLang="nb-NO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nb-NO" sz="2400" dirty="0"/>
              <a:t>Limitations and weaknesses of the model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 dirty="0"/>
              <a:t>Underlying technology assumes constant MC rather than increasing costs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 dirty="0"/>
              <a:t>Linear PPC means shifting resources between sectors comes at no additional cost and that complete specialization is possible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nb-NO" sz="2000" dirty="0"/>
              <a:t>Model predicts no losers, only winners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684ECA1-5AF7-4E35-BDFA-B1318ADF6F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498904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4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524951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6A58194-DF7E-4FF8-AE51-050B83B33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General equilibrium trade analysis 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D1747AB-D3B9-4D4B-8CC8-6C3E9ED56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685800"/>
            <a:ext cx="7769225" cy="591155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nb-NO" dirty="0"/>
              <a:t>Ricardian trade model</a:t>
            </a:r>
          </a:p>
          <a:p>
            <a:pPr eaLnBrk="1" hangingPunct="1"/>
            <a:r>
              <a:rPr lang="en-US" altLang="nb-NO" sz="2800" dirty="0"/>
              <a:t>Model specification</a:t>
            </a:r>
          </a:p>
          <a:p>
            <a:pPr lvl="1" eaLnBrk="1" hangingPunct="1"/>
            <a:r>
              <a:rPr lang="en-US" altLang="nb-NO" sz="2400" dirty="0"/>
              <a:t>Two countries: North and South</a:t>
            </a:r>
          </a:p>
          <a:p>
            <a:pPr lvl="1" eaLnBrk="1" hangingPunct="1"/>
            <a:r>
              <a:rPr lang="en-US" altLang="nb-NO" sz="2400" dirty="0">
                <a:sym typeface="Symbol" panose="05050102010706020507" pitchFamily="18" charset="2"/>
              </a:rPr>
              <a:t>Two goods: bread (B) and wine (W)</a:t>
            </a:r>
          </a:p>
          <a:p>
            <a:pPr lvl="1" eaLnBrk="1" hangingPunct="1"/>
            <a:r>
              <a:rPr lang="en-US" altLang="nb-NO" sz="2400" dirty="0">
                <a:sym typeface="Symbol" panose="05050102010706020507" pitchFamily="18" charset="2"/>
              </a:rPr>
              <a:t>One factor: labor (L) all else if fixed, e.g. (land)</a:t>
            </a:r>
          </a:p>
          <a:p>
            <a:pPr eaLnBrk="1" hangingPunct="1"/>
            <a:r>
              <a:rPr lang="en-US" altLang="nb-NO" sz="2800" dirty="0">
                <a:sym typeface="Symbol" panose="05050102010706020507" pitchFamily="18" charset="2"/>
              </a:rPr>
              <a:t>Base situation – example 1</a:t>
            </a:r>
          </a:p>
          <a:p>
            <a:pPr lvl="1" eaLnBrk="1" hangingPunct="1"/>
            <a:r>
              <a:rPr lang="en-US" altLang="nb-NO" sz="2400" dirty="0">
                <a:sym typeface="Symbol" panose="05050102010706020507" pitchFamily="18" charset="2"/>
              </a:rPr>
              <a:t>Countries are initially closed to trade (autarky)</a:t>
            </a:r>
          </a:p>
          <a:p>
            <a:pPr lvl="1" eaLnBrk="1" hangingPunct="1"/>
            <a:r>
              <a:rPr lang="en-US" altLang="nb-NO" sz="2400" dirty="0">
                <a:sym typeface="Symbol" panose="05050102010706020507" pitchFamily="18" charset="2"/>
              </a:rPr>
              <a:t>Given information</a:t>
            </a:r>
          </a:p>
          <a:p>
            <a:pPr eaLnBrk="1" hangingPunct="1"/>
            <a:endParaRPr lang="en-US" altLang="nb-NO" sz="2400" dirty="0">
              <a:sym typeface="Symbol" panose="05050102010706020507" pitchFamily="18" charset="2"/>
            </a:endParaRPr>
          </a:p>
          <a:p>
            <a:pPr eaLnBrk="1" hangingPunct="1"/>
            <a:endParaRPr lang="en-US" altLang="nb-NO" sz="2400" dirty="0">
              <a:sym typeface="Symbol" panose="05050102010706020507" pitchFamily="18" charset="2"/>
            </a:endParaRPr>
          </a:p>
          <a:p>
            <a:pPr eaLnBrk="1" hangingPunct="1"/>
            <a:endParaRPr lang="en-US" altLang="nb-NO" sz="2400" dirty="0">
              <a:sym typeface="Symbol" panose="05050102010706020507" pitchFamily="18" charset="2"/>
            </a:endParaRP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North has an absolute advantage in bread production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South has an absolute advantage in wine production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A9B41F1-339C-42CD-A532-26A03EB560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672529"/>
              </p:ext>
            </p:extLst>
          </p:nvPr>
        </p:nvGraphicFramePr>
        <p:xfrm>
          <a:off x="2820144" y="4148296"/>
          <a:ext cx="492020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302789631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934301488"/>
                    </a:ext>
                  </a:extLst>
                </a:gridCol>
                <a:gridCol w="1607840">
                  <a:extLst>
                    <a:ext uri="{9D8B030D-6E8A-4147-A177-3AD203B41FA5}">
                      <a16:colId xmlns:a16="http://schemas.microsoft.com/office/drawing/2014/main" val="290992499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Production Possibilities</a:t>
                      </a:r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28648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North</a:t>
                      </a:r>
                    </a:p>
                  </a:txBody>
                  <a:tcPr>
                    <a:lnL w="381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South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92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Bread (B)</a:t>
                      </a: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 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161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Wine (W)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 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853763"/>
                  </a:ext>
                </a:extLst>
              </a:tr>
            </a:tbl>
          </a:graphicData>
        </a:graphic>
      </p:graphicFrame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7BCC04F-C4C9-456D-8430-0D56076C7DB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305800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6A58194-DF7E-4FF8-AE51-050B83B33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General equilibrium trade analysis 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D1747AB-D3B9-4D4B-8CC8-6C3E9ED56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676274"/>
            <a:ext cx="7769225" cy="2599775"/>
          </a:xfrm>
        </p:spPr>
        <p:txBody>
          <a:bodyPr/>
          <a:lstStyle/>
          <a:p>
            <a:pPr eaLnBrk="1" hangingPunct="1"/>
            <a:r>
              <a:rPr lang="en-US" altLang="nb-NO" sz="2800" dirty="0"/>
              <a:t>Representation of North’s economy</a:t>
            </a:r>
          </a:p>
          <a:p>
            <a:pPr lvl="1" eaLnBrk="1" hangingPunct="1"/>
            <a:r>
              <a:rPr lang="en-US" altLang="nb-NO" sz="2400" dirty="0">
                <a:sym typeface="Symbol" panose="05050102010706020507" pitchFamily="18" charset="2"/>
              </a:rPr>
              <a:t>Step 1. Production in North pre-trade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Production possibilities curve (PPC)</a:t>
            </a: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Technology permits North to produce 100 units of B </a:t>
            </a:r>
          </a:p>
          <a:p>
            <a:pPr marL="1371600" lvl="3" indent="0" eaLnBrk="1" hangingPunct="1">
              <a:buNone/>
            </a:pPr>
            <a:r>
              <a:rPr lang="en-US" altLang="nb-NO" sz="1600" dirty="0">
                <a:sym typeface="Symbol" panose="05050102010706020507" pitchFamily="18" charset="2"/>
              </a:rPr>
              <a:t>     or 50 units of W or any linear combination of both</a:t>
            </a: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Constant production trade-off of 1B for ½W or 1W for 2B</a:t>
            </a: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Slope of PPC is </a:t>
            </a:r>
            <a:r>
              <a:rPr lang="el-GR" altLang="nb-NO" sz="1600" dirty="0">
                <a:sym typeface="Symbol" panose="05050102010706020507" pitchFamily="18" charset="2"/>
              </a:rPr>
              <a:t>Δ</a:t>
            </a:r>
            <a:r>
              <a:rPr lang="nb-NO" altLang="nb-NO" sz="1600" dirty="0">
                <a:sym typeface="Symbol" panose="05050102010706020507" pitchFamily="18" charset="2"/>
              </a:rPr>
              <a:t>B/</a:t>
            </a:r>
            <a:r>
              <a:rPr lang="el-GR" altLang="nb-NO" sz="1600" dirty="0">
                <a:sym typeface="Symbol" panose="05050102010706020507" pitchFamily="18" charset="2"/>
              </a:rPr>
              <a:t>Δ</a:t>
            </a:r>
            <a:r>
              <a:rPr lang="nb-NO" altLang="nb-NO" sz="1600" dirty="0">
                <a:sym typeface="Symbol" panose="05050102010706020507" pitchFamily="18" charset="2"/>
              </a:rPr>
              <a:t>W = 2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A9B41F1-339C-42CD-A532-26A03EB560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342861"/>
              </p:ext>
            </p:extLst>
          </p:nvPr>
        </p:nvGraphicFramePr>
        <p:xfrm>
          <a:off x="7364759" y="1412776"/>
          <a:ext cx="1311697" cy="1098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3027896310"/>
                    </a:ext>
                  </a:extLst>
                </a:gridCol>
                <a:gridCol w="807641">
                  <a:extLst>
                    <a:ext uri="{9D8B030D-6E8A-4147-A177-3AD203B41FA5}">
                      <a16:colId xmlns:a16="http://schemas.microsoft.com/office/drawing/2014/main" val="934301488"/>
                    </a:ext>
                  </a:extLst>
                </a:gridCol>
              </a:tblGrid>
              <a:tr h="36693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solidFill>
                            <a:schemeClr val="tx1"/>
                          </a:solidFill>
                        </a:rPr>
                        <a:t>North</a:t>
                      </a:r>
                    </a:p>
                  </a:txBody>
                  <a:tcPr>
                    <a:lnL w="12700" cmpd="sng">
                      <a:noFill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286480"/>
                  </a:ext>
                </a:extLst>
              </a:tr>
              <a:tr h="29492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</a:t>
                      </a: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161120"/>
                  </a:ext>
                </a:extLst>
              </a:tr>
              <a:tr h="14011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  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853763"/>
                  </a:ext>
                </a:extLst>
              </a:tr>
            </a:tbl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15DF34B-43D7-4508-B22D-1D1813314C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166180"/>
              </p:ext>
            </p:extLst>
          </p:nvPr>
        </p:nvGraphicFramePr>
        <p:xfrm>
          <a:off x="5220072" y="3068960"/>
          <a:ext cx="3384376" cy="3262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83" name="Drawing" r:id="rId4" imgW="3166920" imgH="3052800" progId="Presentations.Drawing.17">
                  <p:embed/>
                </p:oleObj>
              </mc:Choice>
              <mc:Fallback>
                <p:oleObj name="Drawing" r:id="rId4" imgW="3166920" imgH="305280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20072" y="3068960"/>
                        <a:ext cx="3384376" cy="32622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C0EB586-FE8B-406C-B964-D9FC55609B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994608"/>
              </p:ext>
            </p:extLst>
          </p:nvPr>
        </p:nvGraphicFramePr>
        <p:xfrm>
          <a:off x="7195692" y="3475329"/>
          <a:ext cx="834643" cy="727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84" name="Drawing" r:id="rId6" imgW="781200" imgH="681120" progId="Presentations.Drawing.17">
                  <p:embed/>
                </p:oleObj>
              </mc:Choice>
              <mc:Fallback>
                <p:oleObj name="Drawing" r:id="rId6" imgW="781200" imgH="68112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95692" y="3475329"/>
                        <a:ext cx="834643" cy="7277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7F9E3416-91D3-4CDB-ABE4-B210AA2640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9021647"/>
              </p:ext>
            </p:extLst>
          </p:nvPr>
        </p:nvGraphicFramePr>
        <p:xfrm>
          <a:off x="5762600" y="3983128"/>
          <a:ext cx="799019" cy="1567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85" name="Drawing" r:id="rId8" imgW="747720" imgH="1467000" progId="Presentations.Drawing.17">
                  <p:embed/>
                </p:oleObj>
              </mc:Choice>
              <mc:Fallback>
                <p:oleObj name="Drawing" r:id="rId8" imgW="747720" imgH="146700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62600" y="3983128"/>
                        <a:ext cx="799019" cy="15675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36B9DD4A-1696-4074-9D17-6A36010A5C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305800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10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11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2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F52BD75-5EE1-4B7F-9DF2-7193F5A0D3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78805"/>
              </p:ext>
            </p:extLst>
          </p:nvPr>
        </p:nvGraphicFramePr>
        <p:xfrm>
          <a:off x="5546576" y="3466990"/>
          <a:ext cx="1568118" cy="259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86" name="Drawing" r:id="rId12" imgW="1447920" imgH="2400480" progId="Presentations.Drawing.17">
                  <p:embed/>
                </p:oleObj>
              </mc:Choice>
              <mc:Fallback>
                <p:oleObj name="Drawing" r:id="rId12" imgW="1447920" imgH="240048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546576" y="3466990"/>
                        <a:ext cx="1568118" cy="2599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B6624DAB-968D-458A-A3DC-0267AB90F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6309759"/>
            <a:ext cx="6552728" cy="647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10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Blip>
                <a:blip r:embed="rId11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2" eaLnBrk="1" hangingPunct="1"/>
            <a:r>
              <a:rPr lang="en-US" altLang="nb-NO" sz="2000" kern="0" dirty="0">
                <a:sym typeface="Symbol" panose="05050102010706020507" pitchFamily="18" charset="2"/>
              </a:rPr>
              <a:t>Linear PPC implies constant marginal cost (MC)</a:t>
            </a:r>
          </a:p>
        </p:txBody>
      </p:sp>
    </p:spTree>
    <p:extLst>
      <p:ext uri="{BB962C8B-B14F-4D97-AF65-F5344CB8AC3E}">
        <p14:creationId xmlns:p14="http://schemas.microsoft.com/office/powerpoint/2010/main" val="73281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6A58194-DF7E-4FF8-AE51-050B83B33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General equilibrium trade analysis 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D1747AB-D3B9-4D4B-8CC8-6C3E9ED56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9592" y="685799"/>
            <a:ext cx="8280920" cy="2887217"/>
          </a:xfrm>
        </p:spPr>
        <p:txBody>
          <a:bodyPr/>
          <a:lstStyle/>
          <a:p>
            <a:pPr lvl="1" eaLnBrk="1" hangingPunct="1"/>
            <a:r>
              <a:rPr lang="en-US" altLang="nb-NO" sz="2400" dirty="0">
                <a:sym typeface="Symbol" panose="05050102010706020507" pitchFamily="18" charset="2"/>
              </a:rPr>
              <a:t>Step 1. Production in North pre-trade, continued 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A linear PPC implies constant marginal rate of product transformation (constant MC of switching production from B to W).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Trade-off in production is 100B = 50W which implies a MC of</a:t>
            </a: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1B = ½W</a:t>
            </a: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1W = 2B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Constant MC implies horizontal supply until the max production level is reached and then becomes vertical (kinked supply curve)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762D4A-DF7B-4823-A6E4-85615B5CF064}"/>
              </a:ext>
            </a:extLst>
          </p:cNvPr>
          <p:cNvSpPr txBox="1"/>
          <p:nvPr/>
        </p:nvSpPr>
        <p:spPr>
          <a:xfrm>
            <a:off x="1870751" y="3645024"/>
            <a:ext cx="2773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North’s supply of bread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6EE9244-9ACB-418C-8F44-6435C2D989F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387834" y="6191028"/>
            <a:ext cx="516310" cy="52461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5EFA03E-BFDC-4B39-AC71-12E98E719E5E}"/>
              </a:ext>
            </a:extLst>
          </p:cNvPr>
          <p:cNvSpPr txBox="1"/>
          <p:nvPr/>
        </p:nvSpPr>
        <p:spPr>
          <a:xfrm>
            <a:off x="5327135" y="3651921"/>
            <a:ext cx="2701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North’s supply of wine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A065ABF-6819-4172-B424-1E1DC2A1B4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560604"/>
              </p:ext>
            </p:extLst>
          </p:nvPr>
        </p:nvGraphicFramePr>
        <p:xfrm>
          <a:off x="1619672" y="4130689"/>
          <a:ext cx="3096344" cy="26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1" name="Drawing" r:id="rId6" imgW="2424240" imgH="2100240" progId="Presentations.Drawing.17">
                  <p:embed/>
                </p:oleObj>
              </mc:Choice>
              <mc:Fallback>
                <p:oleObj name="Drawing" r:id="rId6" imgW="2424240" imgH="210024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19672" y="4130689"/>
                        <a:ext cx="3096344" cy="2682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5494E25-310B-454D-8CFF-C9E4324231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97033"/>
              </p:ext>
            </p:extLst>
          </p:nvPr>
        </p:nvGraphicFramePr>
        <p:xfrm>
          <a:off x="5148064" y="4142500"/>
          <a:ext cx="3096344" cy="2670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2" name="Drawing" r:id="rId8" imgW="2424240" imgH="2090880" progId="Presentations.Drawing.17">
                  <p:embed/>
                </p:oleObj>
              </mc:Choice>
              <mc:Fallback>
                <p:oleObj name="Drawing" r:id="rId8" imgW="2424240" imgH="209088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48064" y="4142500"/>
                        <a:ext cx="3096344" cy="2670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653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6A58194-DF7E-4FF8-AE51-050B83B33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General equilibrium trade analysis 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D1747AB-D3B9-4D4B-8CC8-6C3E9ED56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692697"/>
            <a:ext cx="8064896" cy="1944216"/>
          </a:xfrm>
        </p:spPr>
        <p:txBody>
          <a:bodyPr/>
          <a:lstStyle/>
          <a:p>
            <a:pPr lvl="1" eaLnBrk="1" hangingPunct="1"/>
            <a:r>
              <a:rPr lang="en-US" altLang="nb-NO" sz="2400" dirty="0">
                <a:sym typeface="Symbol" panose="05050102010706020507" pitchFamily="18" charset="2"/>
              </a:rPr>
              <a:t>Step 2. Consumption in North pre-trade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Consumption information not given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Closed economy: consumption must equal production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Consumption possibilities are same as production possibilities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Suppose demand for the goods is given as shown below</a:t>
            </a:r>
            <a:endParaRPr lang="en-US" altLang="nb-NO" sz="1600" dirty="0">
              <a:sym typeface="Symbol" panose="05050102010706020507" pitchFamily="18" charset="2"/>
            </a:endParaRP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36B9DD4A-1696-4074-9D17-6A36010A5C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305800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DCF159-543A-4FFF-8C6A-64AF23695061}"/>
              </a:ext>
            </a:extLst>
          </p:cNvPr>
          <p:cNvSpPr txBox="1"/>
          <p:nvPr/>
        </p:nvSpPr>
        <p:spPr>
          <a:xfrm>
            <a:off x="1870751" y="3339884"/>
            <a:ext cx="2773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North’s market for bread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6EA078-99D8-4FB1-BFB5-3C099897D4C3}"/>
              </a:ext>
            </a:extLst>
          </p:cNvPr>
          <p:cNvSpPr txBox="1"/>
          <p:nvPr/>
        </p:nvSpPr>
        <p:spPr>
          <a:xfrm>
            <a:off x="5220072" y="3346781"/>
            <a:ext cx="2701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North’s market for wine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08010D8-2FEA-4E67-AF21-2DB80C1619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221609"/>
              </p:ext>
            </p:extLst>
          </p:nvPr>
        </p:nvGraphicFramePr>
        <p:xfrm>
          <a:off x="1691680" y="3788121"/>
          <a:ext cx="3166470" cy="2737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2" name="Drawing" r:id="rId6" imgW="2424240" imgH="2095560" progId="Presentations.Drawing.17">
                  <p:embed/>
                </p:oleObj>
              </mc:Choice>
              <mc:Fallback>
                <p:oleObj name="Drawing" r:id="rId6" imgW="2424240" imgH="20955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91680" y="3788121"/>
                        <a:ext cx="3166470" cy="27372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62CD88E-77EB-41EB-8864-A1381F5F58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164851"/>
              </p:ext>
            </p:extLst>
          </p:nvPr>
        </p:nvGraphicFramePr>
        <p:xfrm>
          <a:off x="5077938" y="3799644"/>
          <a:ext cx="3166470" cy="2724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3" name="Drawing" r:id="rId8" imgW="2424240" imgH="2085840" progId="Presentations.Drawing.17">
                  <p:embed/>
                </p:oleObj>
              </mc:Choice>
              <mc:Fallback>
                <p:oleObj name="Drawing" r:id="rId8" imgW="2424240" imgH="208584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77938" y="3799644"/>
                        <a:ext cx="3166470" cy="2724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551430E-F86D-4FB4-B8E7-60353B26EF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07473"/>
              </p:ext>
            </p:extLst>
          </p:nvPr>
        </p:nvGraphicFramePr>
        <p:xfrm>
          <a:off x="2195276" y="4436193"/>
          <a:ext cx="1368612" cy="1804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4" name="Drawing" r:id="rId10" imgW="1047600" imgH="1380960" progId="Presentations.Drawing.17">
                  <p:embed/>
                </p:oleObj>
              </mc:Choice>
              <mc:Fallback>
                <p:oleObj name="Drawing" r:id="rId10" imgW="1047600" imgH="13809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95276" y="4436193"/>
                        <a:ext cx="1368612" cy="18040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F6A8A6B-E080-4399-BBAA-F47D7EDB5B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623150"/>
              </p:ext>
            </p:extLst>
          </p:nvPr>
        </p:nvGraphicFramePr>
        <p:xfrm>
          <a:off x="5562095" y="4450978"/>
          <a:ext cx="1748091" cy="1785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5" name="Drawing" r:id="rId12" imgW="1338120" imgH="1366920" progId="Presentations.Drawing.17">
                  <p:embed/>
                </p:oleObj>
              </mc:Choice>
              <mc:Fallback>
                <p:oleObj name="Drawing" r:id="rId12" imgW="1338120" imgH="136692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562095" y="4450978"/>
                        <a:ext cx="1748091" cy="1785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">
            <a:extLst>
              <a:ext uri="{FF2B5EF4-FFF2-40B4-BE49-F238E27FC236}">
                <a16:creationId xmlns:a16="http://schemas.microsoft.com/office/drawing/2014/main" id="{EF1CA8B6-1E35-4F70-B023-ADE6A2353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2564904"/>
            <a:ext cx="8064896" cy="698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3" eaLnBrk="1" hangingPunct="1"/>
            <a:r>
              <a:rPr lang="en-US" altLang="nb-NO" sz="1600" kern="0" dirty="0">
                <a:sym typeface="Symbol" panose="05050102010706020507" pitchFamily="18" charset="2"/>
              </a:rPr>
              <a:t>Bread market: quantity supplied = quantity demanded, [</a:t>
            </a:r>
            <a:r>
              <a:rPr lang="en-US" altLang="nb-NO" sz="1600" kern="0" dirty="0" err="1">
                <a:sym typeface="Symbol" panose="05050102010706020507" pitchFamily="18" charset="2"/>
              </a:rPr>
              <a:t>Q</a:t>
            </a:r>
            <a:r>
              <a:rPr lang="en-US" altLang="nb-NO" sz="1600" kern="0" baseline="-25000" dirty="0" err="1">
                <a:sym typeface="Symbol" panose="05050102010706020507" pitchFamily="18" charset="2"/>
              </a:rPr>
              <a:t>So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B</a:t>
            </a:r>
            <a:r>
              <a:rPr lang="en-US" altLang="nb-NO" sz="1600" kern="0" dirty="0">
                <a:sym typeface="Symbol" panose="05050102010706020507" pitchFamily="18" charset="2"/>
              </a:rPr>
              <a:t> = [</a:t>
            </a:r>
            <a:r>
              <a:rPr lang="en-US" altLang="nb-NO" sz="1600" kern="0" dirty="0" err="1">
                <a:sym typeface="Symbol" panose="05050102010706020507" pitchFamily="18" charset="2"/>
              </a:rPr>
              <a:t>Q</a:t>
            </a:r>
            <a:r>
              <a:rPr lang="en-US" altLang="nb-NO" sz="1600" kern="0" baseline="-25000" dirty="0" err="1">
                <a:sym typeface="Symbol" panose="05050102010706020507" pitchFamily="18" charset="2"/>
              </a:rPr>
              <a:t>Do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B</a:t>
            </a:r>
            <a:r>
              <a:rPr lang="en-US" altLang="nb-NO" sz="1600" kern="0" dirty="0">
                <a:sym typeface="Symbol" panose="05050102010706020507" pitchFamily="18" charset="2"/>
              </a:rPr>
              <a:t> = 60</a:t>
            </a:r>
          </a:p>
          <a:p>
            <a:pPr lvl="3" eaLnBrk="1" hangingPunct="1"/>
            <a:r>
              <a:rPr lang="en-US" altLang="nb-NO" sz="1600" kern="0" dirty="0">
                <a:sym typeface="Symbol" panose="05050102010706020507" pitchFamily="18" charset="2"/>
              </a:rPr>
              <a:t>Wine market: quantity supplied = quantity demanded, [</a:t>
            </a:r>
            <a:r>
              <a:rPr lang="en-US" altLang="nb-NO" sz="1600" kern="0" dirty="0" err="1">
                <a:sym typeface="Symbol" panose="05050102010706020507" pitchFamily="18" charset="2"/>
              </a:rPr>
              <a:t>Q</a:t>
            </a:r>
            <a:r>
              <a:rPr lang="en-US" altLang="nb-NO" sz="1600" kern="0" baseline="-25000" dirty="0" err="1">
                <a:sym typeface="Symbol" panose="05050102010706020507" pitchFamily="18" charset="2"/>
              </a:rPr>
              <a:t>So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W</a:t>
            </a:r>
            <a:r>
              <a:rPr lang="en-US" altLang="nb-NO" sz="1600" kern="0" dirty="0">
                <a:sym typeface="Symbol" panose="05050102010706020507" pitchFamily="18" charset="2"/>
              </a:rPr>
              <a:t> = [</a:t>
            </a:r>
            <a:r>
              <a:rPr lang="en-US" altLang="nb-NO" sz="1600" kern="0" dirty="0" err="1">
                <a:sym typeface="Symbol" panose="05050102010706020507" pitchFamily="18" charset="2"/>
              </a:rPr>
              <a:t>Q</a:t>
            </a:r>
            <a:r>
              <a:rPr lang="en-US" altLang="nb-NO" sz="1600" kern="0" baseline="-25000" dirty="0" err="1">
                <a:sym typeface="Symbol" panose="05050102010706020507" pitchFamily="18" charset="2"/>
              </a:rPr>
              <a:t>Do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W</a:t>
            </a:r>
            <a:r>
              <a:rPr lang="en-US" altLang="nb-NO" sz="1600" kern="0" dirty="0">
                <a:sym typeface="Symbol" panose="05050102010706020507" pitchFamily="18" charset="2"/>
              </a:rPr>
              <a:t> = 20</a:t>
            </a:r>
          </a:p>
        </p:txBody>
      </p:sp>
    </p:spTree>
    <p:extLst>
      <p:ext uri="{BB962C8B-B14F-4D97-AF65-F5344CB8AC3E}">
        <p14:creationId xmlns:p14="http://schemas.microsoft.com/office/powerpoint/2010/main" val="224754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6A58194-DF7E-4FF8-AE51-050B83B33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General equilibrium trade analysis 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D1747AB-D3B9-4D4B-8CC8-6C3E9ED56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5860850"/>
            <a:ext cx="7769225" cy="1096542"/>
          </a:xfrm>
        </p:spPr>
        <p:txBody>
          <a:bodyPr/>
          <a:lstStyle/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Consumption possibilities curve (CPC) is the budget line</a:t>
            </a: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Slope of PPC = slope of CPC = ΔB/</a:t>
            </a:r>
            <a:r>
              <a:rPr lang="el-GR" altLang="nb-NO" sz="1600" dirty="0">
                <a:sym typeface="Symbol" panose="05050102010706020507" pitchFamily="18" charset="2"/>
              </a:rPr>
              <a:t>Δ</a:t>
            </a:r>
            <a:r>
              <a:rPr lang="nb-NO" altLang="nb-NO" sz="1600" dirty="0">
                <a:sym typeface="Symbol" panose="05050102010706020507" pitchFamily="18" charset="2"/>
              </a:rPr>
              <a:t>W = 2/1</a:t>
            </a:r>
            <a:endParaRPr lang="en-US" altLang="nb-NO" sz="1600" dirty="0">
              <a:sym typeface="Symbol" panose="05050102010706020507" pitchFamily="18" charset="2"/>
            </a:endParaRP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Social welfare (SW) maximization: tangency to the budget line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36B9DD4A-1696-4074-9D17-6A36010A5C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305800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5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57E32FA-043A-4DF4-AC01-D96A5C7466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100633"/>
              </p:ext>
            </p:extLst>
          </p:nvPr>
        </p:nvGraphicFramePr>
        <p:xfrm>
          <a:off x="2051720" y="2412226"/>
          <a:ext cx="3600400" cy="346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8" name="Drawing" r:id="rId6" imgW="3166920" imgH="3048120" progId="Presentations.Drawing.17">
                  <p:embed/>
                </p:oleObj>
              </mc:Choice>
              <mc:Fallback>
                <p:oleObj name="Drawing" r:id="rId6" imgW="3166920" imgH="304812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51720" y="2412226"/>
                        <a:ext cx="3600400" cy="34650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D33BDE2-641A-4675-842A-ABE42BA054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573209"/>
              </p:ext>
            </p:extLst>
          </p:nvPr>
        </p:nvGraphicFramePr>
        <p:xfrm>
          <a:off x="2555776" y="3212976"/>
          <a:ext cx="1884119" cy="1461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9" name="Drawing" r:id="rId8" imgW="1657440" imgH="1285920" progId="Presentations.Drawing.17">
                  <p:embed/>
                </p:oleObj>
              </mc:Choice>
              <mc:Fallback>
                <p:oleObj name="Drawing" r:id="rId8" imgW="1657440" imgH="128592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55776" y="3212976"/>
                        <a:ext cx="1884119" cy="14618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B3BEA606-223E-4D6B-9BC4-0C8C1F117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76274"/>
            <a:ext cx="7769225" cy="1744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s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/>
            <a:r>
              <a:rPr lang="en-US" altLang="nb-NO" sz="2400" kern="0" dirty="0">
                <a:sym typeface="Symbol" panose="05050102010706020507" pitchFamily="18" charset="2"/>
              </a:rPr>
              <a:t>General equilibrium in North, pre-trade</a:t>
            </a:r>
          </a:p>
          <a:p>
            <a:pPr lvl="2" eaLnBrk="1" hangingPunct="1"/>
            <a:r>
              <a:rPr lang="en-US" altLang="nb-NO" sz="2000" kern="0" dirty="0">
                <a:sym typeface="Symbol" panose="05050102010706020507" pitchFamily="18" charset="2"/>
              </a:rPr>
              <a:t>For each good, quantity supplied = quantity demanded</a:t>
            </a:r>
          </a:p>
          <a:p>
            <a:pPr lvl="3" eaLnBrk="1" hangingPunct="1"/>
            <a:r>
              <a:rPr lang="en-US" altLang="nb-NO" sz="1600" kern="0" dirty="0">
                <a:sym typeface="Symbol" panose="05050102010706020507" pitchFamily="18" charset="2"/>
              </a:rPr>
              <a:t>Bread market: 60 units produced = units consumed, [Q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0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B</a:t>
            </a:r>
            <a:r>
              <a:rPr lang="en-US" altLang="nb-NO" sz="1600" kern="0" dirty="0">
                <a:sym typeface="Symbol" panose="05050102010706020507" pitchFamily="18" charset="2"/>
              </a:rPr>
              <a:t> = [C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0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B</a:t>
            </a:r>
            <a:r>
              <a:rPr lang="en-US" altLang="nb-NO" sz="1600" kern="0" dirty="0">
                <a:sym typeface="Symbol" panose="05050102010706020507" pitchFamily="18" charset="2"/>
              </a:rPr>
              <a:t> </a:t>
            </a:r>
          </a:p>
          <a:p>
            <a:pPr lvl="3" eaLnBrk="1" hangingPunct="1"/>
            <a:r>
              <a:rPr lang="en-US" altLang="nb-NO" sz="1600" kern="0" dirty="0">
                <a:sym typeface="Symbol" panose="05050102010706020507" pitchFamily="18" charset="2"/>
              </a:rPr>
              <a:t>Wine market: 20 units produced = units consumed, [Q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0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W</a:t>
            </a:r>
            <a:r>
              <a:rPr lang="en-US" altLang="nb-NO" sz="1600" kern="0" dirty="0">
                <a:sym typeface="Symbol" panose="05050102010706020507" pitchFamily="18" charset="2"/>
              </a:rPr>
              <a:t> = [C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0</a:t>
            </a:r>
            <a:r>
              <a:rPr lang="en-US" altLang="nb-NO" sz="1600" kern="0" dirty="0">
                <a:sym typeface="Symbol" panose="05050102010706020507" pitchFamily="18" charset="2"/>
              </a:rPr>
              <a:t>]</a:t>
            </a:r>
            <a:r>
              <a:rPr lang="en-US" altLang="nb-NO" sz="1600" kern="0" baseline="-25000" dirty="0">
                <a:sym typeface="Symbol" panose="05050102010706020507" pitchFamily="18" charset="2"/>
              </a:rPr>
              <a:t>W</a:t>
            </a:r>
            <a:r>
              <a:rPr lang="en-US" altLang="nb-NO" sz="1600" kern="0" dirty="0">
                <a:sym typeface="Symbol" panose="05050102010706020507" pitchFamily="18" charset="2"/>
              </a:rPr>
              <a:t> </a:t>
            </a:r>
          </a:p>
          <a:p>
            <a:pPr lvl="3" eaLnBrk="1" hangingPunct="1"/>
            <a:r>
              <a:rPr lang="en-US" altLang="nb-NO" sz="1600" kern="0" dirty="0">
                <a:sym typeface="Symbol" panose="05050102010706020507" pitchFamily="18" charset="2"/>
              </a:rPr>
              <a:t>Markets clear at 1B = ½W and 1W = 2B</a:t>
            </a:r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B1E01A05-D66C-418F-80D4-C194AD6695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85842"/>
              </p:ext>
            </p:extLst>
          </p:nvPr>
        </p:nvGraphicFramePr>
        <p:xfrm>
          <a:off x="4644008" y="2614032"/>
          <a:ext cx="438041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594">
                  <a:extLst>
                    <a:ext uri="{9D8B030D-6E8A-4147-A177-3AD203B41FA5}">
                      <a16:colId xmlns:a16="http://schemas.microsoft.com/office/drawing/2014/main" val="3027896310"/>
                    </a:ext>
                  </a:extLst>
                </a:gridCol>
                <a:gridCol w="730070">
                  <a:extLst>
                    <a:ext uri="{9D8B030D-6E8A-4147-A177-3AD203B41FA5}">
                      <a16:colId xmlns:a16="http://schemas.microsoft.com/office/drawing/2014/main" val="934301488"/>
                    </a:ext>
                  </a:extLst>
                </a:gridCol>
                <a:gridCol w="1054545">
                  <a:extLst>
                    <a:ext uri="{9D8B030D-6E8A-4147-A177-3AD203B41FA5}">
                      <a16:colId xmlns:a16="http://schemas.microsoft.com/office/drawing/2014/main" val="3911234495"/>
                    </a:ext>
                  </a:extLst>
                </a:gridCol>
                <a:gridCol w="648951">
                  <a:extLst>
                    <a:ext uri="{9D8B030D-6E8A-4147-A177-3AD203B41FA5}">
                      <a16:colId xmlns:a16="http://schemas.microsoft.com/office/drawing/2014/main" val="1931428688"/>
                    </a:ext>
                  </a:extLst>
                </a:gridCol>
                <a:gridCol w="811188">
                  <a:extLst>
                    <a:ext uri="{9D8B030D-6E8A-4147-A177-3AD203B41FA5}">
                      <a16:colId xmlns:a16="http://schemas.microsoft.com/office/drawing/2014/main" val="2687283060"/>
                    </a:ext>
                  </a:extLst>
                </a:gridCol>
                <a:gridCol w="730070">
                  <a:extLst>
                    <a:ext uri="{9D8B030D-6E8A-4147-A177-3AD203B41FA5}">
                      <a16:colId xmlns:a16="http://schemas.microsoft.com/office/drawing/2014/main" val="1883340191"/>
                    </a:ext>
                  </a:extLst>
                </a:gridCol>
              </a:tblGrid>
              <a:tr h="21641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solidFill>
                            <a:schemeClr val="tx1"/>
                          </a:solidFill>
                        </a:rPr>
                        <a:t>North</a:t>
                      </a:r>
                    </a:p>
                  </a:txBody>
                  <a:tcPr>
                    <a:lnL w="12700" cmpd="sng">
                      <a:noFill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286480"/>
                  </a:ext>
                </a:extLst>
              </a:tr>
              <a:tr h="28270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solidFill>
                            <a:schemeClr val="tx1"/>
                          </a:solidFill>
                        </a:rPr>
                        <a:t>PPC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en-US" sz="1800" b="0" i="0" baseline="-250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1800" b="0" i="0" baseline="-250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221533"/>
                  </a:ext>
                </a:extLst>
              </a:tr>
              <a:tr h="3489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</a:t>
                      </a: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 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[Q</a:t>
                      </a:r>
                      <a:r>
                        <a:rPr lang="en-US" sz="1800" baseline="-25000" dirty="0"/>
                        <a:t>0</a:t>
                      </a:r>
                      <a:r>
                        <a:rPr lang="en-US" sz="1800" baseline="0" dirty="0"/>
                        <a:t>]</a:t>
                      </a:r>
                      <a:r>
                        <a:rPr lang="en-US" sz="1800" baseline="-25000" dirty="0"/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[C</a:t>
                      </a:r>
                      <a:r>
                        <a:rPr lang="en-US" sz="1800" baseline="-25000" dirty="0"/>
                        <a:t>0</a:t>
                      </a:r>
                      <a:r>
                        <a:rPr lang="en-US" sz="1800" baseline="0" dirty="0"/>
                        <a:t>]</a:t>
                      </a:r>
                      <a:r>
                        <a:rPr lang="en-US" sz="1800" baseline="-25000" dirty="0"/>
                        <a:t>B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161120"/>
                  </a:ext>
                </a:extLst>
              </a:tr>
              <a:tr h="1988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  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[Q</a:t>
                      </a:r>
                      <a:r>
                        <a:rPr lang="en-US" sz="1800" baseline="-25000" dirty="0"/>
                        <a:t>0</a:t>
                      </a:r>
                      <a:r>
                        <a:rPr lang="en-US" sz="1800" baseline="0" dirty="0"/>
                        <a:t>]</a:t>
                      </a:r>
                      <a:r>
                        <a:rPr lang="en-US" sz="1800" baseline="-25000" dirty="0"/>
                        <a:t>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[C</a:t>
                      </a:r>
                      <a:r>
                        <a:rPr lang="en-US" sz="1800" baseline="-25000" dirty="0"/>
                        <a:t>0</a:t>
                      </a:r>
                      <a:r>
                        <a:rPr lang="en-US" sz="1800" baseline="0" dirty="0"/>
                        <a:t>]</a:t>
                      </a:r>
                      <a:r>
                        <a:rPr lang="en-US" sz="1800" baseline="-25000" dirty="0"/>
                        <a:t>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853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85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6A58194-DF7E-4FF8-AE51-050B83B33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General equilibrium trade analysis 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D1747AB-D3B9-4D4B-8CC8-6C3E9ED56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676274"/>
            <a:ext cx="7769225" cy="2670107"/>
          </a:xfrm>
        </p:spPr>
        <p:txBody>
          <a:bodyPr/>
          <a:lstStyle/>
          <a:p>
            <a:pPr eaLnBrk="1" hangingPunct="1"/>
            <a:r>
              <a:rPr lang="en-US" altLang="nb-NO" sz="2800" dirty="0"/>
              <a:t>Representation of South’s economy</a:t>
            </a:r>
          </a:p>
          <a:p>
            <a:pPr lvl="1" eaLnBrk="1" hangingPunct="1"/>
            <a:r>
              <a:rPr lang="en-US" altLang="nb-NO" sz="2400" dirty="0">
                <a:sym typeface="Symbol" panose="05050102010706020507" pitchFamily="18" charset="2"/>
              </a:rPr>
              <a:t>Step 1. Production in South pre-trade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Production possibilities curve (PPC)</a:t>
            </a: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Technology permits South to produce 20 units of B or </a:t>
            </a:r>
          </a:p>
          <a:p>
            <a:pPr marL="1371600" lvl="3" indent="0" eaLnBrk="1" hangingPunct="1">
              <a:buNone/>
            </a:pPr>
            <a:r>
              <a:rPr lang="en-US" altLang="nb-NO" sz="1600" dirty="0">
                <a:sym typeface="Symbol" panose="05050102010706020507" pitchFamily="18" charset="2"/>
              </a:rPr>
              <a:t>     100 units of W or any linear combination of both</a:t>
            </a: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Constant production trade-off of 1B for 5W or 1W for 1/5B</a:t>
            </a: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Slope of PPC is </a:t>
            </a:r>
            <a:r>
              <a:rPr lang="el-GR" altLang="nb-NO" sz="1600" dirty="0">
                <a:sym typeface="Symbol" panose="05050102010706020507" pitchFamily="18" charset="2"/>
              </a:rPr>
              <a:t>Δ</a:t>
            </a:r>
            <a:r>
              <a:rPr lang="nb-NO" altLang="nb-NO" sz="1600" dirty="0">
                <a:sym typeface="Symbol" panose="05050102010706020507" pitchFamily="18" charset="2"/>
              </a:rPr>
              <a:t>B/</a:t>
            </a:r>
            <a:r>
              <a:rPr lang="el-GR" altLang="nb-NO" sz="1600" dirty="0">
                <a:sym typeface="Symbol" panose="05050102010706020507" pitchFamily="18" charset="2"/>
              </a:rPr>
              <a:t>Δ</a:t>
            </a:r>
            <a:r>
              <a:rPr lang="nb-NO" altLang="nb-NO" sz="1600" dirty="0">
                <a:sym typeface="Symbol" panose="05050102010706020507" pitchFamily="18" charset="2"/>
              </a:rPr>
              <a:t>W = 1/5</a:t>
            </a:r>
            <a:endParaRPr lang="en-US" altLang="nb-NO" sz="1600" dirty="0">
              <a:sym typeface="Symbol" panose="05050102010706020507" pitchFamily="18" charset="2"/>
            </a:endParaRP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Linear PPC implies constant marginal cost (MC)</a:t>
            </a:r>
            <a:endParaRPr lang="en-US" altLang="nb-NO" sz="1600" dirty="0">
              <a:sym typeface="Symbol" panose="05050102010706020507" pitchFamily="18" charset="2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A9B41F1-339C-42CD-A532-26A03EB560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015966"/>
              </p:ext>
            </p:extLst>
          </p:nvPr>
        </p:nvGraphicFramePr>
        <p:xfrm>
          <a:off x="7432253" y="1412776"/>
          <a:ext cx="1311697" cy="1098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3027896310"/>
                    </a:ext>
                  </a:extLst>
                </a:gridCol>
                <a:gridCol w="807641">
                  <a:extLst>
                    <a:ext uri="{9D8B030D-6E8A-4147-A177-3AD203B41FA5}">
                      <a16:colId xmlns:a16="http://schemas.microsoft.com/office/drawing/2014/main" val="934301488"/>
                    </a:ext>
                  </a:extLst>
                </a:gridCol>
              </a:tblGrid>
              <a:tr h="36693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baseline="0" dirty="0">
                          <a:solidFill>
                            <a:schemeClr val="tx1"/>
                          </a:solidFill>
                        </a:rPr>
                        <a:t>South</a:t>
                      </a:r>
                    </a:p>
                  </a:txBody>
                  <a:tcPr>
                    <a:lnL w="12700" cmpd="sng">
                      <a:noFill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286480"/>
                  </a:ext>
                </a:extLst>
              </a:tr>
              <a:tr h="29492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</a:t>
                      </a: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  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161120"/>
                  </a:ext>
                </a:extLst>
              </a:tr>
              <a:tr h="14011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853763"/>
                  </a:ext>
                </a:extLst>
              </a:tr>
            </a:tbl>
          </a:graphicData>
        </a:graphic>
      </p:graphicFrame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36B9DD4A-1696-4074-9D17-6A36010A5C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305800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6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D2A0C5C-620F-433E-9BF9-2B2847FB80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187141"/>
              </p:ext>
            </p:extLst>
          </p:nvPr>
        </p:nvGraphicFramePr>
        <p:xfrm>
          <a:off x="3923928" y="4189158"/>
          <a:ext cx="1616184" cy="522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4" name="Drawing" r:id="rId6" imgW="1547640" imgH="500040" progId="Presentations.Drawing.17">
                  <p:embed/>
                </p:oleObj>
              </mc:Choice>
              <mc:Fallback>
                <p:oleObj name="Drawing" r:id="rId6" imgW="1547640" imgH="50004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23928" y="4189158"/>
                        <a:ext cx="1616184" cy="522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53AD52F-B23D-4B97-A8B2-5AD0C6B66E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499271"/>
              </p:ext>
            </p:extLst>
          </p:nvPr>
        </p:nvGraphicFramePr>
        <p:xfrm>
          <a:off x="2699792" y="3657049"/>
          <a:ext cx="3306960" cy="3187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5" name="Drawing" r:id="rId8" imgW="3166920" imgH="3052800" progId="Presentations.Drawing.17">
                  <p:embed/>
                </p:oleObj>
              </mc:Choice>
              <mc:Fallback>
                <p:oleObj name="Drawing" r:id="rId8" imgW="3166920" imgH="305280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699792" y="3657049"/>
                        <a:ext cx="3306960" cy="31876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9FB4BD0-6DF1-4B13-972C-CB0CD2421F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366189"/>
              </p:ext>
            </p:extLst>
          </p:nvPr>
        </p:nvGraphicFramePr>
        <p:xfrm>
          <a:off x="2987823" y="5896434"/>
          <a:ext cx="2520281" cy="670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6" name="Drawing" r:id="rId10" imgW="2362320" imgH="628560" progId="Presentations.Drawing.17">
                  <p:embed/>
                </p:oleObj>
              </mc:Choice>
              <mc:Fallback>
                <p:oleObj name="Drawing" r:id="rId10" imgW="2362320" imgH="62856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987823" y="5896434"/>
                        <a:ext cx="2520281" cy="670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54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6A58194-DF7E-4FF8-AE51-050B83B33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General equilibrium trade analysis 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D1747AB-D3B9-4D4B-8CC8-6C3E9ED56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9592" y="685799"/>
            <a:ext cx="8064896" cy="2159801"/>
          </a:xfrm>
        </p:spPr>
        <p:txBody>
          <a:bodyPr/>
          <a:lstStyle/>
          <a:p>
            <a:pPr lvl="1" eaLnBrk="1" hangingPunct="1"/>
            <a:r>
              <a:rPr lang="en-US" altLang="nb-NO" sz="2400" dirty="0">
                <a:sym typeface="Symbol" panose="05050102010706020507" pitchFamily="18" charset="2"/>
              </a:rPr>
              <a:t>Step 1. Production in South pre-trade, continued 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Trade-off in production is 20B = 100W </a:t>
            </a: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1B = 1/5 W</a:t>
            </a:r>
          </a:p>
          <a:p>
            <a:pPr lvl="3" eaLnBrk="1" hangingPunct="1"/>
            <a:r>
              <a:rPr lang="en-US" altLang="nb-NO" sz="1600" dirty="0">
                <a:sym typeface="Symbol" panose="05050102010706020507" pitchFamily="18" charset="2"/>
              </a:rPr>
              <a:t>1W = 5B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Constant MC implies horizontal supply until max production level is reached and then becomes vertical (kinked supply curve)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762D4A-DF7B-4823-A6E4-85615B5CF064}"/>
              </a:ext>
            </a:extLst>
          </p:cNvPr>
          <p:cNvSpPr txBox="1"/>
          <p:nvPr/>
        </p:nvSpPr>
        <p:spPr>
          <a:xfrm>
            <a:off x="1870751" y="2980763"/>
            <a:ext cx="2773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South’s market for bread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6EE9244-9ACB-418C-8F44-6435C2D989F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532440" y="6180984"/>
            <a:ext cx="516310" cy="52461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7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5EFA03E-BFDC-4B39-AC71-12E98E719E5E}"/>
              </a:ext>
            </a:extLst>
          </p:cNvPr>
          <p:cNvSpPr txBox="1"/>
          <p:nvPr/>
        </p:nvSpPr>
        <p:spPr>
          <a:xfrm>
            <a:off x="5220072" y="2987660"/>
            <a:ext cx="2701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South’s market for wine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4DC142E-7D1D-4C0C-809A-88D8BBB3A3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84614"/>
              </p:ext>
            </p:extLst>
          </p:nvPr>
        </p:nvGraphicFramePr>
        <p:xfrm>
          <a:off x="1683562" y="3493329"/>
          <a:ext cx="2960446" cy="2819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0" name="Drawing" r:id="rId6" imgW="2205000" imgH="2100240" progId="Presentations.Drawing.17">
                  <p:embed/>
                </p:oleObj>
              </mc:Choice>
              <mc:Fallback>
                <p:oleObj name="Drawing" r:id="rId6" imgW="2205000" imgH="210024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83562" y="3493329"/>
                        <a:ext cx="2960446" cy="28197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08A3105-C58F-4FAA-B551-3F31FBA14A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012836"/>
              </p:ext>
            </p:extLst>
          </p:nvPr>
        </p:nvGraphicFramePr>
        <p:xfrm>
          <a:off x="5088439" y="3553288"/>
          <a:ext cx="3702156" cy="2768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1" name="Drawing" r:id="rId8" imgW="2757600" imgH="2062080" progId="Presentations.Drawing.17">
                  <p:embed/>
                </p:oleObj>
              </mc:Choice>
              <mc:Fallback>
                <p:oleObj name="Drawing" r:id="rId8" imgW="2757600" imgH="206208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88439" y="3553288"/>
                        <a:ext cx="3702156" cy="27686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682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6A58194-DF7E-4FF8-AE51-050B83B33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1524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nb-NO" dirty="0"/>
              <a:t>General equilibrium trade analysis 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D1747AB-D3B9-4D4B-8CC8-6C3E9ED56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676275"/>
            <a:ext cx="7769225" cy="1384574"/>
          </a:xfrm>
        </p:spPr>
        <p:txBody>
          <a:bodyPr/>
          <a:lstStyle/>
          <a:p>
            <a:pPr lvl="1" eaLnBrk="1" hangingPunct="1"/>
            <a:r>
              <a:rPr lang="en-US" altLang="nb-NO" sz="2400" dirty="0">
                <a:sym typeface="Symbol" panose="05050102010706020507" pitchFamily="18" charset="2"/>
              </a:rPr>
              <a:t>Step 2. Consumption in South pre-trade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Closed economy: consumption must equal production</a:t>
            </a:r>
          </a:p>
          <a:p>
            <a:pPr lvl="2" eaLnBrk="1" hangingPunct="1"/>
            <a:r>
              <a:rPr lang="en-US" altLang="nb-NO" sz="2000" dirty="0">
                <a:sym typeface="Symbol" panose="05050102010706020507" pitchFamily="18" charset="2"/>
              </a:rPr>
              <a:t>Suppose demand for the goods is given as shown below 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36B9DD4A-1696-4074-9D17-6A36010A5C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305800" y="6248400"/>
            <a:ext cx="609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Blip>
                <a:blip r:embed="rId5"/>
              </a:buBlip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s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400" dirty="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FA089A-B47A-4D01-B8AD-6453BB5FB2AC}"/>
              </a:ext>
            </a:extLst>
          </p:cNvPr>
          <p:cNvSpPr txBox="1"/>
          <p:nvPr/>
        </p:nvSpPr>
        <p:spPr>
          <a:xfrm>
            <a:off x="1870751" y="2708920"/>
            <a:ext cx="2773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South’s market for bread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02D777-E287-4987-BD37-D5F0197AD7C8}"/>
              </a:ext>
            </a:extLst>
          </p:cNvPr>
          <p:cNvSpPr txBox="1"/>
          <p:nvPr/>
        </p:nvSpPr>
        <p:spPr>
          <a:xfrm>
            <a:off x="5220072" y="2715817"/>
            <a:ext cx="2701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South’s market for wine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F8E32C4C-B357-42D2-915A-2352D187F4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945805"/>
              </p:ext>
            </p:extLst>
          </p:nvPr>
        </p:nvGraphicFramePr>
        <p:xfrm>
          <a:off x="1683562" y="3157157"/>
          <a:ext cx="2960446" cy="2819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6" name="Drawing" r:id="rId6" imgW="2205000" imgH="2100240" progId="Presentations.Drawing.17">
                  <p:embed/>
                </p:oleObj>
              </mc:Choice>
              <mc:Fallback>
                <p:oleObj name="Drawing" r:id="rId6" imgW="2205000" imgH="2100240" progId="Presentations.Drawing.17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4DC142E-7D1D-4C0C-809A-88D8BBB3A3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83562" y="3157157"/>
                        <a:ext cx="2960446" cy="28197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F068207-E6CB-418D-BDB1-EA2B69E222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501355"/>
              </p:ext>
            </p:extLst>
          </p:nvPr>
        </p:nvGraphicFramePr>
        <p:xfrm>
          <a:off x="2208241" y="3861048"/>
          <a:ext cx="1571671" cy="1866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7" name="Drawing" r:id="rId8" imgW="1109520" imgH="1357200" progId="Presentations.Drawing.17">
                  <p:embed/>
                </p:oleObj>
              </mc:Choice>
              <mc:Fallback>
                <p:oleObj name="Drawing" r:id="rId8" imgW="1109520" imgH="135720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08241" y="3861048"/>
                        <a:ext cx="1571671" cy="18666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4BB1455-5832-4FBF-90C4-B569561063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119839"/>
              </p:ext>
            </p:extLst>
          </p:nvPr>
        </p:nvGraphicFramePr>
        <p:xfrm>
          <a:off x="5173500" y="3373181"/>
          <a:ext cx="3481186" cy="2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8" name="Drawing" r:id="rId10" imgW="2757600" imgH="2062080" progId="Presentations.Drawing.17">
                  <p:embed/>
                </p:oleObj>
              </mc:Choice>
              <mc:Fallback>
                <p:oleObj name="Drawing" r:id="rId10" imgW="2757600" imgH="206208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173500" y="3373181"/>
                        <a:ext cx="3481186" cy="260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1AAEA8C-6E24-48C7-92FD-F6F522BD76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518943"/>
              </p:ext>
            </p:extLst>
          </p:nvPr>
        </p:nvGraphicFramePr>
        <p:xfrm>
          <a:off x="5652120" y="4312007"/>
          <a:ext cx="1944216" cy="1421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9" name="Drawing" r:id="rId12" imgW="1471680" imgH="1123920" progId="Presentations.Drawing.17">
                  <p:embed/>
                </p:oleObj>
              </mc:Choice>
              <mc:Fallback>
                <p:oleObj name="Drawing" r:id="rId12" imgW="1471680" imgH="1123920" progId="Presentations.Drawing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652120" y="4312007"/>
                        <a:ext cx="1944216" cy="1421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255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xpedition">
  <a:themeElements>
    <a:clrScheme name="Expedition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Designs\Expedition.pot</Template>
  <TotalTime>2272</TotalTime>
  <Words>1619</Words>
  <Application>Microsoft Office PowerPoint</Application>
  <PresentationFormat>On-screen Show (4:3)</PresentationFormat>
  <Paragraphs>278</Paragraphs>
  <Slides>16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Times New Roman</vt:lpstr>
      <vt:lpstr>Wingdings</vt:lpstr>
      <vt:lpstr>Expedition</vt:lpstr>
      <vt:lpstr>Drawing</vt:lpstr>
      <vt:lpstr>Tutorial on General Equilibrium Analysis: Ricardian Trade Model</vt:lpstr>
      <vt:lpstr>General equilibrium trade analysis I</vt:lpstr>
      <vt:lpstr>General equilibrium trade analysis I</vt:lpstr>
      <vt:lpstr>General equilibrium trade analysis I</vt:lpstr>
      <vt:lpstr>General equilibrium trade analysis I</vt:lpstr>
      <vt:lpstr>General equilibrium trade analysis I</vt:lpstr>
      <vt:lpstr>General equilibrium trade analysis I</vt:lpstr>
      <vt:lpstr>General equilibrium trade analysis I</vt:lpstr>
      <vt:lpstr>General equilibrium trade analysis I</vt:lpstr>
      <vt:lpstr>General equilibrium trade analysis I</vt:lpstr>
      <vt:lpstr>General equilibrium trade analysis I</vt:lpstr>
      <vt:lpstr>General equilibrium trade analysis 1</vt:lpstr>
      <vt:lpstr>General equilibrium trade analysis 1</vt:lpstr>
      <vt:lpstr>General equilibrium trade analysis 1</vt:lpstr>
      <vt:lpstr>General equilibrium trade analysis 1</vt:lpstr>
      <vt:lpstr>General equilibrium trade analysis 1</vt:lpstr>
    </vt:vector>
  </TitlesOfParts>
  <Company>Norges landbrukshøgskole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on Partial Equilibrium Modeling: The Case of an Import Tariff by a Large Country</dc:title>
  <dc:creator>robega</dc:creator>
  <cp:lastModifiedBy>Roberto J. Garcia</cp:lastModifiedBy>
  <cp:revision>191</cp:revision>
  <dcterms:created xsi:type="dcterms:W3CDTF">2006-06-14T10:26:21Z</dcterms:created>
  <dcterms:modified xsi:type="dcterms:W3CDTF">2020-06-18T10:46:52Z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roberto.garcia@nmbu.no</vt:lpwstr>
  </property>
  <property fmtid="{D5CDD505-2E9C-101B-9397-08002B2CF9AE}" pid="5" name="MSIP_Label_d0484126-3486-41a9-802e-7f1e2277276c_SetDate">
    <vt:lpwstr>2020-05-14T08:52:35.5393286Z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ActionId">
    <vt:lpwstr>ed0004df-57c3-42f0-a3a4-1401d7c14715</vt:lpwstr>
  </property>
  <property fmtid="{D5CDD505-2E9C-101B-9397-08002B2CF9AE}" pid="9" name="MSIP_Label_d0484126-3486-41a9-802e-7f1e2277276c_Extended_MSFT_Method">
    <vt:lpwstr>Automatic</vt:lpwstr>
  </property>
  <property fmtid="{D5CDD505-2E9C-101B-9397-08002B2CF9AE}" pid="10" name="Sensitivity">
    <vt:lpwstr>Internal</vt:lpwstr>
  </property>
</Properties>
</file>