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71" r:id="rId4"/>
    <p:sldId id="260" r:id="rId5"/>
    <p:sldId id="259" r:id="rId6"/>
    <p:sldId id="272" r:id="rId7"/>
    <p:sldId id="261" r:id="rId8"/>
    <p:sldId id="262" r:id="rId9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1" autoAdjust="0"/>
    <p:restoredTop sz="90929"/>
  </p:normalViewPr>
  <p:slideViewPr>
    <p:cSldViewPr>
      <p:cViewPr varScale="1">
        <p:scale>
          <a:sx n="64" d="100"/>
          <a:sy n="64" d="100"/>
        </p:scale>
        <p:origin x="1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4331E5-1D22-41C7-B279-E505BD3CDA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182656-A388-4DC3-A3F8-A3840A2F38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1CF7D9B-9B06-4FD4-AA23-12AE5048D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5CA674A-F08A-4063-A2CB-B2876780B1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AB420EDC-6954-41D8-BCB3-077313F0466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01C1713-0D40-483B-A7F4-28AB494A1A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596E807-B480-4923-AEDA-D813EE909D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6DB7C8D-CEA5-42CB-B7CA-2DE4A6E623F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1D6E2A3-5D72-48C2-8B57-C5B8BB8D78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22CAFF0-BF5A-4918-A6D7-425176DEA3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BD84D35-DDA0-48BB-A502-65D94F71A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5725673E-9C8F-45EC-9889-0B87D314402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0ADDF7F-E0F8-48C7-9962-6871F5DAEB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628DCB58-B301-4E2A-9E3A-87CEE0CA4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DDD5EB7-BFD0-47BE-9ABF-F7546A601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4765D7-E4C7-40DF-873C-A1B68E3C3040}" type="slidenum">
              <a:rPr lang="nb-NO" altLang="nb-NO" sz="1200" smtClean="0"/>
              <a:pPr/>
              <a:t>7</a:t>
            </a:fld>
            <a:endParaRPr lang="nb-NO" altLang="nb-N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7B5725D5-14BF-4710-A5FF-37D40B618C9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9239BC54-AB25-4323-980F-2F745EF1F0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0E3A0CF4-3C34-4773-B0FA-89AFC8C294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>
            <a:extLst>
              <a:ext uri="{FF2B5EF4-FFF2-40B4-BE49-F238E27FC236}">
                <a16:creationId xmlns:a16="http://schemas.microsoft.com/office/drawing/2014/main" id="{7F805FDF-225F-4852-B3F7-3082D5EEC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858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7620000" cy="15240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14600"/>
            <a:ext cx="7620000" cy="31242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133E98F-8449-44A8-91A5-C7413E365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12192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196CF7-0967-411E-87FE-8DD1EE6262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29600" y="6248400"/>
            <a:ext cx="685800" cy="457200"/>
          </a:xfrm>
        </p:spPr>
        <p:txBody>
          <a:bodyPr anchorCtr="0"/>
          <a:lstStyle>
            <a:lvl1pPr>
              <a:defRPr sz="1000"/>
            </a:lvl1pPr>
          </a:lstStyle>
          <a:p>
            <a:pPr>
              <a:defRPr/>
            </a:pPr>
            <a:fld id="{ADF5FDA8-C59E-4BE6-94EB-D10B28D23C8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85880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5418A9-AC2A-4D41-A7A9-82077F95E2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D069D2-EEC2-4F81-A2C2-8D5DB8FE52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1843F-94DE-4366-ADD8-70B31341D1C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9079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286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B29C5-3D3B-4A81-B1C3-5A03F53F01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8E1FD6-20A1-494A-AC0A-E47E538B15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B420D-A928-44EC-AFE9-91DEDA5C3F1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9332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07D418-FC20-4790-9F99-32E3F8C244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D057EE-71F9-4C1E-A857-5ED2DDAC00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4F77-0C47-435F-888F-9829822F123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4847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3700A5-3181-4CBB-8B03-A6CD6E982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974EADF-1AEA-481F-AC72-62ABF4B192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EC9E-9FCF-4EF4-A27A-4BCCFE8EC8A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8429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80841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143000"/>
            <a:ext cx="38084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921AF4-2505-4289-A38F-CF48D0BE4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869999-790E-477D-B4DE-4EC701466C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F852-4280-47FC-8D39-B2A246BD7C3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5571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E24C54F-90FA-4839-8231-96C2B0F8C9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B1D21A8-B8B2-41B6-B3A2-9552CE009C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CA49-A3C6-4BFA-A2E5-C8A65480C68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3540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092202-665B-48AE-AC28-3FBF61E72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3FEEF6-9342-49D7-B960-77E13B2326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42EF1-4BFD-433F-A493-C4B1BE55EB2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1527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A08383-BBCC-44A4-8CFC-2F36E093A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55BEF88-93FB-4EDD-A6CA-9A9ACBE497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9EB89-3482-4D04-A6D9-1BC42D6D32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6610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E533CB-5403-47B9-AFEF-D7C998955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FBBE36-7658-4590-BEE3-465F433651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6415D-68BA-46C4-8EAE-9E76B939F77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985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1BB5B3-0F34-4274-BC94-C7A0CCD94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289583-C29F-471B-9E6C-50B3C2CB7F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F67AE-DE0F-4738-ABF7-136977A8FA9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0759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BB7FC01-8CE3-40F5-B513-BCBA4F408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EFD64A0B-7E51-46BA-8F99-55F9870E9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31AF3C-89E4-42AF-9EC6-EF38D5E68F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DBADC7B-8B6A-46EA-B274-83AB248C12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771D4A-8D00-44AD-8A4C-9C6C716E168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1030" name="Rectangle 8">
            <a:extLst>
              <a:ext uri="{FF2B5EF4-FFF2-40B4-BE49-F238E27FC236}">
                <a16:creationId xmlns:a16="http://schemas.microsoft.com/office/drawing/2014/main" id="{C836C71C-EEB7-49CE-A5EC-DA51027DB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43000"/>
            <a:ext cx="77692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.png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4.png"/><Relationship Id="rId5" Type="http://schemas.openxmlformats.org/officeDocument/2006/relationships/image" Target="../media/image17.wmf"/><Relationship Id="rId15" Type="http://schemas.openxmlformats.org/officeDocument/2006/relationships/image" Target="../media/image21.wmf"/><Relationship Id="rId10" Type="http://schemas.openxmlformats.org/officeDocument/2006/relationships/image" Target="../media/image3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BC612C-6EB8-4AEA-A039-A863A0A99D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8001000" cy="1066800"/>
          </a:xfrm>
          <a:ln w="9525" cmpd="sng"/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nb-NO"/>
              <a:t>Tutorial on Partial Equilibrium Modeling:</a:t>
            </a:r>
            <a:br>
              <a:rPr lang="en-US" altLang="nb-NO"/>
            </a:br>
            <a:r>
              <a:rPr lang="en-US" altLang="nb-NO"/>
              <a:t>Motivation for trade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CCF07-2B76-476B-B8B0-89D7F158F2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89188"/>
            <a:ext cx="7620000" cy="3200400"/>
          </a:xfrm>
          <a:ln w="9525"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nb-NO"/>
              <a:t>The Microeconomics of International Trade</a:t>
            </a:r>
          </a:p>
          <a:p>
            <a:pPr eaLnBrk="1" hangingPunct="1"/>
            <a:r>
              <a:rPr lang="en-US" altLang="nb-NO"/>
              <a:t>ECN230</a:t>
            </a:r>
          </a:p>
          <a:p>
            <a:pPr eaLnBrk="1" hangingPunct="1"/>
            <a:endParaRPr lang="en-US" altLang="nb-NO"/>
          </a:p>
          <a:p>
            <a:pPr eaLnBrk="1" hangingPunct="1"/>
            <a:r>
              <a:rPr lang="en-US" altLang="nb-NO"/>
              <a:t>Roberto J. Garcia</a:t>
            </a:r>
          </a:p>
          <a:p>
            <a:pPr eaLnBrk="1" hangingPunct="1"/>
            <a:r>
              <a:rPr lang="en-US" altLang="nb-NO"/>
              <a:t>School of Economics and Business, NMBU</a:t>
            </a:r>
          </a:p>
          <a:p>
            <a:pPr eaLnBrk="1" hangingPunct="1"/>
            <a:endParaRPr lang="en-US" alt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80B04B4-3EBB-4838-8086-48075A1B3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/>
              <a:t>Motivation for free trade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30CDE70-3265-49D1-9DD0-E9B399337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769225" cy="2959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nb-NO"/>
              <a:t>Two country trade model, one good</a:t>
            </a:r>
          </a:p>
          <a:p>
            <a:pPr eaLnBrk="1" hangingPunct="1"/>
            <a:r>
              <a:rPr lang="en-US" altLang="nb-NO" sz="2800"/>
              <a:t>Countries 1 and 2 exist in autarky, closed markets. </a:t>
            </a:r>
          </a:p>
          <a:p>
            <a:pPr lvl="1" eaLnBrk="1" hangingPunct="1"/>
            <a:r>
              <a:rPr lang="en-US" altLang="nb-NO" sz="2400">
                <a:sym typeface="Symbol" panose="05050102010706020507" pitchFamily="18" charset="2"/>
              </a:rPr>
              <a:t>Market of country 1 is in equilibrium at [P</a:t>
            </a:r>
            <a:r>
              <a:rPr lang="en-US" altLang="nb-NO" sz="2400" baseline="-25000">
                <a:sym typeface="Symbol" panose="05050102010706020507" pitchFamily="18" charset="2"/>
              </a:rPr>
              <a:t>1</a:t>
            </a:r>
            <a:r>
              <a:rPr lang="en-US" altLang="nb-NO" sz="2400">
                <a:sym typeface="Symbol" panose="05050102010706020507" pitchFamily="18" charset="2"/>
              </a:rPr>
              <a:t>]* where its quantity demanded equals quantity supplied, Q</a:t>
            </a:r>
            <a:r>
              <a:rPr lang="en-US" altLang="nb-NO" sz="2400" baseline="-25000">
                <a:sym typeface="Symbol" panose="05050102010706020507" pitchFamily="18" charset="2"/>
              </a:rPr>
              <a:t>D </a:t>
            </a:r>
            <a:r>
              <a:rPr lang="en-US" altLang="nb-NO" sz="2400">
                <a:sym typeface="Symbol" panose="05050102010706020507" pitchFamily="18" charset="2"/>
              </a:rPr>
              <a:t>= Q</a:t>
            </a:r>
            <a:r>
              <a:rPr lang="en-US" altLang="nb-NO" sz="2400" baseline="-25000">
                <a:sym typeface="Symbol" panose="05050102010706020507" pitchFamily="18" charset="2"/>
              </a:rPr>
              <a:t>S</a:t>
            </a:r>
            <a:r>
              <a:rPr lang="en-US" altLang="nb-NO" sz="2400">
                <a:sym typeface="Symbol" panose="05050102010706020507" pitchFamily="18" charset="2"/>
              </a:rPr>
              <a:t>.</a:t>
            </a:r>
          </a:p>
          <a:p>
            <a:pPr lvl="1" eaLnBrk="1" hangingPunct="1"/>
            <a:r>
              <a:rPr lang="en-US" altLang="nb-NO" sz="2400">
                <a:sym typeface="Symbol" panose="05050102010706020507" pitchFamily="18" charset="2"/>
              </a:rPr>
              <a:t>Market of country 2 is in equilibrium at [P</a:t>
            </a:r>
            <a:r>
              <a:rPr lang="en-US" altLang="nb-NO" sz="2400" baseline="-25000">
                <a:sym typeface="Symbol" panose="05050102010706020507" pitchFamily="18" charset="2"/>
              </a:rPr>
              <a:t>2</a:t>
            </a:r>
            <a:r>
              <a:rPr lang="en-US" altLang="nb-NO" sz="2400">
                <a:sym typeface="Symbol" panose="05050102010706020507" pitchFamily="18" charset="2"/>
              </a:rPr>
              <a:t>]* where its quantity demanded equals quantity supplied, Q</a:t>
            </a:r>
            <a:r>
              <a:rPr lang="en-US" altLang="nb-NO" sz="2400" baseline="-25000">
                <a:sym typeface="Symbol" panose="05050102010706020507" pitchFamily="18" charset="2"/>
              </a:rPr>
              <a:t>D </a:t>
            </a:r>
            <a:r>
              <a:rPr lang="en-US" altLang="nb-NO" sz="2400">
                <a:sym typeface="Symbol" panose="05050102010706020507" pitchFamily="18" charset="2"/>
              </a:rPr>
              <a:t>= Q</a:t>
            </a:r>
            <a:r>
              <a:rPr lang="en-US" altLang="nb-NO" sz="2400" baseline="-25000">
                <a:sym typeface="Symbol" panose="05050102010706020507" pitchFamily="18" charset="2"/>
              </a:rPr>
              <a:t>S</a:t>
            </a:r>
            <a:r>
              <a:rPr lang="en-US" altLang="nb-NO" sz="2400">
                <a:sym typeface="Symbol" panose="05050102010706020507" pitchFamily="18" charset="2"/>
              </a:rPr>
              <a:t>.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12165FFE-53A5-43B1-B51B-1578A0DC27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3860800"/>
          <a:ext cx="7456487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rawing" r:id="rId3" imgW="4924425" imgH="1952625" progId="Presentations.Drawing.17">
                  <p:embed/>
                </p:oleObj>
              </mc:Choice>
              <mc:Fallback>
                <p:oleObj name="Drawing" r:id="rId3" imgW="4924425" imgH="1952625" progId="Presentations.Drawing.1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860800"/>
                        <a:ext cx="7456487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Box 1">
            <a:extLst>
              <a:ext uri="{FF2B5EF4-FFF2-40B4-BE49-F238E27FC236}">
                <a16:creationId xmlns:a16="http://schemas.microsoft.com/office/drawing/2014/main" id="{98802431-C6D8-405C-A913-461C6BB6B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522663"/>
            <a:ext cx="6923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6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/>
              <a:t>Market of country 1                                                                   Market of country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D0E3EC3-E056-4C8A-A4A2-C1F5E3D08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15888"/>
            <a:ext cx="7772400" cy="579437"/>
          </a:xfrm>
        </p:spPr>
        <p:txBody>
          <a:bodyPr/>
          <a:lstStyle/>
          <a:p>
            <a:r>
              <a:rPr lang="en-US" altLang="nb-NO"/>
              <a:t>Motivation for free trade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A62605A-E858-4B4E-B724-D52D68A388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0763" y="765175"/>
            <a:ext cx="7943850" cy="2324100"/>
          </a:xfrm>
        </p:spPr>
        <p:txBody>
          <a:bodyPr/>
          <a:lstStyle/>
          <a:p>
            <a:r>
              <a:rPr lang="en-US" altLang="nb-NO" sz="2800"/>
              <a:t>Pre-trade prices </a:t>
            </a:r>
          </a:p>
          <a:p>
            <a:pPr lvl="1"/>
            <a:r>
              <a:rPr lang="en-US" altLang="nb-NO" sz="2400"/>
              <a:t>Supply and demand determine prices: [P</a:t>
            </a:r>
            <a:r>
              <a:rPr lang="en-US" altLang="nb-NO" sz="2400" baseline="-25000"/>
              <a:t>1</a:t>
            </a:r>
            <a:r>
              <a:rPr lang="en-US" altLang="nb-NO" sz="2400"/>
              <a:t>]* and [P</a:t>
            </a:r>
            <a:r>
              <a:rPr lang="en-US" altLang="nb-NO" sz="2400" baseline="-25000"/>
              <a:t>2</a:t>
            </a:r>
            <a:r>
              <a:rPr lang="en-US" altLang="nb-NO" sz="2400"/>
              <a:t>]*</a:t>
            </a:r>
          </a:p>
          <a:p>
            <a:pPr lvl="1"/>
            <a:r>
              <a:rPr lang="en-US" altLang="nb-NO" sz="2400"/>
              <a:t>Supply and demand differences imply: [P</a:t>
            </a:r>
            <a:r>
              <a:rPr lang="en-US" altLang="nb-NO" sz="2400" baseline="-25000"/>
              <a:t>1</a:t>
            </a:r>
            <a:r>
              <a:rPr lang="en-US" altLang="nb-NO" sz="2400"/>
              <a:t>]* ≠ [P</a:t>
            </a:r>
            <a:r>
              <a:rPr lang="en-US" altLang="nb-NO" sz="2400" baseline="-25000"/>
              <a:t>2</a:t>
            </a:r>
            <a:r>
              <a:rPr lang="en-US" altLang="nb-NO" sz="2400"/>
              <a:t>]*</a:t>
            </a:r>
          </a:p>
          <a:p>
            <a:pPr lvl="1"/>
            <a:r>
              <a:rPr lang="en-US" altLang="nb-NO" sz="2400"/>
              <a:t>For trade to occur, there must be a trade price that lies between the existing closed market prices. 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9B3DA16-B07D-4AE9-9871-3F2E2B629E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08E62D-94D4-42DA-AD17-3FA2AAD07888}" type="slidenum">
              <a:rPr lang="nb-NO" altLang="nb-NO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graphicFrame>
        <p:nvGraphicFramePr>
          <p:cNvPr id="7173" name="Object 4">
            <a:extLst>
              <a:ext uri="{FF2B5EF4-FFF2-40B4-BE49-F238E27FC236}">
                <a16:creationId xmlns:a16="http://schemas.microsoft.com/office/drawing/2014/main" id="{D04E4358-C435-403A-9672-DEAD05B564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3781425"/>
          <a:ext cx="692943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Drawing" r:id="rId5" imgW="4924425" imgH="1952625" progId="Presentations.Drawing.17">
                  <p:embed/>
                </p:oleObj>
              </mc:Choice>
              <mc:Fallback>
                <p:oleObj name="Drawing" r:id="rId5" imgW="4924425" imgH="1952625" progId="Presentations.Drawing.17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781425"/>
                        <a:ext cx="6929438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7A8EEF1-5DF3-4A21-8760-7A6D571DFA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3851275"/>
          <a:ext cx="2408238" cy="260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Drawing" r:id="rId7" imgW="1705617" imgH="1843013" progId="Presentations.Drawing.17">
                  <p:embed/>
                </p:oleObj>
              </mc:Choice>
              <mc:Fallback>
                <p:oleObj name="Drawing" r:id="rId7" imgW="1705617" imgH="1843013" progId="Presentations.Drawing.17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851275"/>
                        <a:ext cx="2408238" cy="260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Box 6">
            <a:extLst>
              <a:ext uri="{FF2B5EF4-FFF2-40B4-BE49-F238E27FC236}">
                <a16:creationId xmlns:a16="http://schemas.microsoft.com/office/drawing/2014/main" id="{E09B9C76-D9D1-4D15-BC43-39D42745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252788"/>
            <a:ext cx="69246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/>
              <a:t>Market of country 1                                                              Market of country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F2194D-5465-461B-AE76-F2ABC517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259138"/>
            <a:ext cx="1317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/>
              <a:t>World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1DAF49A6-5CE1-415A-BEEA-84DFAAED53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201D86-B74C-4E3A-8CFC-2009E97EE7A0}" type="slidenum">
              <a:rPr lang="nb-NO" altLang="nb-NO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EF0A39B-CEDF-457B-B057-D35E1CF489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/>
              <a:t>Motivation for free trade</a:t>
            </a:r>
            <a:endParaRPr lang="nb-NO" altLang="nb-NO"/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D6629650-57F3-4091-B493-67BABCE432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0763" y="815975"/>
            <a:ext cx="7894637" cy="5205413"/>
          </a:xfrm>
        </p:spPr>
        <p:txBody>
          <a:bodyPr/>
          <a:lstStyle/>
          <a:p>
            <a:r>
              <a:rPr lang="en-US" altLang="nb-NO" sz="2800" dirty="0"/>
              <a:t>Determination of the world price</a:t>
            </a:r>
            <a:endParaRPr lang="en-US" altLang="nb-NO" sz="2400" dirty="0"/>
          </a:p>
          <a:p>
            <a:pPr lvl="1"/>
            <a:r>
              <a:rPr lang="en-US" altLang="nb-NO" sz="2400" dirty="0"/>
              <a:t>The price differential is an incentive for trade</a:t>
            </a:r>
          </a:p>
          <a:p>
            <a:pPr lvl="2"/>
            <a:r>
              <a:rPr lang="en-US" altLang="nb-NO" sz="2000" dirty="0"/>
              <a:t>Country 1 has a lower price,  [P</a:t>
            </a:r>
            <a:r>
              <a:rPr lang="en-US" altLang="nb-NO" sz="2000" baseline="-25000" dirty="0"/>
              <a:t>1</a:t>
            </a:r>
            <a:r>
              <a:rPr lang="en-US" altLang="nb-NO" sz="2000" dirty="0"/>
              <a:t>]* &lt;  [P</a:t>
            </a:r>
            <a:r>
              <a:rPr lang="en-US" altLang="nb-NO" sz="2000" baseline="-25000" dirty="0"/>
              <a:t>2</a:t>
            </a:r>
            <a:r>
              <a:rPr lang="en-US" altLang="nb-NO" sz="2000" dirty="0"/>
              <a:t>]*, which means it has a relative cost advantage, making it a potential exporter.</a:t>
            </a:r>
          </a:p>
          <a:p>
            <a:pPr lvl="2"/>
            <a:r>
              <a:rPr lang="en-US" altLang="nb-NO" sz="2000" dirty="0"/>
              <a:t>Country 2 has a higher price, [P</a:t>
            </a:r>
            <a:r>
              <a:rPr lang="en-US" altLang="nb-NO" sz="2000" baseline="-25000" dirty="0"/>
              <a:t>2</a:t>
            </a:r>
            <a:r>
              <a:rPr lang="en-US" altLang="nb-NO" sz="2000" dirty="0"/>
              <a:t>]* &gt;  [P</a:t>
            </a:r>
            <a:r>
              <a:rPr lang="en-US" altLang="nb-NO" sz="2000" baseline="-25000" dirty="0"/>
              <a:t>1</a:t>
            </a:r>
            <a:r>
              <a:rPr lang="en-US" altLang="nb-NO" sz="2000" dirty="0"/>
              <a:t>]*, which means it has a relative cost disadvantage, making it a potential importer.   </a:t>
            </a:r>
          </a:p>
          <a:p>
            <a:pPr lvl="1"/>
            <a:r>
              <a:rPr lang="en-US" altLang="nb-NO" sz="2400" dirty="0"/>
              <a:t>For the exporting country, it is necessary to determine the country’s willingness to export. This involves solving for the excess supply at all relevant prices.</a:t>
            </a:r>
          </a:p>
          <a:p>
            <a:pPr lvl="1"/>
            <a:r>
              <a:rPr lang="en-US" altLang="nb-NO" sz="2400" dirty="0"/>
              <a:t>For the importing country, it is necessary to determine the country’s willingness to import. This involves solving for the excess demand at all relevant prices.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254921A2-1C3E-4CB4-982B-7ACBCE1742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233B9-036B-4659-BC52-75E7E7598C4B}" type="slidenum">
              <a:rPr lang="nb-NO" altLang="nb-NO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B27A8DD-E7DA-4C8E-B5B5-4FAD70D56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/>
              <a:t>Motivation for free trade</a:t>
            </a:r>
            <a:endParaRPr lang="nb-NO" altLang="nb-NO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82F2348-735A-4979-9ECD-C30B27009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692150"/>
            <a:ext cx="7997825" cy="22907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nb-NO" sz="2400"/>
              <a:t>Excess supply: (S – D) of exporting country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willingness to export to the world market various quantities of the specific good at all relevant prices, i.e., P &gt; [P</a:t>
            </a:r>
            <a:r>
              <a:rPr lang="en-US" altLang="nb-NO" sz="2000" baseline="-25000"/>
              <a:t>1</a:t>
            </a:r>
            <a:r>
              <a:rPr lang="en-US" altLang="nb-NO" sz="2000"/>
              <a:t>]*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At [P</a:t>
            </a:r>
            <a:r>
              <a:rPr lang="en-US" altLang="nb-NO" sz="2000" baseline="-25000"/>
              <a:t>1</a:t>
            </a:r>
            <a:r>
              <a:rPr lang="en-US" altLang="nb-NO" sz="2000"/>
              <a:t>]*, there is no exportable surplus because the country is in equilibrium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exportable surplus (S-D) increases as P increases to [P</a:t>
            </a:r>
            <a:r>
              <a:rPr lang="en-US" altLang="nb-NO" sz="2000" baseline="-25000"/>
              <a:t>2</a:t>
            </a:r>
            <a:r>
              <a:rPr lang="en-US" altLang="nb-NO" sz="2000"/>
              <a:t>]*</a:t>
            </a:r>
          </a:p>
        </p:txBody>
      </p:sp>
      <p:graphicFrame>
        <p:nvGraphicFramePr>
          <p:cNvPr id="9221" name="Object 1">
            <a:extLst>
              <a:ext uri="{FF2B5EF4-FFF2-40B4-BE49-F238E27FC236}">
                <a16:creationId xmlns:a16="http://schemas.microsoft.com/office/drawing/2014/main" id="{4D660B77-9F97-4D08-9E72-ADFDA782EC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7950" y="3216275"/>
          <a:ext cx="6040438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rawing" r:id="rId5" imgW="3228975" imgH="1928813" progId="Presentations.Drawing.17">
                  <p:embed/>
                </p:oleObj>
              </mc:Choice>
              <mc:Fallback>
                <p:oleObj name="Drawing" r:id="rId5" imgW="3228975" imgH="1928813" progId="Presentations.Drawing.17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3216275"/>
                        <a:ext cx="6040438" cy="360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27326F5-6C84-4F57-BD92-7B8E4150F8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7950" y="3813175"/>
          <a:ext cx="2105025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Drawing" r:id="rId7" imgW="1122864" imgH="1236572" progId="Presentations.Drawing.17">
                  <p:embed/>
                </p:oleObj>
              </mc:Choice>
              <mc:Fallback>
                <p:oleObj name="Drawing" r:id="rId7" imgW="1122864" imgH="1236572" progId="Presentations.Drawing.1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3813175"/>
                        <a:ext cx="2105025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2C3076FA-6A5E-4418-BA1B-38E12D8EC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38" y="3741738"/>
            <a:ext cx="21050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F247463-1741-453B-97ED-CF435814F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3813175"/>
          <a:ext cx="19907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rawing" r:id="rId10" imgW="1023370" imgH="1250785" progId="Presentations.Drawing.17">
                  <p:embed/>
                </p:oleObj>
              </mc:Choice>
              <mc:Fallback>
                <p:oleObj name="Drawing" r:id="rId10" imgW="1023370" imgH="1250785" progId="Presentations.Drawing.17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813175"/>
                        <a:ext cx="1990725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Box 6">
            <a:extLst>
              <a:ext uri="{FF2B5EF4-FFF2-40B4-BE49-F238E27FC236}">
                <a16:creationId xmlns:a16="http://schemas.microsoft.com/office/drawing/2014/main" id="{1C940B37-11DC-4BD9-A6F7-43A10E9A6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852738"/>
            <a:ext cx="4298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/>
              <a:t>Market of country 1                          World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AA00D46F-10CD-4228-99D4-77ECE6BFFF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F7D7FF-93B8-4616-8876-329F6C2C6496}" type="slidenum">
              <a:rPr lang="nb-NO" altLang="nb-NO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4262804-C775-4C1C-8BE7-68BD5D362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/>
              <a:t>Motivation for free trade</a:t>
            </a:r>
            <a:endParaRPr lang="nb-NO" altLang="nb-NO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32F6D65-2522-4D98-9D09-2B1CA8DEA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692150"/>
            <a:ext cx="7997825" cy="20891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nb-NO" sz="2400"/>
              <a:t>Excess demand: (D – S) of importing country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willingness to import from the world market various quantities of the specific good at all relevant prices, i.e., P &lt; [P</a:t>
            </a:r>
            <a:r>
              <a:rPr lang="en-US" altLang="nb-NO" sz="2000" baseline="-25000"/>
              <a:t>2</a:t>
            </a:r>
            <a:r>
              <a:rPr lang="en-US" altLang="nb-NO" sz="2000"/>
              <a:t>]*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At [P</a:t>
            </a:r>
            <a:r>
              <a:rPr lang="en-US" altLang="nb-NO" sz="2000" baseline="-25000"/>
              <a:t>2</a:t>
            </a:r>
            <a:r>
              <a:rPr lang="en-US" altLang="nb-NO" sz="2000"/>
              <a:t>]*, there is no deficit because the country is in equilibrium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deficit (D-S) increases as P decreases to [P</a:t>
            </a:r>
            <a:r>
              <a:rPr lang="en-US" altLang="nb-NO" sz="2000" baseline="-25000"/>
              <a:t>1</a:t>
            </a:r>
            <a:r>
              <a:rPr lang="en-US" altLang="nb-NO" sz="2000"/>
              <a:t>]*</a:t>
            </a:r>
          </a:p>
        </p:txBody>
      </p:sp>
      <p:sp>
        <p:nvSpPr>
          <p:cNvPr id="10245" name="TextBox 6">
            <a:extLst>
              <a:ext uri="{FF2B5EF4-FFF2-40B4-BE49-F238E27FC236}">
                <a16:creationId xmlns:a16="http://schemas.microsoft.com/office/drawing/2014/main" id="{EDDA1957-87D0-43BE-8D77-3CA119BF6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636838"/>
            <a:ext cx="4298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/>
              <a:t>Market of country 2                          World market</a:t>
            </a:r>
          </a:p>
        </p:txBody>
      </p:sp>
      <p:graphicFrame>
        <p:nvGraphicFramePr>
          <p:cNvPr id="10246" name="Object 13">
            <a:extLst>
              <a:ext uri="{FF2B5EF4-FFF2-40B4-BE49-F238E27FC236}">
                <a16:creationId xmlns:a16="http://schemas.microsoft.com/office/drawing/2014/main" id="{C90E9782-26C6-4502-8849-570B711F73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0313" y="3006725"/>
          <a:ext cx="7075487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Drawing" r:id="rId5" imgW="3548160" imgH="1919160" progId="Presentations.Drawing.17">
                  <p:embed/>
                </p:oleObj>
              </mc:Choice>
              <mc:Fallback>
                <p:oleObj name="Drawing" r:id="rId5" imgW="3548160" imgH="1919160" progId="Presentations.Drawing.17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3006725"/>
                        <a:ext cx="7075487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9D4BB2D9-14C9-4E8A-8FA5-D187BED863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3644900"/>
          <a:ext cx="254635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rawing" r:id="rId7" imgW="1276200" imgH="1243080" progId="Presentations.Drawing.17">
                  <p:embed/>
                </p:oleObj>
              </mc:Choice>
              <mc:Fallback>
                <p:oleObj name="Drawing" r:id="rId7" imgW="1276200" imgH="1243080" progId="Presentations.Drawing.17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644900"/>
                        <a:ext cx="2546350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801BABB-2F6E-461F-A869-23825CF5B8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6825" y="3644900"/>
          <a:ext cx="20701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Drawing" r:id="rId9" imgW="1038240" imgH="1228680" progId="Presentations.Drawing.17">
                  <p:embed/>
                </p:oleObj>
              </mc:Choice>
              <mc:Fallback>
                <p:oleObj name="Drawing" r:id="rId9" imgW="1038240" imgH="1228680" progId="Presentations.Drawing.17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644900"/>
                        <a:ext cx="2070100" cy="245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661768D-5569-4492-865D-71F02FCBA9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7013" y="3770313"/>
          <a:ext cx="2289175" cy="275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Drawing" r:id="rId11" imgW="1147680" imgH="1380960" progId="Presentations.Drawing.17">
                  <p:embed/>
                </p:oleObj>
              </mc:Choice>
              <mc:Fallback>
                <p:oleObj name="Drawing" r:id="rId11" imgW="1147680" imgH="1380960" progId="Presentations.Drawing.17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3770313"/>
                        <a:ext cx="2289175" cy="275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1A2547-A6E5-4465-883C-5EC670F2F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/>
              <a:t>Motivation for free trade</a:t>
            </a:r>
            <a:endParaRPr lang="nb-NO" altLang="nb-NO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432C1A-8A4E-4A4B-A5AE-1A44611EA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769225" cy="2455863"/>
          </a:xfrm>
        </p:spPr>
        <p:txBody>
          <a:bodyPr/>
          <a:lstStyle/>
          <a:p>
            <a:pPr lvl="1" eaLnBrk="1" hangingPunct="1"/>
            <a:r>
              <a:rPr lang="en-US" altLang="nb-NO" sz="2400"/>
              <a:t>Free trade equilibrium: ES = ED</a:t>
            </a:r>
          </a:p>
          <a:p>
            <a:pPr lvl="2" eaLnBrk="1" hangingPunct="1"/>
            <a:r>
              <a:rPr lang="en-US" altLang="nb-NO" sz="2000"/>
              <a:t>At ES = ED, the quantity exported by country 1 is equal to the quantity imported by country 2, Q</a:t>
            </a:r>
            <a:r>
              <a:rPr lang="en-US" altLang="nb-NO" sz="2000" baseline="-25000"/>
              <a:t>X</a:t>
            </a:r>
            <a:r>
              <a:rPr lang="en-US" altLang="nb-NO" sz="2000"/>
              <a:t> = Q</a:t>
            </a:r>
            <a:r>
              <a:rPr lang="en-US" altLang="nb-NO" sz="2000" baseline="-25000"/>
              <a:t>M</a:t>
            </a:r>
            <a:r>
              <a:rPr lang="en-US" altLang="nb-NO" sz="2000"/>
              <a:t> = Q</a:t>
            </a:r>
            <a:r>
              <a:rPr lang="en-US" altLang="nb-NO" sz="2000" baseline="-25000"/>
              <a:t>T</a:t>
            </a:r>
            <a:r>
              <a:rPr lang="en-US" altLang="nb-NO" sz="2000"/>
              <a:t>.</a:t>
            </a:r>
          </a:p>
          <a:p>
            <a:pPr lvl="2" eaLnBrk="1" hangingPunct="1"/>
            <a:r>
              <a:rPr lang="en-US" altLang="nb-NO" sz="2000"/>
              <a:t>There is only one price, [P</a:t>
            </a:r>
            <a:r>
              <a:rPr lang="en-US" altLang="nb-NO" sz="2000" baseline="-25000"/>
              <a:t>W</a:t>
            </a:r>
            <a:r>
              <a:rPr lang="en-US" altLang="nb-NO" sz="2000"/>
              <a:t>]*, at which the world market is in equilibrium – this is the law of one price (LOOP).</a:t>
            </a:r>
          </a:p>
          <a:p>
            <a:pPr lvl="2" eaLnBrk="1" hangingPunct="1"/>
            <a:r>
              <a:rPr lang="en-US" altLang="nb-NO" sz="2000"/>
              <a:t>Conditions: no government intervention, an identical good, competitive markets and no transactions/transport costs. </a:t>
            </a:r>
            <a:endParaRPr lang="nb-NO" altLang="nb-NO" sz="2000"/>
          </a:p>
        </p:txBody>
      </p:sp>
      <p:graphicFrame>
        <p:nvGraphicFramePr>
          <p:cNvPr id="11268" name="Object 1">
            <a:extLst>
              <a:ext uri="{FF2B5EF4-FFF2-40B4-BE49-F238E27FC236}">
                <a16:creationId xmlns:a16="http://schemas.microsoft.com/office/drawing/2014/main" id="{FBFEB2C3-19FB-4D44-94D4-FE2DD0D867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1575" y="3716338"/>
          <a:ext cx="77216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Drawing" r:id="rId4" imgW="4929120" imgH="1928880" progId="Presentations.Drawing.17">
                  <p:embed/>
                </p:oleObj>
              </mc:Choice>
              <mc:Fallback>
                <p:oleObj name="Drawing" r:id="rId4" imgW="4929120" imgH="1928880" progId="Presentations.Drawing.17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3716338"/>
                        <a:ext cx="772160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156341A-3BD9-452F-8A8A-670D8F085C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3625" y="5084763"/>
          <a:ext cx="1544638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Drawing" r:id="rId6" imgW="985680" imgH="1071720" progId="Presentations.Drawing.17">
                  <p:embed/>
                </p:oleObj>
              </mc:Choice>
              <mc:Fallback>
                <p:oleObj name="Drawing" r:id="rId6" imgW="985680" imgH="1071720" progId="Presentations.Drawing.1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5084763"/>
                        <a:ext cx="1544638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587349F-9056-4439-BE74-231C84358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5078413"/>
          <a:ext cx="7221537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Drawing" r:id="rId8" imgW="4610160" imgH="1062000" progId="Presentations.Drawing.17">
                  <p:embed/>
                </p:oleObj>
              </mc:Choice>
              <mc:Fallback>
                <p:oleObj name="Drawing" r:id="rId8" imgW="4610160" imgH="1062000" progId="Presentations.Drawing.1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078413"/>
                        <a:ext cx="7221537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Box 6">
            <a:extLst>
              <a:ext uri="{FF2B5EF4-FFF2-40B4-BE49-F238E27FC236}">
                <a16:creationId xmlns:a16="http://schemas.microsoft.com/office/drawing/2014/main" id="{C3D5A097-8EE6-4DE4-9E64-EA5DEFE94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306763"/>
            <a:ext cx="7026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10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/>
              <a:t>Market of country 1                                                                      Market of country 2</a:t>
            </a:r>
          </a:p>
        </p:txBody>
      </p:sp>
      <p:sp>
        <p:nvSpPr>
          <p:cNvPr id="11272" name="TextBox 17">
            <a:extLst>
              <a:ext uri="{FF2B5EF4-FFF2-40B4-BE49-F238E27FC236}">
                <a16:creationId xmlns:a16="http://schemas.microsoft.com/office/drawing/2014/main" id="{D5BB3BB1-9A28-4234-B021-85EFF16B6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3305175"/>
            <a:ext cx="1317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10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b-NO" sz="1600"/>
              <a:t>World market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0E28491-14A1-4BE9-8964-FBA9DC1E06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8975" y="4797425"/>
          <a:ext cx="74136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Drawing" r:id="rId12" imgW="471600" imgH="181080" progId="Presentations.Drawing.17">
                  <p:embed/>
                </p:oleObj>
              </mc:Choice>
              <mc:Fallback>
                <p:oleObj name="Drawing" r:id="rId12" imgW="471600" imgH="181080" progId="Presentations.Drawing.17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4797425"/>
                        <a:ext cx="74136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D6E4433-146D-42B5-9A47-11AA467963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5825" y="5311775"/>
          <a:ext cx="649288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Drawing" r:id="rId14" imgW="423720" imgH="181080" progId="Presentations.Drawing.17">
                  <p:embed/>
                </p:oleObj>
              </mc:Choice>
              <mc:Fallback>
                <p:oleObj name="Drawing" r:id="rId14" imgW="423720" imgH="181080" progId="Presentations.Drawing.17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5311775"/>
                        <a:ext cx="649288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E0C000A1-F6B5-4424-93A2-205A7C3B78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1400EF-BB91-4AF3-AC9D-DAEE85328EEF}" type="slidenum">
              <a:rPr lang="nb-NO" altLang="nb-NO" sz="1400" smtClean="0">
                <a:solidFill>
                  <a:schemeClr val="tx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nb-NO" altLang="nb-NO" sz="1400">
              <a:solidFill>
                <a:schemeClr val="tx2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F08DE13-5434-4A2F-9D16-5B6B1E290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/>
              <a:t>Motivation for free trade</a:t>
            </a:r>
            <a:endParaRPr lang="nb-NO" altLang="nb-NO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7CB8BD3-20C6-4C11-937C-5786473E5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769225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nb-NO" sz="2800"/>
              <a:t>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 sz="2400"/>
              <a:t>Price differentials are an incentive for trade.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 sz="2400"/>
              <a:t>A cost-competitive country will be a net exporting country in a free trade situation.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move from no trade to free trade increases the equilibrium price,  [P</a:t>
            </a:r>
            <a:r>
              <a:rPr lang="en-US" altLang="nb-NO" sz="2000" baseline="-25000"/>
              <a:t>W</a:t>
            </a:r>
            <a:r>
              <a:rPr lang="en-US" altLang="nb-NO" sz="2000"/>
              <a:t>]* &gt; [P</a:t>
            </a:r>
            <a:r>
              <a:rPr lang="en-US" altLang="nb-NO" sz="2000" baseline="-25000"/>
              <a:t>1</a:t>
            </a:r>
            <a:r>
              <a:rPr lang="en-US" altLang="nb-NO" sz="2000"/>
              <a:t>]*, reducing the quantity demanded and increasing the quantity supplied.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higher the world price, the more producers/exporters gain, but the more domestic consumers of the good lose.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 sz="2400"/>
              <a:t>A high-cost country will be a net importing country in a free trade situation.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move from no trade to free trade decreases the equilibrium price, [P</a:t>
            </a:r>
            <a:r>
              <a:rPr lang="en-US" altLang="nb-NO" sz="2000" baseline="-25000"/>
              <a:t>W</a:t>
            </a:r>
            <a:r>
              <a:rPr lang="en-US" altLang="nb-NO" sz="2000"/>
              <a:t>]* &lt; [P</a:t>
            </a:r>
            <a:r>
              <a:rPr lang="en-US" altLang="nb-NO" sz="2000" baseline="-25000"/>
              <a:t>2</a:t>
            </a:r>
            <a:r>
              <a:rPr lang="en-US" altLang="nb-NO" sz="2000"/>
              <a:t>]*, increasing the quantity demanded and reducing the quantity supplied, causing a deficit.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/>
              <a:t>The lower the world price, the more consumers gain because the price of the good decreases, but the more the import-competing sector loses.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nb-NO" sz="2400"/>
              <a:t>The optimal amount traded is at [P</a:t>
            </a:r>
            <a:r>
              <a:rPr lang="en-US" altLang="nb-NO" sz="2400" baseline="-25000"/>
              <a:t>W</a:t>
            </a:r>
            <a:r>
              <a:rPr lang="en-US" altLang="nb-NO" sz="2400"/>
              <a:t>]*.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1379</TotalTime>
  <Words>716</Words>
  <Application>Microsoft Office PowerPoint</Application>
  <PresentationFormat>On-screen Show (4:3)</PresentationFormat>
  <Paragraphs>61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Wingdings</vt:lpstr>
      <vt:lpstr>Expedition</vt:lpstr>
      <vt:lpstr>Drawing</vt:lpstr>
      <vt:lpstr>Tutorial on Partial Equilibrium Modeling: Motivation for trade</vt:lpstr>
      <vt:lpstr>Motivation for free trade</vt:lpstr>
      <vt:lpstr>Motivation for free trade</vt:lpstr>
      <vt:lpstr>Motivation for free trade</vt:lpstr>
      <vt:lpstr>Motivation for free trade</vt:lpstr>
      <vt:lpstr>Motivation for free trade</vt:lpstr>
      <vt:lpstr>Motivation for free trade</vt:lpstr>
      <vt:lpstr>Motivation for free trade</vt:lpstr>
    </vt:vector>
  </TitlesOfParts>
  <Company>Norges landbrukshøgskole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on Partial Equilibrium Modeling: The Case of an Import Tariff by a Large Country</dc:title>
  <dc:creator>robega</dc:creator>
  <cp:lastModifiedBy>Roberto J. Garcia</cp:lastModifiedBy>
  <cp:revision>94</cp:revision>
  <dcterms:created xsi:type="dcterms:W3CDTF">2006-06-14T10:26:21Z</dcterms:created>
  <dcterms:modified xsi:type="dcterms:W3CDTF">2020-08-14T11:54:13Z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roberto.garcia@nmbu.no</vt:lpwstr>
  </property>
  <property fmtid="{D5CDD505-2E9C-101B-9397-08002B2CF9AE}" pid="5" name="MSIP_Label_d0484126-3486-41a9-802e-7f1e2277276c_SetDate">
    <vt:lpwstr>2020-05-14T08:52:35.5393286Z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ed0004df-57c3-42f0-a3a4-1401d7c14715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